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E_F11FB4B1.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9_8945571B.xml" ContentType="application/vnd.ms-powerpoint.comments+xml"/>
  <Override PartName="/ppt/notesSlides/notesSlide12.xml" ContentType="application/vnd.openxmlformats-officedocument.presentationml.notesSlide+xml"/>
  <Override PartName="/ppt/comments/modernComment_112_B1059BE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sldIdLst>
    <p:sldId id="257" r:id="rId6"/>
    <p:sldId id="339" r:id="rId7"/>
    <p:sldId id="348" r:id="rId8"/>
    <p:sldId id="342" r:id="rId9"/>
    <p:sldId id="349" r:id="rId10"/>
    <p:sldId id="352" r:id="rId11"/>
    <p:sldId id="350" r:id="rId12"/>
    <p:sldId id="292" r:id="rId13"/>
    <p:sldId id="269" r:id="rId14"/>
    <p:sldId id="270" r:id="rId15"/>
    <p:sldId id="273" r:id="rId16"/>
    <p:sldId id="268" r:id="rId17"/>
    <p:sldId id="265" r:id="rId18"/>
    <p:sldId id="274" r:id="rId19"/>
    <p:sldId id="266" r:id="rId20"/>
    <p:sldId id="275"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FA776F-DF04-24A4-6DA3-A1B34ADD369A}" name="Pearse, Sally" initials="PS" userId="S::dssp5@hallam.shu.ac.uk::d1ccd0f6-4c41-4a6a-b340-6dbda300d030" providerId="AD"/>
  <p188:author id="{24C2AD97-8FBA-874D-E255-50D3DA8DA871}" name="Burden, Laura S" initials="BS" userId="S::lsb957@hallam.shu.ac.uk::e2e67e27-6ba8-4104-ac49-22fd17a17ab6" providerId="AD"/>
  <p188:author id="{470E4EF0-9404-C541-9272-C292C3A82594}" name="Burden, Laura S" initials="BLS" userId="Burden, Laura 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99"/>
    <a:srgbClr val="D7D1C5"/>
    <a:srgbClr val="B70D50"/>
    <a:srgbClr val="BA0046"/>
    <a:srgbClr val="B5154F"/>
    <a:srgbClr val="621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80" autoAdjust="0"/>
  </p:normalViewPr>
  <p:slideViewPr>
    <p:cSldViewPr snapToGrid="0">
      <p:cViewPr varScale="1">
        <p:scale>
          <a:sx n="42" d="100"/>
          <a:sy n="42" d="100"/>
        </p:scale>
        <p:origin x="22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omments/modernComment_109_8945571B.xml><?xml version="1.0" encoding="utf-8"?>
<p188:cmLst xmlns:a="http://schemas.openxmlformats.org/drawingml/2006/main" xmlns:r="http://schemas.openxmlformats.org/officeDocument/2006/relationships" xmlns:p188="http://schemas.microsoft.com/office/powerpoint/2018/8/main">
  <p188:cm id="{5DC80586-CB72-4BBD-88F6-7869CA330F8B}" authorId="{470E4EF0-9404-C541-9272-C292C3A82594}" status="resolved" created="2021-10-29T11:08:35.814" complete="100000">
    <ac:deMkLst xmlns:ac="http://schemas.microsoft.com/office/drawing/2013/main/command">
      <pc:docMk xmlns:pc="http://schemas.microsoft.com/office/powerpoint/2013/main/command"/>
      <pc:sldMk xmlns:pc="http://schemas.microsoft.com/office/powerpoint/2013/main/command" cId="2303022875" sldId="265"/>
      <ac:spMk id="11" creationId="{CCF2B473-0D47-4118-8C3A-19ECDC3A170B}"/>
    </ac:deMkLst>
    <p188:replyLst>
      <p188:reply id="{50C40583-759B-4610-AE11-0219B5C07B52}" authorId="{43FA776F-DF04-24A4-6DA3-A1B34ADD369A}" created="2021-12-09T13:53:23.202">
        <p188:txBody>
          <a:bodyPr/>
          <a:lstStyle/>
          <a:p>
            <a:r>
              <a:rPr lang="en-US"/>
              <a:t>We could have a slide on the StC Early Learning Community as this is a significant part of the partnership funding and has secured the Bulgari donation as well.</a:t>
            </a:r>
          </a:p>
        </p188:txBody>
      </p188:reply>
      <p188:reply id="{7F32B322-DD60-44FB-8B1A-E14FEB6C8B32}" authorId="{24C2AD97-8FBA-874D-E255-50D3DA8DA871}" created="2021-12-13T10:04:49.974">
        <p188:txBody>
          <a:bodyPr/>
          <a:lstStyle/>
          <a:p>
            <a:r>
              <a:rPr lang="en-US"/>
              <a:t>Is the ELC what Meadows Primary School is part of with StC? 
Is the Bulgari donation the funding for 2 year olds? </a:t>
            </a:r>
          </a:p>
        </p188:txBody>
      </p188:reply>
    </p188:replyLst>
    <p188:txBody>
      <a:bodyPr/>
      <a:lstStyle/>
      <a:p>
        <a:r>
          <a:rPr lang="en-GB"/>
          <a:t>Add another slide with info about StC 2 funding for 2-year-olds</a:t>
        </a:r>
      </a:p>
    </p188:txBody>
  </p188:cm>
</p188:cmLst>
</file>

<file path=ppt/comments/modernComment_10E_F11FB4B1.xml><?xml version="1.0" encoding="utf-8"?>
<p188:cmLst xmlns:a="http://schemas.openxmlformats.org/drawingml/2006/main" xmlns:r="http://schemas.openxmlformats.org/officeDocument/2006/relationships" xmlns:p188="http://schemas.microsoft.com/office/powerpoint/2018/8/main">
  <p188:cm id="{E16D036A-2C3F-4F44-B61D-CE222934D54B}" authorId="{43FA776F-DF04-24A4-6DA3-A1B34ADD369A}" status="resolved" created="2021-12-09T13:49:35.666" complete="100000">
    <ac:deMkLst xmlns:ac="http://schemas.microsoft.com/office/drawing/2013/main/command">
      <pc:docMk xmlns:pc="http://schemas.microsoft.com/office/powerpoint/2013/main/command"/>
      <pc:sldMk xmlns:pc="http://schemas.microsoft.com/office/powerpoint/2013/main/command" cId="4045386929" sldId="270"/>
      <ac:spMk id="11" creationId="{CCF2B473-0D47-4118-8C3A-19ECDC3A170B}"/>
    </ac:deMkLst>
    <p188:replyLst>
      <p188:reply id="{A19C6EA8-26CA-42D4-A113-0036D59C5218}" authorId="{24C2AD97-8FBA-874D-E255-50D3DA8DA871}" created="2021-12-10T10:46:09.530">
        <p188:txBody>
          <a:bodyPr/>
          <a:lstStyle/>
          <a:p>
            <a:r>
              <a:rPr lang="en-US"/>
              <a:t>What's this please? </a:t>
            </a:r>
          </a:p>
        </p188:txBody>
      </p188:reply>
      <p188:reply id="{B365D76A-E873-465B-A371-04BA70B15362}" authorId="{43FA776F-DF04-24A4-6DA3-A1B34ADD369A}" created="2021-12-13T09:28:12.276">
        <p188:txBody>
          <a:bodyPr/>
          <a:lstStyle/>
          <a:p>
            <a:r>
              <a:rPr lang="en-US"/>
              <a:t>The full title of the funding round we successfully applied for was the School Nurseries Capital Fund Innovation Pot</a:t>
            </a:r>
          </a:p>
        </p188:txBody>
      </p188:reply>
    </p188:replyLst>
    <p188:txBody>
      <a:bodyPr/>
      <a:lstStyle/>
      <a:p>
        <a:r>
          <a:rPr lang="en-US"/>
          <a:t>Innovation pot</a:t>
        </a:r>
      </a:p>
    </p188:txBody>
  </p188:cm>
</p188:cmLst>
</file>

<file path=ppt/comments/modernComment_112_B1059BEB.xml><?xml version="1.0" encoding="utf-8"?>
<p188:cmLst xmlns:a="http://schemas.openxmlformats.org/drawingml/2006/main" xmlns:r="http://schemas.openxmlformats.org/officeDocument/2006/relationships" xmlns:p188="http://schemas.microsoft.com/office/powerpoint/2018/8/main">
  <p188:cm id="{3434EBFD-276B-4A51-89FC-3706BC29D713}" authorId="{470E4EF0-9404-C541-9272-C292C3A82594}" status="resolved" created="2021-10-29T11:08:35.814" complete="100000">
    <ac:deMkLst xmlns:ac="http://schemas.microsoft.com/office/drawing/2013/main/command">
      <pc:docMk xmlns:pc="http://schemas.microsoft.com/office/powerpoint/2013/main/command"/>
      <pc:sldMk xmlns:pc="http://schemas.microsoft.com/office/powerpoint/2013/main/command" cId="2303022875" sldId="265"/>
      <ac:spMk id="11" creationId="{CCF2B473-0D47-4118-8C3A-19ECDC3A170B}"/>
    </ac:deMkLst>
    <p188:replyLst>
      <p188:reply id="{50C40583-759B-4610-AE11-0219B5C07B52}" authorId="{43FA776F-DF04-24A4-6DA3-A1B34ADD369A}" created="2021-12-09T13:53:23.202">
        <p188:txBody>
          <a:bodyPr/>
          <a:lstStyle/>
          <a:p>
            <a:r>
              <a:rPr lang="en-US"/>
              <a:t>We could have a slide on the StC Early Learning Community as this is a significant part of the partnership funding and has secured the Bulgari donation as well.</a:t>
            </a:r>
          </a:p>
        </p188:txBody>
      </p188:reply>
      <p188:reply id="{7F32B322-DD60-44FB-8B1A-E14FEB6C8B32}" authorId="{24C2AD97-8FBA-874D-E255-50D3DA8DA871}" created="2021-12-13T10:04:49.974">
        <p188:txBody>
          <a:bodyPr/>
          <a:lstStyle/>
          <a:p>
            <a:r>
              <a:rPr lang="en-US"/>
              <a:t>Is the ELC what Meadows Primary School is part of with StC? 
Is the Bulgari donation the funding for 2 year olds? </a:t>
            </a:r>
          </a:p>
        </p188:txBody>
      </p188:reply>
    </p188:replyLst>
    <p188:txBody>
      <a:bodyPr/>
      <a:lstStyle/>
      <a:p>
        <a:r>
          <a:rPr lang="en-GB"/>
          <a:t>Add another slide with info about StC 2 funding for 2-year-olds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2BBD9-0B1C-D84C-99E5-91A7A914580B}"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40F0E-E3E0-D742-872E-5B34978B31BC}" type="slidenum">
              <a:rPr lang="en-US" smtClean="0"/>
              <a:t>‹#›</a:t>
            </a:fld>
            <a:endParaRPr lang="en-US"/>
          </a:p>
        </p:txBody>
      </p:sp>
    </p:spTree>
    <p:extLst>
      <p:ext uri="{BB962C8B-B14F-4D97-AF65-F5344CB8AC3E}">
        <p14:creationId xmlns:p14="http://schemas.microsoft.com/office/powerpoint/2010/main" val="110843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40F0E-E3E0-D742-872E-5B34978B31BC}" type="slidenum">
              <a:rPr lang="en-US" smtClean="0"/>
              <a:t>1</a:t>
            </a:fld>
            <a:endParaRPr lang="en-US"/>
          </a:p>
        </p:txBody>
      </p:sp>
    </p:spTree>
    <p:extLst>
      <p:ext uri="{BB962C8B-B14F-4D97-AF65-F5344CB8AC3E}">
        <p14:creationId xmlns:p14="http://schemas.microsoft.com/office/powerpoint/2010/main" val="1816731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40F0E-E3E0-D742-872E-5B34978B31BC}" type="slidenum">
              <a:rPr lang="en-US" smtClean="0"/>
              <a:t>12</a:t>
            </a:fld>
            <a:endParaRPr lang="en-US"/>
          </a:p>
        </p:txBody>
      </p:sp>
    </p:spTree>
    <p:extLst>
      <p:ext uri="{BB962C8B-B14F-4D97-AF65-F5344CB8AC3E}">
        <p14:creationId xmlns:p14="http://schemas.microsoft.com/office/powerpoint/2010/main" val="394855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40F0E-E3E0-D742-872E-5B34978B31BC}" type="slidenum">
              <a:rPr lang="en-US" smtClean="0"/>
              <a:t>13</a:t>
            </a:fld>
            <a:endParaRPr lang="en-US"/>
          </a:p>
        </p:txBody>
      </p:sp>
    </p:spTree>
    <p:extLst>
      <p:ext uri="{BB962C8B-B14F-4D97-AF65-F5344CB8AC3E}">
        <p14:creationId xmlns:p14="http://schemas.microsoft.com/office/powerpoint/2010/main" val="7793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40F0E-E3E0-D742-872E-5B34978B31BC}" type="slidenum">
              <a:rPr lang="en-US" smtClean="0"/>
              <a:t>14</a:t>
            </a:fld>
            <a:endParaRPr lang="en-US"/>
          </a:p>
        </p:txBody>
      </p:sp>
    </p:spTree>
    <p:extLst>
      <p:ext uri="{BB962C8B-B14F-4D97-AF65-F5344CB8AC3E}">
        <p14:creationId xmlns:p14="http://schemas.microsoft.com/office/powerpoint/2010/main" val="252057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40F0E-E3E0-D742-872E-5B34978B31BC}" type="slidenum">
              <a:rPr lang="en-US" smtClean="0"/>
              <a:t>15</a:t>
            </a:fld>
            <a:endParaRPr lang="en-US"/>
          </a:p>
        </p:txBody>
      </p:sp>
    </p:spTree>
    <p:extLst>
      <p:ext uri="{BB962C8B-B14F-4D97-AF65-F5344CB8AC3E}">
        <p14:creationId xmlns:p14="http://schemas.microsoft.com/office/powerpoint/2010/main" val="351095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0F0E-E3E0-D742-872E-5B34978B31BC}" type="slidenum">
              <a:rPr lang="en-US" smtClean="0"/>
              <a:t>16</a:t>
            </a:fld>
            <a:endParaRPr lang="en-US"/>
          </a:p>
        </p:txBody>
      </p:sp>
    </p:spTree>
    <p:extLst>
      <p:ext uri="{BB962C8B-B14F-4D97-AF65-F5344CB8AC3E}">
        <p14:creationId xmlns:p14="http://schemas.microsoft.com/office/powerpoint/2010/main" val="426142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0F0E-E3E0-D742-872E-5B34978B31BC}" type="slidenum">
              <a:rPr lang="en-US" smtClean="0"/>
              <a:t>17</a:t>
            </a:fld>
            <a:endParaRPr lang="en-US"/>
          </a:p>
        </p:txBody>
      </p:sp>
    </p:spTree>
    <p:extLst>
      <p:ext uri="{BB962C8B-B14F-4D97-AF65-F5344CB8AC3E}">
        <p14:creationId xmlns:p14="http://schemas.microsoft.com/office/powerpoint/2010/main" val="66085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Why are we working in the Early Years? Firstly, because currently children growing up in poverty are much more likely to fall behind in the early years, and if they fall behind now then they are much more likely to continue to be behind in later life.</a:t>
            </a:r>
          </a:p>
          <a:p>
            <a:pPr marL="0" indent="0">
              <a:buFont typeface="Arial" panose="020B0604020202020204" pitchFamily="34" charset="0"/>
              <a:buNone/>
            </a:pPr>
            <a:endParaRPr lang="en-US" sz="1200" dirty="0">
              <a:latin typeface="Gill Sans Infant MT"/>
            </a:endParaRPr>
          </a:p>
          <a:p>
            <a:pPr marL="0" indent="0">
              <a:buFont typeface="Arial" panose="020B0604020202020204" pitchFamily="34" charset="0"/>
              <a:buNone/>
            </a:pPr>
            <a:r>
              <a:rPr lang="en-US" sz="1200" dirty="0">
                <a:latin typeface="Gill Sans Infant MT"/>
              </a:rPr>
              <a:t>And we know that poverty in their </a:t>
            </a:r>
            <a:r>
              <a:rPr lang="en-US" sz="1200" b="1" dirty="0">
                <a:latin typeface="Gill Sans Infant MT"/>
              </a:rPr>
              <a:t>early years affects children </a:t>
            </a:r>
            <a:r>
              <a:rPr lang="en-US" sz="1200" dirty="0">
                <a:latin typeface="Gill Sans Infant MT"/>
              </a:rPr>
              <a:t>for the rest of their lives. Between two children – one from a high-income family, one from a low income-family, the differences in resources and environment those children have, the stresses their parents face and support they receive, all contribute to the poorer child learning less. </a:t>
            </a:r>
          </a:p>
          <a:p>
            <a:pPr marL="628650" lvl="1" indent="-171450">
              <a:buFont typeface="Arial" panose="020B0604020202020204" pitchFamily="34" charset="0"/>
              <a:buChar char="•"/>
            </a:pPr>
            <a:r>
              <a:rPr lang="en-US" sz="1200" dirty="0">
                <a:latin typeface="Gill Sans Infant MT"/>
              </a:rPr>
              <a:t>By age three, the average child from a low-income family is up to 17 months behind those from wealthier families.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Infant MT"/>
              </a:rPr>
              <a:t>At 16, only 24% of disadvantaged students get a good pass in English and </a:t>
            </a:r>
            <a:r>
              <a:rPr lang="en-US" sz="1200" dirty="0" err="1">
                <a:latin typeface="Gill Sans Infant MT"/>
              </a:rPr>
              <a:t>Maths</a:t>
            </a:r>
            <a:r>
              <a:rPr lang="en-US" sz="1200" dirty="0">
                <a:latin typeface="Gill Sans Infant MT"/>
              </a:rPr>
              <a:t> GCSE, compared with 49.9% of all other pupils.</a:t>
            </a:r>
          </a:p>
          <a:p>
            <a:pPr marL="628650" lvl="1" indent="-171450">
              <a:buFont typeface="Arial" panose="020B0604020202020204" pitchFamily="34" charset="0"/>
              <a:buChar char="•"/>
            </a:pPr>
            <a:r>
              <a:rPr lang="en-US" sz="1200" dirty="0">
                <a:latin typeface="Gill Sans Infant MT"/>
              </a:rPr>
              <a:t>And this gap gets wider and wider as these children age, affecting qualifications, employment, and ultimately entrenching inequalities across generations.</a:t>
            </a:r>
          </a:p>
          <a:p>
            <a:pPr marL="457200" lvl="1" indent="0">
              <a:buFont typeface="Arial" panose="020B0604020202020204" pitchFamily="34" charset="0"/>
              <a:buNone/>
            </a:pPr>
            <a:endParaRPr lang="en-US" sz="1200" dirty="0">
              <a:latin typeface="Gill Sans Infant M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Child poverty has been </a:t>
            </a:r>
            <a:r>
              <a:rPr lang="en-US" sz="1200" b="1" kern="1200" dirty="0">
                <a:solidFill>
                  <a:schemeClr val="tx1"/>
                </a:solidFill>
                <a:effectLst/>
                <a:latin typeface="+mn-lt"/>
                <a:ea typeface="+mn-ea"/>
                <a:cs typeface="+mn-cs"/>
              </a:rPr>
              <a:t>rising for the past ten years</a:t>
            </a:r>
            <a:r>
              <a:rPr lang="en-US" sz="1200" kern="1200" dirty="0">
                <a:solidFill>
                  <a:schemeClr val="tx1"/>
                </a:solidFill>
                <a:effectLst/>
                <a:latin typeface="+mn-lt"/>
                <a:ea typeface="+mn-ea"/>
                <a:cs typeface="+mn-cs"/>
              </a:rPr>
              <a:t> and is accelerating with the pandemic, so this is a problem that has been and will continue to get worse. </a:t>
            </a:r>
            <a:r>
              <a:rPr lang="en-US" sz="1200" dirty="0">
                <a:latin typeface="Gill Sans Infant MT"/>
              </a:rPr>
              <a:t>With lockdowns and school disruptions, it’s been the </a:t>
            </a:r>
            <a:r>
              <a:rPr lang="en-US" sz="1200" b="1" dirty="0">
                <a:latin typeface="Gill Sans Infant MT"/>
              </a:rPr>
              <a:t>poorest children who’ve fallen the most behind</a:t>
            </a:r>
            <a:r>
              <a:rPr lang="en-US" sz="1200" dirty="0">
                <a:latin typeface="Gill Sans Infant MT"/>
              </a:rPr>
              <a:t>, with many education experts warning about a</a:t>
            </a:r>
            <a:r>
              <a:rPr lang="en-GB" b="0" i="0" dirty="0">
                <a:solidFill>
                  <a:srgbClr val="4A4A4A"/>
                </a:solidFill>
                <a:effectLst/>
                <a:latin typeface="Sky Text"/>
              </a:rPr>
              <a:t> 'partially lost generation’. </a:t>
            </a:r>
            <a:endParaRPr lang="en-GB" b="1" dirty="0"/>
          </a:p>
        </p:txBody>
      </p:sp>
      <p:sp>
        <p:nvSpPr>
          <p:cNvPr id="4" name="Slide Number Placeholder 3"/>
          <p:cNvSpPr>
            <a:spLocks noGrp="1"/>
          </p:cNvSpPr>
          <p:nvPr>
            <p:ph type="sldNum" sz="quarter" idx="10"/>
          </p:nvPr>
        </p:nvSpPr>
        <p:spPr/>
        <p:txBody>
          <a:bodyPr/>
          <a:lstStyle/>
          <a:p>
            <a:fld id="{23FFFF08-BA74-3E4E-B67B-CFCBDE5D983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13033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of our response is taking a place based systems change approach to try to tackle root causes, local to a community, based in evidence, and share what is learnt to help improve practice and policy change more broadly</a:t>
            </a:r>
          </a:p>
          <a:p>
            <a:endParaRPr lang="en-GB" dirty="0"/>
          </a:p>
          <a:p>
            <a:r>
              <a:rPr lang="en-GB" dirty="0"/>
              <a:t>We work together to test new approaches, in partnership with families, and develop local innovative solutions as well as embedding the ethos of adaptation</a:t>
            </a:r>
          </a:p>
          <a:p>
            <a:endParaRPr lang="en-GB" dirty="0"/>
          </a:p>
        </p:txBody>
      </p:sp>
      <p:sp>
        <p:nvSpPr>
          <p:cNvPr id="4" name="Slide Number Placeholder 3"/>
          <p:cNvSpPr>
            <a:spLocks noGrp="1"/>
          </p:cNvSpPr>
          <p:nvPr>
            <p:ph type="sldNum" sz="quarter" idx="5"/>
          </p:nvPr>
        </p:nvSpPr>
        <p:spPr/>
        <p:txBody>
          <a:bodyPr/>
          <a:lstStyle/>
          <a:p>
            <a:fld id="{1F4AC824-DA04-47B3-8208-FCD252E6276F}" type="slidenum">
              <a:rPr lang="en-GB" smtClean="0"/>
              <a:t>3</a:t>
            </a:fld>
            <a:endParaRPr lang="en-GB"/>
          </a:p>
        </p:txBody>
      </p:sp>
    </p:spTree>
    <p:extLst>
      <p:ext uri="{BB962C8B-B14F-4D97-AF65-F5344CB8AC3E}">
        <p14:creationId xmlns:p14="http://schemas.microsoft.com/office/powerpoint/2010/main" val="261494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4AC824-DA04-47B3-8208-FCD252E6276F}" type="slidenum">
              <a:rPr lang="en-GB" smtClean="0"/>
              <a:t>4</a:t>
            </a:fld>
            <a:endParaRPr lang="en-GB"/>
          </a:p>
        </p:txBody>
      </p:sp>
    </p:spTree>
    <p:extLst>
      <p:ext uri="{BB962C8B-B14F-4D97-AF65-F5344CB8AC3E}">
        <p14:creationId xmlns:p14="http://schemas.microsoft.com/office/powerpoint/2010/main" val="245140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Why Area B?</a:t>
            </a:r>
            <a:endParaRPr lang="en-GB" dirty="0"/>
          </a:p>
        </p:txBody>
      </p:sp>
      <p:sp>
        <p:nvSpPr>
          <p:cNvPr id="4" name="Slide Number Placeholder 3"/>
          <p:cNvSpPr>
            <a:spLocks noGrp="1"/>
          </p:cNvSpPr>
          <p:nvPr>
            <p:ph type="sldNum" sz="quarter" idx="5"/>
          </p:nvPr>
        </p:nvSpPr>
        <p:spPr/>
        <p:txBody>
          <a:bodyPr/>
          <a:lstStyle/>
          <a:p>
            <a:fld id="{1C840F0E-E3E0-D742-872E-5B34978B31BC}" type="slidenum">
              <a:rPr lang="en-US" smtClean="0"/>
              <a:t>5</a:t>
            </a:fld>
            <a:endParaRPr lang="en-US"/>
          </a:p>
        </p:txBody>
      </p:sp>
    </p:spTree>
    <p:extLst>
      <p:ext uri="{BB962C8B-B14F-4D97-AF65-F5344CB8AC3E}">
        <p14:creationId xmlns:p14="http://schemas.microsoft.com/office/powerpoint/2010/main" val="8166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solidFill>
                  <a:schemeClr val="tx1"/>
                </a:solidFill>
                <a:effectLst/>
                <a:ea typeface="Times New Roman" panose="02020603050405020304" pitchFamily="18" charset="0"/>
                <a:cs typeface="Times New Roman" panose="02020603050405020304" pitchFamily="18" charset="0"/>
              </a:rPr>
              <a:t>Single, standalone programmes are unlikely to change early learning outcomes for the most disadvantaged children. </a:t>
            </a:r>
            <a:r>
              <a:rPr lang="en-GB" sz="1200" b="0" dirty="0">
                <a:solidFill>
                  <a:srgbClr val="FF0000"/>
                </a:solidFill>
                <a:effectLst/>
                <a:ea typeface="Times New Roman" panose="02020603050405020304" pitchFamily="18" charset="0"/>
                <a:cs typeface="Times New Roman" panose="02020603050405020304" pitchFamily="18" charset="0"/>
              </a:rPr>
              <a:t>To create long-term change, we need joined-up, sustainable support for children and their families, which is shaped by the experiences of families and rooted in the specific challenges that individual communities face.</a:t>
            </a:r>
          </a:p>
          <a:p>
            <a:endParaRPr lang="en-GB" sz="1200" b="0" dirty="0">
              <a:solidFill>
                <a:schemeClr val="tx1"/>
              </a:solidFill>
              <a:effectLst/>
              <a:ea typeface="Times New Roman" panose="02020603050405020304" pitchFamily="18" charset="0"/>
              <a:cs typeface="Times New Roman" panose="02020603050405020304" pitchFamily="18" charset="0"/>
            </a:endParaRPr>
          </a:p>
          <a:p>
            <a:r>
              <a:rPr lang="en-GB" sz="1200" b="0" dirty="0">
                <a:solidFill>
                  <a:schemeClr val="tx1"/>
                </a:solidFill>
                <a:effectLst/>
                <a:ea typeface="Times New Roman" panose="02020603050405020304" pitchFamily="18" charset="0"/>
                <a:cs typeface="Times New Roman" panose="02020603050405020304" pitchFamily="18" charset="0"/>
              </a:rPr>
              <a:t>That’s why we’re working in communities </a:t>
            </a:r>
            <a:r>
              <a:rPr lang="en-GB" sz="1200" b="0" dirty="0">
                <a:solidFill>
                  <a:srgbClr val="FF0000"/>
                </a:solidFill>
                <a:effectLst/>
                <a:ea typeface="Times New Roman" panose="02020603050405020304" pitchFamily="18" charset="0"/>
                <a:cs typeface="Times New Roman" panose="02020603050405020304" pitchFamily="18" charset="0"/>
              </a:rPr>
              <a:t>to catalyse and support local partnerships </a:t>
            </a:r>
            <a:r>
              <a:rPr lang="en-GB" sz="1200" b="0" dirty="0">
                <a:solidFill>
                  <a:schemeClr val="tx1"/>
                </a:solidFill>
                <a:effectLst/>
                <a:ea typeface="Times New Roman" panose="02020603050405020304" pitchFamily="18" charset="0"/>
                <a:cs typeface="Times New Roman" panose="02020603050405020304" pitchFamily="18" charset="0"/>
              </a:rPr>
              <a:t>to improve the early learning support available to families. In our Early Learning Communities (ELCs), we work alongside a range of local organisations and families to </a:t>
            </a:r>
            <a:r>
              <a:rPr lang="en-GB" sz="1200" b="0" dirty="0">
                <a:solidFill>
                  <a:srgbClr val="FF0000"/>
                </a:solidFill>
                <a:effectLst/>
                <a:ea typeface="Times New Roman" panose="02020603050405020304" pitchFamily="18" charset="0"/>
                <a:cs typeface="Times New Roman" panose="02020603050405020304" pitchFamily="18" charset="0"/>
              </a:rPr>
              <a:t>understand the specific issues </a:t>
            </a:r>
            <a:r>
              <a:rPr lang="en-GB" sz="1200" b="0" dirty="0">
                <a:solidFill>
                  <a:schemeClr val="tx1"/>
                </a:solidFill>
                <a:effectLst/>
                <a:ea typeface="Times New Roman" panose="02020603050405020304" pitchFamily="18" charset="0"/>
                <a:cs typeface="Times New Roman" panose="02020603050405020304" pitchFamily="18" charset="0"/>
              </a:rPr>
              <a:t>they face and </a:t>
            </a:r>
            <a:r>
              <a:rPr lang="en-GB" sz="1200" b="0" dirty="0">
                <a:solidFill>
                  <a:srgbClr val="FF0000"/>
                </a:solidFill>
                <a:effectLst/>
                <a:ea typeface="Times New Roman" panose="02020603050405020304" pitchFamily="18" charset="0"/>
                <a:cs typeface="Times New Roman" panose="02020603050405020304" pitchFamily="18" charset="0"/>
              </a:rPr>
              <a:t>develop solutions that work locally</a:t>
            </a:r>
            <a:r>
              <a:rPr lang="en-GB" sz="1200" b="0" dirty="0">
                <a:solidFill>
                  <a:schemeClr val="tx1"/>
                </a:solidFill>
                <a:effectLst/>
                <a:ea typeface="Times New Roman" panose="02020603050405020304" pitchFamily="18" charset="0"/>
                <a:cs typeface="Times New Roman" panose="02020603050405020304" pitchFamily="18" charset="0"/>
              </a:rPr>
              <a:t>. We bring together everyone in a community who influences young children’s learning, breaking down barriers between services and making sure that </a:t>
            </a:r>
            <a:r>
              <a:rPr lang="en-GB" sz="1200" b="0" dirty="0">
                <a:solidFill>
                  <a:srgbClr val="FF0000"/>
                </a:solidFill>
                <a:effectLst/>
                <a:ea typeface="Times New Roman" panose="02020603050405020304" pitchFamily="18" charset="0"/>
                <a:cs typeface="Times New Roman" panose="02020603050405020304" pitchFamily="18" charset="0"/>
              </a:rPr>
              <a:t>families play a key role in designing the support they get. </a:t>
            </a:r>
          </a:p>
          <a:p>
            <a:endParaRPr lang="en-GB" sz="1200" b="0" dirty="0">
              <a:solidFill>
                <a:schemeClr val="tx1"/>
              </a:solidFill>
              <a:effectLst/>
              <a:ea typeface="Times New Roman" panose="02020603050405020304" pitchFamily="18" charset="0"/>
              <a:cs typeface="Times New Roman" panose="02020603050405020304" pitchFamily="18" charset="0"/>
            </a:endParaRPr>
          </a:p>
          <a:p>
            <a:r>
              <a:rPr lang="en-GB" sz="1200" b="0" dirty="0">
                <a:solidFill>
                  <a:schemeClr val="tx1"/>
                </a:solidFill>
                <a:effectLst/>
                <a:ea typeface="Times New Roman" panose="02020603050405020304" pitchFamily="18" charset="0"/>
                <a:cs typeface="Times New Roman" panose="02020603050405020304" pitchFamily="18" charset="0"/>
              </a:rPr>
              <a:t>We </a:t>
            </a:r>
            <a:r>
              <a:rPr lang="en-GB" sz="1200" b="0" dirty="0">
                <a:solidFill>
                  <a:srgbClr val="FF0000"/>
                </a:solidFill>
                <a:effectLst/>
                <a:ea typeface="Times New Roman" panose="02020603050405020304" pitchFamily="18" charset="0"/>
                <a:cs typeface="Times New Roman" panose="02020603050405020304" pitchFamily="18" charset="0"/>
              </a:rPr>
              <a:t>design innovative new approaches and test whether and how they best support families</a:t>
            </a:r>
            <a:r>
              <a:rPr lang="en-GB" sz="1200" b="0" dirty="0">
                <a:solidFill>
                  <a:schemeClr val="tx1"/>
                </a:solidFill>
                <a:effectLst/>
                <a:ea typeface="Times New Roman" panose="02020603050405020304" pitchFamily="18" charset="0"/>
                <a:cs typeface="Times New Roman" panose="02020603050405020304" pitchFamily="18" charset="0"/>
              </a:rPr>
              <a:t>. We use the </a:t>
            </a:r>
            <a:r>
              <a:rPr lang="en-GB" sz="1200" b="0" dirty="0">
                <a:solidFill>
                  <a:srgbClr val="FF0000"/>
                </a:solidFill>
                <a:effectLst/>
                <a:ea typeface="Times New Roman" panose="02020603050405020304" pitchFamily="18" charset="0"/>
                <a:cs typeface="Times New Roman" panose="02020603050405020304" pitchFamily="18" charset="0"/>
              </a:rPr>
              <a:t>rich learning that we gain from this work to influence policy and practice at the local, regional and national level</a:t>
            </a:r>
            <a:r>
              <a:rPr lang="en-GB" sz="1200" b="0" dirty="0">
                <a:effectLst/>
                <a:ea typeface="Times New Roman" panose="02020603050405020304" pitchFamily="18" charset="0"/>
                <a:cs typeface="Times New Roman" panose="02020603050405020304" pitchFamily="18" charset="0"/>
              </a:rPr>
              <a:t>. </a:t>
            </a:r>
            <a:r>
              <a:rPr lang="en-GB" sz="1200" b="0" dirty="0">
                <a:solidFill>
                  <a:schemeClr val="tx1"/>
                </a:solidFill>
                <a:effectLst/>
                <a:ea typeface="Times New Roman" panose="02020603050405020304" pitchFamily="18" charset="0"/>
                <a:cs typeface="Times New Roman" panose="02020603050405020304" pitchFamily="18" charset="0"/>
              </a:rPr>
              <a:t>We host a </a:t>
            </a:r>
            <a:r>
              <a:rPr lang="en-GB" sz="1200" b="0" dirty="0">
                <a:solidFill>
                  <a:srgbClr val="FF0000"/>
                </a:solidFill>
                <a:effectLst/>
                <a:ea typeface="Times New Roman" panose="02020603050405020304" pitchFamily="18" charset="0"/>
                <a:cs typeface="Times New Roman" panose="02020603050405020304" pitchFamily="18" charset="0"/>
              </a:rPr>
              <a:t>learning network </a:t>
            </a:r>
            <a:r>
              <a:rPr lang="en-GB" sz="1200" b="0" dirty="0">
                <a:solidFill>
                  <a:schemeClr val="tx1"/>
                </a:solidFill>
                <a:effectLst/>
                <a:ea typeface="Times New Roman" panose="02020603050405020304" pitchFamily="18" charset="0"/>
                <a:cs typeface="Times New Roman" panose="02020603050405020304" pitchFamily="18" charset="0"/>
              </a:rPr>
              <a:t>of partners and organisations around the UK to share learning about what works and we work with partners and families to campaign for policy change that better supports communities. </a:t>
            </a:r>
          </a:p>
          <a:p>
            <a:endParaRPr lang="en-GB" dirty="0"/>
          </a:p>
        </p:txBody>
      </p:sp>
      <p:sp>
        <p:nvSpPr>
          <p:cNvPr id="4" name="Slide Number Placeholder 3"/>
          <p:cNvSpPr>
            <a:spLocks noGrp="1"/>
          </p:cNvSpPr>
          <p:nvPr>
            <p:ph type="sldNum" sz="quarter" idx="5"/>
          </p:nvPr>
        </p:nvSpPr>
        <p:spPr/>
        <p:txBody>
          <a:bodyPr/>
          <a:lstStyle/>
          <a:p>
            <a:fld id="{1C840F0E-E3E0-D742-872E-5B34978B31BC}" type="slidenum">
              <a:rPr lang="en-US" smtClean="0"/>
              <a:t>7</a:t>
            </a:fld>
            <a:endParaRPr lang="en-US"/>
          </a:p>
        </p:txBody>
      </p:sp>
    </p:spTree>
    <p:extLst>
      <p:ext uri="{BB962C8B-B14F-4D97-AF65-F5344CB8AC3E}">
        <p14:creationId xmlns:p14="http://schemas.microsoft.com/office/powerpoint/2010/main" val="272570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0F0E-E3E0-D742-872E-5B34978B31BC}" type="slidenum">
              <a:rPr lang="en-US" smtClean="0"/>
              <a:t>9</a:t>
            </a:fld>
            <a:endParaRPr lang="en-US"/>
          </a:p>
        </p:txBody>
      </p:sp>
    </p:spTree>
    <p:extLst>
      <p:ext uri="{BB962C8B-B14F-4D97-AF65-F5344CB8AC3E}">
        <p14:creationId xmlns:p14="http://schemas.microsoft.com/office/powerpoint/2010/main" val="149482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40F0E-E3E0-D742-872E-5B34978B31BC}" type="slidenum">
              <a:rPr lang="en-US" smtClean="0"/>
              <a:t>10</a:t>
            </a:fld>
            <a:endParaRPr lang="en-US"/>
          </a:p>
        </p:txBody>
      </p:sp>
    </p:spTree>
    <p:extLst>
      <p:ext uri="{BB962C8B-B14F-4D97-AF65-F5344CB8AC3E}">
        <p14:creationId xmlns:p14="http://schemas.microsoft.com/office/powerpoint/2010/main" val="89918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0F0E-E3E0-D742-872E-5B34978B31BC}" type="slidenum">
              <a:rPr lang="en-US" smtClean="0"/>
              <a:t>11</a:t>
            </a:fld>
            <a:endParaRPr lang="en-US"/>
          </a:p>
        </p:txBody>
      </p:sp>
    </p:spTree>
    <p:extLst>
      <p:ext uri="{BB962C8B-B14F-4D97-AF65-F5344CB8AC3E}">
        <p14:creationId xmlns:p14="http://schemas.microsoft.com/office/powerpoint/2010/main" val="360150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850781-D5AB-574B-A841-CC5964CE43B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50781-D5AB-574B-A841-CC5964CE43B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50781-D5AB-574B-A841-CC5964CE43B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4863" y="1600200"/>
            <a:ext cx="11034836" cy="4706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26 April 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50" y="705603"/>
            <a:ext cx="11042868" cy="363537"/>
          </a:xfrm>
          <a:prstGeom prst="rect">
            <a:avLst/>
          </a:prstGeom>
        </p:spPr>
        <p:txBody>
          <a:bodyPr>
            <a:noAutofit/>
          </a:bodyPr>
          <a:lstStyle>
            <a:lvl1pPr>
              <a:defRPr sz="1875" b="0">
                <a:solidFill>
                  <a:srgbClr val="222221"/>
                </a:solidFill>
              </a:defRPr>
            </a:lvl1pPr>
            <a:lvl2pPr>
              <a:defRPr sz="1875"/>
            </a:lvl2pPr>
            <a:lvl3pPr marL="0" indent="0">
              <a:buNone/>
              <a:defRPr sz="1875"/>
            </a:lvl3pPr>
            <a:lvl4pPr marL="0" indent="0">
              <a:buNone/>
              <a:defRPr sz="1875"/>
            </a:lvl4pPr>
            <a:lvl5pPr marL="0" indent="0">
              <a:buNone/>
              <a:defRPr sz="1875"/>
            </a:lvl5pPr>
            <a:lvl6pPr marL="1191" indent="0">
              <a:buNone/>
              <a:defRPr sz="1875" b="0" i="0">
                <a:latin typeface="Gill Sans Infant MT"/>
                <a:cs typeface="Gill Sans Infant MT"/>
              </a:defRPr>
            </a:lvl6pPr>
          </a:lstStyle>
          <a:p>
            <a:pPr lvl="0"/>
            <a:r>
              <a:rPr lang="en-US"/>
              <a:t>Click to edit Master text styles</a:t>
            </a:r>
          </a:p>
        </p:txBody>
      </p:sp>
    </p:spTree>
    <p:extLst>
      <p:ext uri="{BB962C8B-B14F-4D97-AF65-F5344CB8AC3E}">
        <p14:creationId xmlns:p14="http://schemas.microsoft.com/office/powerpoint/2010/main" val="3275084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94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50781-D5AB-574B-A841-CC5964CE43B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50781-D5AB-574B-A841-CC5964CE43B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50781-D5AB-574B-A841-CC5964CE43B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50781-D5AB-574B-A841-CC5964CE43B4}"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850781-D5AB-574B-A841-CC5964CE43B4}"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50781-D5AB-574B-A841-CC5964CE43B4}"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0781-D5AB-574B-A841-CC5964CE43B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0781-D5AB-574B-A841-CC5964CE43B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ECBEA-24ED-6C46-A314-663C310F08E5}"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50781-D5AB-574B-A841-CC5964CE43B4}"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ECBEA-24ED-6C46-A314-663C310F08E5}" type="slidenum">
              <a:rPr lang="en-US" smtClean="0"/>
              <a:t>‹#›</a:t>
            </a:fld>
            <a:endParaRPr lang="en-US"/>
          </a:p>
        </p:txBody>
      </p:sp>
    </p:spTree>
    <p:extLst>
      <p:ext uri="{BB962C8B-B14F-4D97-AF65-F5344CB8AC3E}">
        <p14:creationId xmlns:p14="http://schemas.microsoft.com/office/powerpoint/2010/main" val="846720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E_F11FB4B1.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9_8945571B.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2_B1059BEB.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www.sheffieldccg.nhs.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0D296-C70C-4340-9BE4-645B4D56009F}"/>
              </a:ext>
            </a:extLst>
          </p:cNvPr>
          <p:cNvSpPr/>
          <p:nvPr/>
        </p:nvSpPr>
        <p:spPr>
          <a:xfrm>
            <a:off x="1058779" y="1668378"/>
            <a:ext cx="10530274" cy="4459705"/>
          </a:xfrm>
          <a:prstGeom prst="rect">
            <a:avLst/>
          </a:prstGeom>
          <a:solidFill>
            <a:srgbClr val="621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267200" y="2097736"/>
            <a:ext cx="7106653" cy="3785652"/>
          </a:xfrm>
          <a:prstGeom prst="rect">
            <a:avLst/>
          </a:prstGeom>
          <a:noFill/>
        </p:spPr>
        <p:txBody>
          <a:bodyPr wrap="square" rtlCol="0">
            <a:spAutoFit/>
          </a:bodyPr>
          <a:lstStyle/>
          <a:p>
            <a:pPr algn="r"/>
            <a:r>
              <a:rPr lang="en-US" sz="3600" b="1" dirty="0">
                <a:solidFill>
                  <a:srgbClr val="D7D1C5"/>
                </a:solidFill>
                <a:latin typeface="Arial" charset="0"/>
                <a:ea typeface="Arial" charset="0"/>
                <a:cs typeface="Arial" charset="0"/>
              </a:rPr>
              <a:t>Creating innovative partnerships to break down barriers- the Sheffield Early Learning Community</a:t>
            </a:r>
          </a:p>
          <a:p>
            <a:pPr algn="r"/>
            <a:endParaRPr lang="en-US" sz="2400" dirty="0">
              <a:solidFill>
                <a:srgbClr val="B5154F"/>
              </a:solidFill>
              <a:latin typeface="Arial" charset="0"/>
              <a:ea typeface="Arial" charset="0"/>
              <a:cs typeface="Arial" charset="0"/>
            </a:endParaRPr>
          </a:p>
          <a:p>
            <a:pPr algn="r"/>
            <a:endParaRPr lang="en-US" sz="2400" b="1" dirty="0">
              <a:solidFill>
                <a:srgbClr val="D7D1C5"/>
              </a:solidFill>
              <a:latin typeface="Arial" charset="0"/>
              <a:ea typeface="Arial" charset="0"/>
              <a:cs typeface="Arial" charset="0"/>
            </a:endParaRPr>
          </a:p>
          <a:p>
            <a:pPr algn="r"/>
            <a:r>
              <a:rPr lang="en-US" sz="2400" b="1" dirty="0">
                <a:solidFill>
                  <a:srgbClr val="D7D1C5"/>
                </a:solidFill>
                <a:latin typeface="Arial" charset="0"/>
                <a:ea typeface="Arial" charset="0"/>
                <a:cs typeface="Arial" charset="0"/>
              </a:rPr>
              <a:t>Rachel Parkin, Save the Children UK</a:t>
            </a:r>
          </a:p>
          <a:p>
            <a:pPr algn="r"/>
            <a:r>
              <a:rPr lang="en-US" sz="2400" b="1" dirty="0">
                <a:solidFill>
                  <a:srgbClr val="D7D1C5"/>
                </a:solidFill>
                <a:latin typeface="Arial" charset="0"/>
                <a:ea typeface="Arial" charset="0"/>
                <a:cs typeface="Arial" charset="0"/>
              </a:rPr>
              <a:t>Dr Sally Pearse Sheffield Hallam University</a:t>
            </a:r>
          </a:p>
        </p:txBody>
      </p:sp>
      <p:pic>
        <p:nvPicPr>
          <p:cNvPr id="5" name="Picture 4" descr="A person and a child in a pool&#10;&#10;Description automatically generated with medium confidence">
            <a:extLst>
              <a:ext uri="{FF2B5EF4-FFF2-40B4-BE49-F238E27FC236}">
                <a16:creationId xmlns:a16="http://schemas.microsoft.com/office/drawing/2014/main" id="{E688D6C6-19FC-4B79-874B-4BDBC8CD6E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53247"/>
            <a:ext cx="4908884" cy="3271771"/>
          </a:xfrm>
          <a:prstGeom prst="rect">
            <a:avLst/>
          </a:prstGeom>
        </p:spPr>
      </p:pic>
      <p:pic>
        <p:nvPicPr>
          <p:cNvPr id="4" name="Picture 5" descr="Logo, company name&#10;&#10;Description automatically generated">
            <a:extLst>
              <a:ext uri="{FF2B5EF4-FFF2-40B4-BE49-F238E27FC236}">
                <a16:creationId xmlns:a16="http://schemas.microsoft.com/office/drawing/2014/main" id="{ACF73A7F-95F9-442C-B19D-1BE558C6B3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7116" y="318785"/>
            <a:ext cx="816636" cy="1087712"/>
          </a:xfrm>
          <a:prstGeom prst="rect">
            <a:avLst/>
          </a:prstGeom>
        </p:spPr>
      </p:pic>
    </p:spTree>
    <p:extLst>
      <p:ext uri="{BB962C8B-B14F-4D97-AF65-F5344CB8AC3E}">
        <p14:creationId xmlns:p14="http://schemas.microsoft.com/office/powerpoint/2010/main" val="126940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1C37A-8D76-43A9-8E55-D6D2E2F6D53F}"/>
              </a:ext>
            </a:extLst>
          </p:cNvPr>
          <p:cNvSpPr/>
          <p:nvPr/>
        </p:nvSpPr>
        <p:spPr>
          <a:xfrm>
            <a:off x="1058779" y="1541694"/>
            <a:ext cx="10530274" cy="4848473"/>
          </a:xfrm>
          <a:prstGeom prst="rect">
            <a:avLst/>
          </a:prstGeom>
          <a:solidFill>
            <a:srgbClr val="621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CF2B473-0D47-4118-8C3A-19ECDC3A170B}"/>
              </a:ext>
            </a:extLst>
          </p:cNvPr>
          <p:cNvSpPr txBox="1"/>
          <p:nvPr/>
        </p:nvSpPr>
        <p:spPr>
          <a:xfrm>
            <a:off x="5596269" y="2673268"/>
            <a:ext cx="6067647" cy="2585323"/>
          </a:xfrm>
          <a:prstGeom prst="rect">
            <a:avLst/>
          </a:prstGeom>
          <a:noFill/>
        </p:spPr>
        <p:txBody>
          <a:bodyPr wrap="square" lIns="91440" tIns="45720" rIns="91440" bIns="45720" rtlCol="0" anchor="t">
            <a:spAutoFit/>
          </a:bodyPr>
          <a:lstStyle/>
          <a:p>
            <a:r>
              <a:rPr lang="en-GB" dirty="0">
                <a:solidFill>
                  <a:srgbClr val="D7D1C5"/>
                </a:solidFill>
                <a:effectLst/>
                <a:latin typeface="Arial"/>
                <a:ea typeface="Calibri" panose="020F0502020204030204" pitchFamily="34" charset="0"/>
                <a:cs typeface="Arial"/>
              </a:rPr>
              <a:t>The Centre received a £345,000 grant from the Department for Education School Nurseries Capital </a:t>
            </a:r>
            <a:r>
              <a:rPr lang="en-GB" dirty="0">
                <a:solidFill>
                  <a:srgbClr val="D7D1C5"/>
                </a:solidFill>
                <a:latin typeface="Arial"/>
                <a:ea typeface="Calibri" panose="020F0502020204030204" pitchFamily="34" charset="0"/>
                <a:cs typeface="Arial"/>
              </a:rPr>
              <a:t>Fund Innovation Pot </a:t>
            </a:r>
            <a:r>
              <a:rPr lang="en-GB" dirty="0">
                <a:solidFill>
                  <a:srgbClr val="D7D1C5"/>
                </a:solidFill>
                <a:effectLst/>
                <a:latin typeface="Arial"/>
                <a:ea typeface="Calibri" panose="020F0502020204030204" pitchFamily="34" charset="0"/>
                <a:cs typeface="Arial"/>
              </a:rPr>
              <a:t>to support the renovation of the physical space from 2018-2021.</a:t>
            </a:r>
            <a:r>
              <a:rPr lang="en-GB" dirty="0">
                <a:solidFill>
                  <a:srgbClr val="D7D1C5"/>
                </a:solidFill>
                <a:latin typeface="Arial"/>
                <a:ea typeface="Calibri" panose="020F0502020204030204" pitchFamily="34" charset="0"/>
                <a:cs typeface="Arial"/>
              </a:rPr>
              <a:t> </a:t>
            </a:r>
            <a:endParaRPr lang="en-GB" dirty="0">
              <a:solidFill>
                <a:srgbClr val="D7D1C5"/>
              </a:solidFill>
              <a:effectLst/>
              <a:latin typeface="Arial" panose="020B0604020202020204" pitchFamily="34" charset="0"/>
              <a:ea typeface="Calibri" panose="020F0502020204030204" pitchFamily="34" charset="0"/>
              <a:cs typeface="Arial" panose="020B0604020202020204" pitchFamily="34" charset="0"/>
            </a:endParaRPr>
          </a:p>
          <a:p>
            <a:endParaRPr lang="en-GB" dirty="0">
              <a:solidFill>
                <a:srgbClr val="D7D1C5"/>
              </a:solidFill>
              <a:latin typeface="Arial" panose="020B0604020202020204" pitchFamily="34" charset="0"/>
              <a:ea typeface="Calibri" panose="020F0502020204030204" pitchFamily="34" charset="0"/>
              <a:cs typeface="Arial" panose="020B0604020202020204" pitchFamily="34" charset="0"/>
            </a:endParaRPr>
          </a:p>
          <a:p>
            <a:r>
              <a:rPr lang="en-GB" dirty="0">
                <a:solidFill>
                  <a:srgbClr val="D7D1C5"/>
                </a:solidFill>
                <a:effectLst/>
                <a:latin typeface="Arial"/>
                <a:ea typeface="Calibri" panose="020F0502020204030204" pitchFamily="34" charset="0"/>
                <a:cs typeface="Arial"/>
              </a:rPr>
              <a:t>The Nursery has also benefited from charitable donations from local businesses such as Henry Boot Construction and John Lewis to provide much-needed equipment.</a:t>
            </a:r>
          </a:p>
          <a:p>
            <a:endParaRPr lang="en-GB" dirty="0">
              <a:solidFill>
                <a:srgbClr val="D7D1C5"/>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1E2CB32-7BDB-786F-819D-954A9EF492C5}"/>
              </a:ext>
            </a:extLst>
          </p:cNvPr>
          <p:cNvPicPr>
            <a:picLocks noChangeAspect="1"/>
          </p:cNvPicPr>
          <p:nvPr/>
        </p:nvPicPr>
        <p:blipFill>
          <a:blip r:embed="rId5"/>
          <a:stretch>
            <a:fillRect/>
          </a:stretch>
        </p:blipFill>
        <p:spPr>
          <a:xfrm>
            <a:off x="881948" y="2420459"/>
            <a:ext cx="4639458" cy="3090940"/>
          </a:xfrm>
          <a:prstGeom prst="rect">
            <a:avLst/>
          </a:prstGeom>
        </p:spPr>
      </p:pic>
    </p:spTree>
    <p:extLst>
      <p:ext uri="{BB962C8B-B14F-4D97-AF65-F5344CB8AC3E}">
        <p14:creationId xmlns:p14="http://schemas.microsoft.com/office/powerpoint/2010/main" val="404538692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F47304-A85F-4E13-8B08-1AA28B23D00E}"/>
              </a:ext>
            </a:extLst>
          </p:cNvPr>
          <p:cNvSpPr/>
          <p:nvPr/>
        </p:nvSpPr>
        <p:spPr>
          <a:xfrm>
            <a:off x="19878" y="1575582"/>
            <a:ext cx="11473427" cy="4958861"/>
          </a:xfrm>
          <a:prstGeom prst="rect">
            <a:avLst/>
          </a:prstGeom>
          <a:solidFill>
            <a:srgbClr val="B70D50"/>
          </a:solidFill>
          <a:ln>
            <a:solidFill>
              <a:srgbClr val="BA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8">
            <a:extLst>
              <a:ext uri="{FF2B5EF4-FFF2-40B4-BE49-F238E27FC236}">
                <a16:creationId xmlns:a16="http://schemas.microsoft.com/office/drawing/2014/main" id="{848CC517-6D4F-4242-8404-594B16C6CD5C}"/>
              </a:ext>
            </a:extLst>
          </p:cNvPr>
          <p:cNvSpPr txBox="1">
            <a:spLocks/>
          </p:cNvSpPr>
          <p:nvPr/>
        </p:nvSpPr>
        <p:spPr>
          <a:xfrm>
            <a:off x="427933" y="1928789"/>
            <a:ext cx="6076234"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0" cap="none" dirty="0">
                <a:solidFill>
                  <a:srgbClr val="D7D1C5"/>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0C086A21-2EC8-43DC-CB30-F43D183A1396}"/>
              </a:ext>
            </a:extLst>
          </p:cNvPr>
          <p:cNvSpPr txBox="1"/>
          <p:nvPr/>
        </p:nvSpPr>
        <p:spPr>
          <a:xfrm>
            <a:off x="582266" y="1928789"/>
            <a:ext cx="5767567" cy="4247317"/>
          </a:xfrm>
          <a:prstGeom prst="rect">
            <a:avLst/>
          </a:prstGeom>
          <a:noFill/>
        </p:spPr>
        <p:txBody>
          <a:bodyPr wrap="square" rtlCol="0">
            <a:spAutoFit/>
          </a:bodyPr>
          <a:lstStyle/>
          <a:p>
            <a:r>
              <a:rPr lang="en-GB" sz="1800" b="1" cap="none" dirty="0">
                <a:solidFill>
                  <a:srgbClr val="D7D1C5"/>
                </a:solidFill>
                <a:latin typeface="Arial" panose="020B0604020202020204" pitchFamily="34" charset="0"/>
                <a:cs typeface="Arial" panose="020B0604020202020204" pitchFamily="34" charset="0"/>
              </a:rPr>
              <a:t>Hallam’s Civic Ambitions</a:t>
            </a:r>
          </a:p>
          <a:p>
            <a:r>
              <a:rPr lang="en-GB" sz="1800" b="0" cap="none" dirty="0">
                <a:solidFill>
                  <a:srgbClr val="D7D1C5"/>
                </a:solidFill>
                <a:latin typeface="Arial" panose="020B0604020202020204" pitchFamily="34" charset="0"/>
                <a:cs typeface="Arial" panose="020B0604020202020204" pitchFamily="34" charset="0"/>
              </a:rPr>
              <a:t>As well as providing much-needed nursery places in a disadvantaged area in Sheffield, the Centre will also provide placement and research opportunities for University students. This also increases capacity for practical projects that partners cannot meet.</a:t>
            </a:r>
          </a:p>
          <a:p>
            <a:endParaRPr lang="en-GB" sz="1800" b="0" cap="none" dirty="0">
              <a:solidFill>
                <a:srgbClr val="D7D1C5"/>
              </a:solidFill>
              <a:latin typeface="Arial" panose="020B0604020202020204" pitchFamily="34" charset="0"/>
              <a:cs typeface="Arial" panose="020B0604020202020204" pitchFamily="34" charset="0"/>
            </a:endParaRPr>
          </a:p>
          <a:p>
            <a:r>
              <a:rPr lang="en-GB" sz="1800" b="0" cap="none" dirty="0">
                <a:solidFill>
                  <a:srgbClr val="D7D1C5"/>
                </a:solidFill>
                <a:latin typeface="Arial" panose="020B0604020202020204" pitchFamily="34" charset="0"/>
                <a:cs typeface="Arial" panose="020B0604020202020204" pitchFamily="34" charset="0"/>
              </a:rPr>
              <a:t>Students across the University, including those studying Architecture and Early Childhood Studies are supporting the design of an innovative outdoor space at the Centre.</a:t>
            </a:r>
          </a:p>
          <a:p>
            <a:endParaRPr lang="en-GB" sz="1800" b="0" cap="none" dirty="0">
              <a:solidFill>
                <a:srgbClr val="D7D1C5"/>
              </a:solidFill>
              <a:latin typeface="Arial" panose="020B0604020202020204" pitchFamily="34" charset="0"/>
              <a:cs typeface="Arial" panose="020B0604020202020204" pitchFamily="34" charset="0"/>
            </a:endParaRPr>
          </a:p>
          <a:p>
            <a:r>
              <a:rPr lang="en-GB" sz="1800" b="0" cap="none" dirty="0">
                <a:solidFill>
                  <a:srgbClr val="D7D1C5"/>
                </a:solidFill>
                <a:latin typeface="Arial"/>
                <a:cs typeface="Arial"/>
              </a:rPr>
              <a:t>Film Production graduates have completed internships to create marketing and promotional materials to help communicate the Centre’s offer to the community.</a:t>
            </a:r>
          </a:p>
        </p:txBody>
      </p:sp>
      <p:pic>
        <p:nvPicPr>
          <p:cNvPr id="3" name="Picture 2">
            <a:extLst>
              <a:ext uri="{FF2B5EF4-FFF2-40B4-BE49-F238E27FC236}">
                <a16:creationId xmlns:a16="http://schemas.microsoft.com/office/drawing/2014/main" id="{2338980B-3FD5-929D-2737-A017FBEFAB7B}"/>
              </a:ext>
            </a:extLst>
          </p:cNvPr>
          <p:cNvPicPr>
            <a:picLocks noChangeAspect="1"/>
          </p:cNvPicPr>
          <p:nvPr/>
        </p:nvPicPr>
        <p:blipFill>
          <a:blip r:embed="rId4"/>
          <a:stretch>
            <a:fillRect/>
          </a:stretch>
        </p:blipFill>
        <p:spPr>
          <a:xfrm>
            <a:off x="6752308" y="3211835"/>
            <a:ext cx="5419814" cy="3322608"/>
          </a:xfrm>
          <a:prstGeom prst="rect">
            <a:avLst/>
          </a:prstGeom>
        </p:spPr>
      </p:pic>
    </p:spTree>
    <p:extLst>
      <p:ext uri="{BB962C8B-B14F-4D97-AF65-F5344CB8AC3E}">
        <p14:creationId xmlns:p14="http://schemas.microsoft.com/office/powerpoint/2010/main" val="89607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1C37A-8D76-43A9-8E55-D6D2E2F6D53F}"/>
              </a:ext>
            </a:extLst>
          </p:cNvPr>
          <p:cNvSpPr/>
          <p:nvPr/>
        </p:nvSpPr>
        <p:spPr>
          <a:xfrm>
            <a:off x="1058779" y="1541694"/>
            <a:ext cx="10530274" cy="4848473"/>
          </a:xfrm>
          <a:prstGeom prst="rect">
            <a:avLst/>
          </a:prstGeom>
          <a:solidFill>
            <a:srgbClr val="621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CCF2B473-0D47-4118-8C3A-19ECDC3A170B}"/>
              </a:ext>
            </a:extLst>
          </p:cNvPr>
          <p:cNvSpPr txBox="1"/>
          <p:nvPr/>
        </p:nvSpPr>
        <p:spPr>
          <a:xfrm>
            <a:off x="1289153" y="1805595"/>
            <a:ext cx="9487704" cy="3662541"/>
          </a:xfrm>
          <a:prstGeom prst="rect">
            <a:avLst/>
          </a:prstGeom>
          <a:noFill/>
        </p:spPr>
        <p:txBody>
          <a:bodyPr wrap="square" lIns="91440" tIns="45720" rIns="91440" bIns="45720" rtlCol="0" anchor="t">
            <a:spAutoFit/>
          </a:bodyPr>
          <a:lstStyle/>
          <a:p>
            <a:r>
              <a:rPr lang="en-GB" sz="2400" b="1" dirty="0">
                <a:solidFill>
                  <a:srgbClr val="D7D1C5"/>
                </a:solidFill>
                <a:latin typeface="Arial"/>
                <a:ea typeface="Calibri" panose="020F0502020204030204" pitchFamily="34" charset="0"/>
                <a:cs typeface="Arial"/>
              </a:rPr>
              <a:t>Meadows Nursery – Changing Lives Through Relationships</a:t>
            </a:r>
          </a:p>
          <a:p>
            <a:r>
              <a:rPr lang="en-GB" sz="2400" dirty="0">
                <a:solidFill>
                  <a:srgbClr val="D7D1C5"/>
                </a:solidFill>
                <a:latin typeface="Arial"/>
                <a:ea typeface="Calibri" panose="020F0502020204030204" pitchFamily="34" charset="0"/>
                <a:cs typeface="Arial"/>
              </a:rPr>
              <a:t>The benefits of relational approaches</a:t>
            </a:r>
          </a:p>
          <a:p>
            <a:endParaRPr lang="en-GB" sz="2400" dirty="0">
              <a:solidFill>
                <a:srgbClr val="D7D1C5"/>
              </a:solidFill>
              <a:latin typeface="Arial"/>
              <a:ea typeface="Calibri" panose="020F0502020204030204" pitchFamily="34" charset="0"/>
              <a:cs typeface="Arial"/>
            </a:endParaRPr>
          </a:p>
          <a:p>
            <a:r>
              <a:rPr lang="en-GB" sz="2400" dirty="0">
                <a:solidFill>
                  <a:srgbClr val="D7D1C5"/>
                </a:solidFill>
                <a:latin typeface="Arial"/>
                <a:ea typeface="Calibri" panose="020F0502020204030204" pitchFamily="34" charset="0"/>
                <a:cs typeface="Arial"/>
              </a:rPr>
              <a:t>Trust with children and families</a:t>
            </a:r>
          </a:p>
          <a:p>
            <a:r>
              <a:rPr lang="en-GB" sz="2400" dirty="0">
                <a:solidFill>
                  <a:srgbClr val="D7D1C5"/>
                </a:solidFill>
                <a:latin typeface="Arial"/>
                <a:ea typeface="Calibri" panose="020F0502020204030204" pitchFamily="34" charset="0"/>
                <a:cs typeface="Arial"/>
              </a:rPr>
              <a:t>Co-design</a:t>
            </a:r>
          </a:p>
          <a:p>
            <a:r>
              <a:rPr lang="en-GB" sz="2400" dirty="0">
                <a:solidFill>
                  <a:srgbClr val="D7D1C5"/>
                </a:solidFill>
                <a:latin typeface="Arial"/>
                <a:ea typeface="Calibri" panose="020F0502020204030204" pitchFamily="34" charset="0"/>
                <a:cs typeface="Arial"/>
              </a:rPr>
              <a:t>Co-location</a:t>
            </a:r>
          </a:p>
          <a:p>
            <a:r>
              <a:rPr lang="en-GB" sz="2400" dirty="0">
                <a:solidFill>
                  <a:srgbClr val="D7D1C5"/>
                </a:solidFill>
                <a:latin typeface="Arial"/>
                <a:ea typeface="Calibri" panose="020F0502020204030204" pitchFamily="34" charset="0"/>
                <a:cs typeface="Arial"/>
              </a:rPr>
              <a:t>Joint delivery of services</a:t>
            </a:r>
          </a:p>
          <a:p>
            <a:r>
              <a:rPr lang="en-GB" sz="2400" dirty="0">
                <a:solidFill>
                  <a:srgbClr val="D7D1C5"/>
                </a:solidFill>
                <a:latin typeface="Arial"/>
                <a:ea typeface="Calibri" panose="020F0502020204030204" pitchFamily="34" charset="0"/>
                <a:cs typeface="Arial"/>
              </a:rPr>
              <a:t>Parents accessing services</a:t>
            </a:r>
          </a:p>
          <a:p>
            <a:r>
              <a:rPr lang="en-GB" sz="2400" dirty="0">
                <a:solidFill>
                  <a:srgbClr val="D7D1C5"/>
                </a:solidFill>
                <a:latin typeface="Arial"/>
                <a:ea typeface="Calibri" panose="020F0502020204030204" pitchFamily="34" charset="0"/>
                <a:cs typeface="Arial"/>
              </a:rPr>
              <a:t>CPD on relational approaches</a:t>
            </a:r>
          </a:p>
          <a:p>
            <a:endParaRPr lang="en-GB" sz="1600" dirty="0">
              <a:solidFill>
                <a:srgbClr val="D7D1C5"/>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FD3AD09-5E14-FA8C-4066-D77E38701DF8}"/>
              </a:ext>
            </a:extLst>
          </p:cNvPr>
          <p:cNvPicPr>
            <a:picLocks noChangeAspect="1"/>
          </p:cNvPicPr>
          <p:nvPr/>
        </p:nvPicPr>
        <p:blipFill>
          <a:blip r:embed="rId4"/>
          <a:stretch>
            <a:fillRect/>
          </a:stretch>
        </p:blipFill>
        <p:spPr>
          <a:xfrm>
            <a:off x="6619088" y="2231467"/>
            <a:ext cx="5200339" cy="3468925"/>
          </a:xfrm>
          <a:prstGeom prst="rect">
            <a:avLst/>
          </a:prstGeom>
        </p:spPr>
      </p:pic>
    </p:spTree>
    <p:extLst>
      <p:ext uri="{BB962C8B-B14F-4D97-AF65-F5344CB8AC3E}">
        <p14:creationId xmlns:p14="http://schemas.microsoft.com/office/powerpoint/2010/main" val="816146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1C37A-8D76-43A9-8E55-D6D2E2F6D53F}"/>
              </a:ext>
            </a:extLst>
          </p:cNvPr>
          <p:cNvSpPr/>
          <p:nvPr/>
        </p:nvSpPr>
        <p:spPr>
          <a:xfrm>
            <a:off x="1058779" y="1541694"/>
            <a:ext cx="10530274" cy="4848473"/>
          </a:xfrm>
          <a:prstGeom prst="rect">
            <a:avLst/>
          </a:prstGeom>
          <a:solidFill>
            <a:srgbClr val="621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CF2B473-0D47-4118-8C3A-19ECDC3A170B}"/>
              </a:ext>
            </a:extLst>
          </p:cNvPr>
          <p:cNvSpPr txBox="1"/>
          <p:nvPr/>
        </p:nvSpPr>
        <p:spPr>
          <a:xfrm>
            <a:off x="5426148" y="1672431"/>
            <a:ext cx="6067647" cy="4524315"/>
          </a:xfrm>
          <a:prstGeom prst="rect">
            <a:avLst/>
          </a:prstGeom>
          <a:noFill/>
        </p:spPr>
        <p:txBody>
          <a:bodyPr wrap="square" lIns="91440" tIns="45720" rIns="91440" bIns="45720" rtlCol="0" anchor="t">
            <a:spAutoFit/>
          </a:bodyPr>
          <a:lstStyle/>
          <a:p>
            <a:r>
              <a:rPr lang="en-US" sz="1600" b="1" dirty="0">
                <a:solidFill>
                  <a:srgbClr val="D7D1C5"/>
                </a:solidFill>
                <a:latin typeface="Arial"/>
                <a:ea typeface="+mn-lt"/>
                <a:cs typeface="+mn-lt"/>
              </a:rPr>
              <a:t>With funding secured through our collaboration with Save the Children UK, we can offer a child a place at the nursery as soon as they reach their second birthday.</a:t>
            </a:r>
            <a:endParaRPr lang="en-GB" sz="1600" b="1" dirty="0">
              <a:solidFill>
                <a:srgbClr val="D7D1C5"/>
              </a:solidFill>
              <a:latin typeface="Arial"/>
              <a:ea typeface="+mn-lt"/>
              <a:cs typeface="+mn-lt"/>
            </a:endParaRPr>
          </a:p>
          <a:p>
            <a:endParaRPr lang="en-US" sz="1600" dirty="0">
              <a:solidFill>
                <a:srgbClr val="D7D1C5"/>
              </a:solidFill>
              <a:ea typeface="+mn-lt"/>
              <a:cs typeface="+mn-lt"/>
            </a:endParaRPr>
          </a:p>
          <a:p>
            <a:r>
              <a:rPr lang="en-GB" sz="1600" b="1" dirty="0" err="1">
                <a:solidFill>
                  <a:srgbClr val="D7D1C5"/>
                </a:solidFill>
                <a:latin typeface="Arial"/>
                <a:ea typeface="Calibri" panose="020F0502020204030204" pitchFamily="34" charset="0"/>
                <a:cs typeface="Arial"/>
              </a:rPr>
              <a:t>Syrenna's</a:t>
            </a:r>
            <a:r>
              <a:rPr lang="en-GB" sz="1600" b="1" dirty="0">
                <a:solidFill>
                  <a:srgbClr val="D7D1C5"/>
                </a:solidFill>
                <a:latin typeface="Arial"/>
                <a:ea typeface="Calibri" panose="020F0502020204030204" pitchFamily="34" charset="0"/>
                <a:cs typeface="Arial"/>
              </a:rPr>
              <a:t> daughter Willow was able to join the nursery early.</a:t>
            </a:r>
          </a:p>
          <a:p>
            <a:endParaRPr lang="en-GB" sz="1600" dirty="0">
              <a:solidFill>
                <a:srgbClr val="D7D1C5"/>
              </a:solidFill>
              <a:effectLst/>
              <a:latin typeface="Calibri" panose="020F0502020204030204" pitchFamily="34" charset="0"/>
              <a:ea typeface="Calibri" panose="020F0502020204030204" pitchFamily="34" charset="0"/>
            </a:endParaRPr>
          </a:p>
          <a:p>
            <a:r>
              <a:rPr lang="en-GB" sz="1600" dirty="0">
                <a:solidFill>
                  <a:srgbClr val="D7D1C5"/>
                </a:solidFill>
                <a:effectLst/>
                <a:latin typeface="Arial"/>
                <a:ea typeface="Calibri" panose="020F0502020204030204" pitchFamily="34" charset="0"/>
                <a:cs typeface="Arial"/>
              </a:rPr>
              <a:t>“The community really needed a nursery in the area, especially for little ones. Willow hasn’t had much interaction with other children, so I wanted her to be confident and social with others. After the year everyone has had I was worried that Willow wouldn’t enjoy nursery and being around others, but I think it was what she needed.</a:t>
            </a:r>
            <a:r>
              <a:rPr lang="en-GB" sz="1600" dirty="0">
                <a:solidFill>
                  <a:srgbClr val="D7D1C5"/>
                </a:solidFill>
                <a:latin typeface="Arial"/>
                <a:ea typeface="Calibri" panose="020F0502020204030204" pitchFamily="34" charset="0"/>
                <a:cs typeface="Arial"/>
              </a:rPr>
              <a:t> </a:t>
            </a:r>
            <a:endParaRPr lang="en-GB" sz="1600" dirty="0">
              <a:solidFill>
                <a:srgbClr val="D7D1C5"/>
              </a:solidFill>
              <a:latin typeface="Calibri"/>
              <a:ea typeface="Calibri" panose="020F0502020204030204" pitchFamily="34" charset="0"/>
              <a:cs typeface="Calibri" panose="020F0502020204030204" pitchFamily="34" charset="0"/>
            </a:endParaRPr>
          </a:p>
          <a:p>
            <a:endParaRPr lang="en-GB" sz="1600" dirty="0">
              <a:solidFill>
                <a:srgbClr val="D7D1C5"/>
              </a:solidFill>
              <a:latin typeface="Calibri" panose="020F0502020204030204" pitchFamily="34" charset="0"/>
              <a:ea typeface="Calibri" panose="020F0502020204030204" pitchFamily="34" charset="0"/>
              <a:cs typeface="Calibri" panose="020F0502020204030204" pitchFamily="34" charset="0"/>
            </a:endParaRPr>
          </a:p>
          <a:p>
            <a:r>
              <a:rPr lang="en-GB" sz="1600" dirty="0">
                <a:solidFill>
                  <a:srgbClr val="D7D1C5"/>
                </a:solidFill>
                <a:effectLst/>
                <a:latin typeface="Arial"/>
                <a:ea typeface="Calibri" panose="020F0502020204030204" pitchFamily="34" charset="0"/>
                <a:cs typeface="Arial"/>
              </a:rPr>
              <a:t>“I’ve noticed her speech is coming on, she is trying to put words together now. Also, she is wanting to be more independent and do things for herself. I am really pleased the nursery has been able to help her become confident and her own little person.”</a:t>
            </a:r>
          </a:p>
        </p:txBody>
      </p:sp>
      <p:pic>
        <p:nvPicPr>
          <p:cNvPr id="2" name="Picture 1">
            <a:extLst>
              <a:ext uri="{FF2B5EF4-FFF2-40B4-BE49-F238E27FC236}">
                <a16:creationId xmlns:a16="http://schemas.microsoft.com/office/drawing/2014/main" id="{F92CD43B-43B1-7B0C-43E7-9F9EA49BA5B1}"/>
              </a:ext>
            </a:extLst>
          </p:cNvPr>
          <p:cNvPicPr>
            <a:picLocks noChangeAspect="1"/>
          </p:cNvPicPr>
          <p:nvPr/>
        </p:nvPicPr>
        <p:blipFill>
          <a:blip r:embed="rId5"/>
          <a:stretch>
            <a:fillRect/>
          </a:stretch>
        </p:blipFill>
        <p:spPr>
          <a:xfrm>
            <a:off x="142744" y="2276332"/>
            <a:ext cx="5188146" cy="3316511"/>
          </a:xfrm>
          <a:prstGeom prst="rect">
            <a:avLst/>
          </a:prstGeom>
        </p:spPr>
      </p:pic>
    </p:spTree>
    <p:extLst>
      <p:ext uri="{BB962C8B-B14F-4D97-AF65-F5344CB8AC3E}">
        <p14:creationId xmlns:p14="http://schemas.microsoft.com/office/powerpoint/2010/main" val="230302287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1C37A-8D76-43A9-8E55-D6D2E2F6D53F}"/>
              </a:ext>
            </a:extLst>
          </p:cNvPr>
          <p:cNvSpPr/>
          <p:nvPr/>
        </p:nvSpPr>
        <p:spPr>
          <a:xfrm>
            <a:off x="1058779" y="1541694"/>
            <a:ext cx="10530274" cy="4848473"/>
          </a:xfrm>
          <a:prstGeom prst="rect">
            <a:avLst/>
          </a:prstGeom>
          <a:solidFill>
            <a:srgbClr val="621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CF2B473-0D47-4118-8C3A-19ECDC3A170B}"/>
              </a:ext>
            </a:extLst>
          </p:cNvPr>
          <p:cNvSpPr txBox="1"/>
          <p:nvPr/>
        </p:nvSpPr>
        <p:spPr>
          <a:xfrm>
            <a:off x="5426148" y="1672431"/>
            <a:ext cx="6067647" cy="4031873"/>
          </a:xfrm>
          <a:prstGeom prst="rect">
            <a:avLst/>
          </a:prstGeom>
          <a:noFill/>
        </p:spPr>
        <p:txBody>
          <a:bodyPr wrap="square" lIns="91440" tIns="45720" rIns="91440" bIns="45720" rtlCol="0" anchor="t">
            <a:spAutoFit/>
          </a:bodyPr>
          <a:lstStyle/>
          <a:p>
            <a:r>
              <a:rPr lang="en-GB" sz="1600" dirty="0">
                <a:solidFill>
                  <a:schemeClr val="bg1"/>
                </a:solidFill>
                <a:effectLst/>
                <a:latin typeface="Arial"/>
                <a:ea typeface="+mn-lt"/>
                <a:cs typeface="+mn-lt"/>
              </a:rPr>
              <a:t>.</a:t>
            </a:r>
            <a:r>
              <a:rPr lang="en-GB" sz="2400" b="1" dirty="0">
                <a:solidFill>
                  <a:schemeClr val="bg1"/>
                </a:solidFill>
                <a:effectLst/>
                <a:latin typeface="Arial"/>
                <a:ea typeface="+mn-lt"/>
                <a:cs typeface="+mn-lt"/>
              </a:rPr>
              <a:t>Financial benefits of the partnership</a:t>
            </a:r>
            <a:endParaRPr lang="en-US" sz="2400" b="1" dirty="0">
              <a:solidFill>
                <a:schemeClr val="bg1"/>
              </a:solidFill>
              <a:latin typeface="Arial"/>
              <a:ea typeface="+mn-lt"/>
              <a:cs typeface="+mn-lt"/>
            </a:endParaRPr>
          </a:p>
          <a:p>
            <a:endParaRPr lang="en-GB" sz="1600" dirty="0">
              <a:solidFill>
                <a:schemeClr val="bg1"/>
              </a:solidFill>
              <a:latin typeface="Arial"/>
              <a:ea typeface="+mn-lt"/>
              <a:cs typeface="+mn-lt"/>
            </a:endParaRPr>
          </a:p>
          <a:p>
            <a:r>
              <a:rPr lang="en-GB" sz="2400" dirty="0">
                <a:solidFill>
                  <a:schemeClr val="bg1"/>
                </a:solidFill>
                <a:latin typeface="Arial"/>
                <a:ea typeface="+mn-lt"/>
                <a:cs typeface="+mn-lt"/>
              </a:rPr>
              <a:t>The Early Learning Community has attracted additional funding for:</a:t>
            </a:r>
          </a:p>
          <a:p>
            <a:r>
              <a:rPr lang="en-GB" sz="2400" dirty="0">
                <a:solidFill>
                  <a:schemeClr val="bg1"/>
                </a:solidFill>
                <a:effectLst/>
                <a:latin typeface="Arial"/>
                <a:ea typeface="+mn-lt"/>
                <a:cs typeface="+mn-lt"/>
              </a:rPr>
              <a:t>Nursery </a:t>
            </a:r>
            <a:r>
              <a:rPr lang="en-GB" sz="2400" dirty="0">
                <a:solidFill>
                  <a:schemeClr val="bg1"/>
                </a:solidFill>
                <a:latin typeface="Arial"/>
                <a:ea typeface="+mn-lt"/>
                <a:cs typeface="+mn-lt"/>
              </a:rPr>
              <a:t>places</a:t>
            </a:r>
          </a:p>
          <a:p>
            <a:r>
              <a:rPr lang="en-GB" sz="2400" dirty="0">
                <a:solidFill>
                  <a:schemeClr val="bg1"/>
                </a:solidFill>
                <a:latin typeface="Arial"/>
                <a:ea typeface="+mn-lt"/>
                <a:cs typeface="+mn-lt"/>
              </a:rPr>
              <a:t>Early intervention through </a:t>
            </a:r>
            <a:r>
              <a:rPr lang="en-GB" sz="2400" dirty="0">
                <a:solidFill>
                  <a:schemeClr val="bg1"/>
                </a:solidFill>
                <a:effectLst/>
                <a:latin typeface="Arial"/>
                <a:ea typeface="+mn-lt"/>
                <a:cs typeface="+mn-lt"/>
              </a:rPr>
              <a:t>the Explore, </a:t>
            </a:r>
            <a:r>
              <a:rPr lang="en-GB" sz="2400" dirty="0">
                <a:solidFill>
                  <a:schemeClr val="bg1"/>
                </a:solidFill>
                <a:latin typeface="Arial"/>
                <a:ea typeface="+mn-lt"/>
                <a:cs typeface="+mn-lt"/>
              </a:rPr>
              <a:t>Play</a:t>
            </a:r>
            <a:r>
              <a:rPr lang="en-GB" sz="2400" dirty="0">
                <a:solidFill>
                  <a:schemeClr val="bg1"/>
                </a:solidFill>
                <a:effectLst/>
                <a:latin typeface="Arial"/>
                <a:ea typeface="+mn-lt"/>
                <a:cs typeface="+mn-lt"/>
              </a:rPr>
              <a:t>, </a:t>
            </a:r>
            <a:r>
              <a:rPr lang="en-GB" sz="2400" dirty="0">
                <a:solidFill>
                  <a:schemeClr val="bg1"/>
                </a:solidFill>
                <a:latin typeface="Arial"/>
                <a:ea typeface="+mn-lt"/>
                <a:cs typeface="+mn-lt"/>
              </a:rPr>
              <a:t>Learn group</a:t>
            </a:r>
          </a:p>
          <a:p>
            <a:r>
              <a:rPr lang="en-GB" sz="2400" dirty="0">
                <a:solidFill>
                  <a:schemeClr val="bg1"/>
                </a:solidFill>
                <a:latin typeface="Arial"/>
                <a:ea typeface="+mn-lt"/>
                <a:cs typeface="+mn-lt"/>
              </a:rPr>
              <a:t>Improved capacity within organisations so they can focus on co-construction of services with families from local communities. </a:t>
            </a:r>
            <a:endParaRPr lang="en-GB" sz="2400" dirty="0">
              <a:solidFill>
                <a:schemeClr val="bg1"/>
              </a:solidFill>
              <a:latin typeface="Arial"/>
              <a:cs typeface="Arial"/>
            </a:endParaRPr>
          </a:p>
        </p:txBody>
      </p:sp>
      <p:pic>
        <p:nvPicPr>
          <p:cNvPr id="2" name="Picture 1">
            <a:extLst>
              <a:ext uri="{FF2B5EF4-FFF2-40B4-BE49-F238E27FC236}">
                <a16:creationId xmlns:a16="http://schemas.microsoft.com/office/drawing/2014/main" id="{3D3540BF-71F7-5344-E971-0DA833BEE1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2346455"/>
            <a:ext cx="4859865" cy="3238950"/>
          </a:xfrm>
          <a:prstGeom prst="rect">
            <a:avLst/>
          </a:prstGeom>
        </p:spPr>
      </p:pic>
    </p:spTree>
    <p:extLst>
      <p:ext uri="{BB962C8B-B14F-4D97-AF65-F5344CB8AC3E}">
        <p14:creationId xmlns:p14="http://schemas.microsoft.com/office/powerpoint/2010/main" val="296993482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F47304-A85F-4E13-8B08-1AA28B23D00E}"/>
              </a:ext>
            </a:extLst>
          </p:cNvPr>
          <p:cNvSpPr/>
          <p:nvPr/>
        </p:nvSpPr>
        <p:spPr>
          <a:xfrm>
            <a:off x="640080" y="1586607"/>
            <a:ext cx="10859463" cy="4787560"/>
          </a:xfrm>
          <a:prstGeom prst="rect">
            <a:avLst/>
          </a:prstGeom>
          <a:solidFill>
            <a:srgbClr val="B70D50"/>
          </a:solidFill>
          <a:ln>
            <a:solidFill>
              <a:srgbClr val="BA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8">
            <a:extLst>
              <a:ext uri="{FF2B5EF4-FFF2-40B4-BE49-F238E27FC236}">
                <a16:creationId xmlns:a16="http://schemas.microsoft.com/office/drawing/2014/main" id="{848CC517-6D4F-4242-8404-594B16C6CD5C}"/>
              </a:ext>
            </a:extLst>
          </p:cNvPr>
          <p:cNvSpPr txBox="1">
            <a:spLocks/>
          </p:cNvSpPr>
          <p:nvPr/>
        </p:nvSpPr>
        <p:spPr>
          <a:xfrm>
            <a:off x="1047567" y="1968469"/>
            <a:ext cx="5486398" cy="4743863"/>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cap="none" dirty="0">
                <a:solidFill>
                  <a:srgbClr val="D7D1C5"/>
                </a:solidFill>
                <a:latin typeface="Arial" panose="020B0604020202020204" pitchFamily="34" charset="0"/>
                <a:cs typeface="Arial" panose="020B0604020202020204" pitchFamily="34" charset="0"/>
              </a:rPr>
              <a:t>Research and innovation</a:t>
            </a:r>
          </a:p>
          <a:p>
            <a:r>
              <a:rPr lang="en-GB" sz="2000" b="0" cap="none" dirty="0">
                <a:solidFill>
                  <a:srgbClr val="D7D1C5"/>
                </a:solidFill>
                <a:latin typeface="Arial" panose="020B0604020202020204" pitchFamily="34" charset="0"/>
                <a:cs typeface="Arial" panose="020B0604020202020204" pitchFamily="34" charset="0"/>
              </a:rPr>
              <a:t>Policy Influencing – Free Early Learning pilot project</a:t>
            </a:r>
          </a:p>
          <a:p>
            <a:endParaRPr lang="en-GB" sz="2000" b="0" cap="none" dirty="0">
              <a:solidFill>
                <a:srgbClr val="D7D1C5"/>
              </a:solidFill>
              <a:latin typeface="Arial" panose="020B0604020202020204" pitchFamily="34" charset="0"/>
              <a:cs typeface="Arial" panose="020B0604020202020204" pitchFamily="34" charset="0"/>
            </a:endParaRPr>
          </a:p>
          <a:p>
            <a:r>
              <a:rPr lang="en-GB" sz="2000" b="0" cap="none" dirty="0">
                <a:solidFill>
                  <a:srgbClr val="D7D1C5"/>
                </a:solidFill>
                <a:latin typeface="Arial" panose="020B0604020202020204" pitchFamily="34" charset="0"/>
                <a:cs typeface="Arial" panose="020B0604020202020204" pitchFamily="34" charset="0"/>
              </a:rPr>
              <a:t>Practice influence – Listening Rooms research with Meadows Practitioners</a:t>
            </a:r>
          </a:p>
          <a:p>
            <a:endParaRPr lang="en-GB" sz="2000" b="0" cap="none" dirty="0">
              <a:solidFill>
                <a:srgbClr val="D7D1C5"/>
              </a:solidFill>
              <a:latin typeface="Arial" panose="020B0604020202020204" pitchFamily="34" charset="0"/>
              <a:cs typeface="Arial" panose="020B0604020202020204" pitchFamily="34" charset="0"/>
            </a:endParaRPr>
          </a:p>
          <a:p>
            <a:r>
              <a:rPr lang="en-GB" sz="2000" b="0" cap="none" dirty="0">
                <a:solidFill>
                  <a:srgbClr val="D7D1C5"/>
                </a:solidFill>
                <a:latin typeface="Arial" panose="020B0604020202020204" pitchFamily="34" charset="0"/>
                <a:cs typeface="Arial" panose="020B0604020202020204" pitchFamily="34" charset="0"/>
              </a:rPr>
              <a:t>Service design – co-design tests</a:t>
            </a:r>
          </a:p>
          <a:p>
            <a:endParaRPr lang="en-GB" sz="2000" b="0" cap="none" dirty="0">
              <a:solidFill>
                <a:srgbClr val="D7D1C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cap="none" dirty="0">
                <a:solidFill>
                  <a:srgbClr val="D7D1C5"/>
                </a:solidFill>
                <a:latin typeface="Arial" panose="020B0604020202020204" pitchFamily="34" charset="0"/>
                <a:cs typeface="Arial" panose="020B0604020202020204" pitchFamily="34" charset="0"/>
              </a:rPr>
              <a:t>Piloting innovations and interventions - </a:t>
            </a:r>
            <a:r>
              <a:rPr kumimoji="0" lang="en-GB" sz="2000" b="0" i="0" u="none" strike="noStrike" kern="1200" cap="none" spc="0" normalizeH="0" baseline="0" noProof="0" dirty="0">
                <a:ln>
                  <a:noFill/>
                </a:ln>
                <a:solidFill>
                  <a:srgbClr val="D7D1C5"/>
                </a:solidFill>
                <a:effectLst/>
                <a:uLnTx/>
                <a:uFillTx/>
                <a:latin typeface="Arial" panose="020B0604020202020204" pitchFamily="34" charset="0"/>
                <a:ea typeface="+mn-ea"/>
                <a:cs typeface="Arial" panose="020B0604020202020204" pitchFamily="34" charset="0"/>
              </a:rPr>
              <a:t>Explore, Play, Learn , </a:t>
            </a:r>
            <a:r>
              <a:rPr kumimoji="0" lang="en-GB" sz="2000" b="0" i="0" u="none" strike="noStrike" kern="1200" cap="none" spc="0" normalizeH="0" baseline="0" noProof="0" dirty="0" err="1">
                <a:ln>
                  <a:noFill/>
                </a:ln>
                <a:solidFill>
                  <a:srgbClr val="D7D1C5"/>
                </a:solidFill>
                <a:effectLst/>
                <a:uLnTx/>
                <a:uFillTx/>
                <a:latin typeface="Arial" panose="020B0604020202020204" pitchFamily="34" charset="0"/>
                <a:ea typeface="+mn-ea"/>
                <a:cs typeface="Arial" panose="020B0604020202020204" pitchFamily="34" charset="0"/>
              </a:rPr>
              <a:t>TWiTCH</a:t>
            </a:r>
            <a:endParaRPr kumimoji="0" lang="en-GB" sz="2000" b="0" i="0" u="none" strike="noStrike" kern="1200" cap="none" spc="0" normalizeH="0" baseline="0" noProof="0" dirty="0">
              <a:ln>
                <a:noFill/>
              </a:ln>
              <a:solidFill>
                <a:srgbClr val="D7D1C5"/>
              </a:solidFill>
              <a:effectLst/>
              <a:uLnTx/>
              <a:uFillTx/>
              <a:latin typeface="Arial" panose="020B0604020202020204" pitchFamily="34" charset="0"/>
              <a:ea typeface="+mn-ea"/>
              <a:cs typeface="Arial" panose="020B0604020202020204" pitchFamily="34" charset="0"/>
            </a:endParaRPr>
          </a:p>
          <a:p>
            <a:endParaRPr lang="en-GB" sz="2000" b="0" cap="none" dirty="0">
              <a:solidFill>
                <a:srgbClr val="D7D1C5"/>
              </a:solidFill>
              <a:latin typeface="Arial" panose="020B0604020202020204" pitchFamily="34" charset="0"/>
              <a:cs typeface="Arial" panose="020B0604020202020204" pitchFamily="34" charset="0"/>
            </a:endParaRPr>
          </a:p>
          <a:p>
            <a:r>
              <a:rPr lang="en-GB" sz="2000" b="0" cap="none" dirty="0">
                <a:solidFill>
                  <a:srgbClr val="D7D1C5"/>
                </a:solidFill>
                <a:latin typeface="Arial" panose="020B0604020202020204" pitchFamily="34" charset="0"/>
                <a:cs typeface="Arial" panose="020B0604020202020204" pitchFamily="34" charset="0"/>
              </a:rPr>
              <a:t>International collaboration</a:t>
            </a:r>
          </a:p>
        </p:txBody>
      </p:sp>
      <p:pic>
        <p:nvPicPr>
          <p:cNvPr id="2" name="Picture 1">
            <a:extLst>
              <a:ext uri="{FF2B5EF4-FFF2-40B4-BE49-F238E27FC236}">
                <a16:creationId xmlns:a16="http://schemas.microsoft.com/office/drawing/2014/main" id="{2901A2B2-D103-8DDB-ADD7-B17D3C63211E}"/>
              </a:ext>
            </a:extLst>
          </p:cNvPr>
          <p:cNvPicPr>
            <a:picLocks noChangeAspect="1"/>
          </p:cNvPicPr>
          <p:nvPr/>
        </p:nvPicPr>
        <p:blipFill>
          <a:blip r:embed="rId4"/>
          <a:stretch>
            <a:fillRect/>
          </a:stretch>
        </p:blipFill>
        <p:spPr>
          <a:xfrm>
            <a:off x="6533965" y="2279302"/>
            <a:ext cx="5346655" cy="3011685"/>
          </a:xfrm>
          <a:prstGeom prst="rect">
            <a:avLst/>
          </a:prstGeom>
        </p:spPr>
      </p:pic>
    </p:spTree>
    <p:extLst>
      <p:ext uri="{BB962C8B-B14F-4D97-AF65-F5344CB8AC3E}">
        <p14:creationId xmlns:p14="http://schemas.microsoft.com/office/powerpoint/2010/main" val="3113786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A1308-DB7C-395F-1AC9-B95ABA9EEA80}"/>
              </a:ext>
            </a:extLst>
          </p:cNvPr>
          <p:cNvPicPr>
            <a:picLocks noChangeAspect="1"/>
          </p:cNvPicPr>
          <p:nvPr/>
        </p:nvPicPr>
        <p:blipFill>
          <a:blip r:embed="rId3"/>
          <a:stretch>
            <a:fillRect/>
          </a:stretch>
        </p:blipFill>
        <p:spPr>
          <a:xfrm>
            <a:off x="3816095" y="-2818"/>
            <a:ext cx="8375905" cy="6858000"/>
          </a:xfrm>
          <a:prstGeom prst="rect">
            <a:avLst/>
          </a:prstGeom>
        </p:spPr>
      </p:pic>
      <p:sp>
        <p:nvSpPr>
          <p:cNvPr id="2" name="Rectangle 1">
            <a:extLst>
              <a:ext uri="{FF2B5EF4-FFF2-40B4-BE49-F238E27FC236}">
                <a16:creationId xmlns:a16="http://schemas.microsoft.com/office/drawing/2014/main" id="{C4B30F3C-E049-49B7-87B8-8B382B56C9EE}"/>
              </a:ext>
            </a:extLst>
          </p:cNvPr>
          <p:cNvSpPr/>
          <p:nvPr/>
        </p:nvSpPr>
        <p:spPr>
          <a:xfrm>
            <a:off x="0" y="-1"/>
            <a:ext cx="4492349" cy="6855183"/>
          </a:xfrm>
          <a:prstGeom prst="rect">
            <a:avLst/>
          </a:prstGeom>
          <a:solidFill>
            <a:srgbClr val="B70D50"/>
          </a:solidFill>
          <a:ln>
            <a:solidFill>
              <a:srgbClr val="BA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4C0450-7F49-4A41-BD84-D5805E48821C}"/>
              </a:ext>
            </a:extLst>
          </p:cNvPr>
          <p:cNvSpPr txBox="1"/>
          <p:nvPr/>
        </p:nvSpPr>
        <p:spPr>
          <a:xfrm>
            <a:off x="708917" y="284402"/>
            <a:ext cx="3201644" cy="523220"/>
          </a:xfrm>
          <a:prstGeom prst="rect">
            <a:avLst/>
          </a:prstGeom>
          <a:noFill/>
        </p:spPr>
        <p:txBody>
          <a:bodyPr wrap="square" rtlCol="0">
            <a:spAutoFit/>
          </a:bodyPr>
          <a:lstStyle/>
          <a:p>
            <a:r>
              <a:rPr lang="en-GB" sz="2800" dirty="0">
                <a:solidFill>
                  <a:srgbClr val="D7D1C5"/>
                </a:solidFill>
                <a:latin typeface="Arial" panose="020B0604020202020204" pitchFamily="34" charset="0"/>
                <a:cs typeface="Arial" panose="020B0604020202020204" pitchFamily="34" charset="0"/>
              </a:rPr>
              <a:t>Next Steps</a:t>
            </a:r>
          </a:p>
        </p:txBody>
      </p:sp>
      <p:sp>
        <p:nvSpPr>
          <p:cNvPr id="17" name="Text Placeholder 38">
            <a:extLst>
              <a:ext uri="{FF2B5EF4-FFF2-40B4-BE49-F238E27FC236}">
                <a16:creationId xmlns:a16="http://schemas.microsoft.com/office/drawing/2014/main" id="{848CC517-6D4F-4242-8404-594B16C6CD5C}"/>
              </a:ext>
            </a:extLst>
          </p:cNvPr>
          <p:cNvSpPr txBox="1">
            <a:spLocks/>
          </p:cNvSpPr>
          <p:nvPr/>
        </p:nvSpPr>
        <p:spPr>
          <a:xfrm>
            <a:off x="215900" y="1292549"/>
            <a:ext cx="3778885" cy="5772862"/>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b="0" cap="none" dirty="0">
                <a:solidFill>
                  <a:srgbClr val="D7D1C5"/>
                </a:solidFill>
                <a:latin typeface="Arial" panose="020B0604020202020204" pitchFamily="34" charset="0"/>
                <a:cs typeface="Arial" panose="020B0604020202020204" pitchFamily="34" charset="0"/>
              </a:rPr>
              <a:t>Long-term sustainability of the Early Learning Community including principle of parents as partners, co-designing services</a:t>
            </a:r>
          </a:p>
          <a:p>
            <a:pPr marL="285750" indent="-285750">
              <a:buFont typeface="Arial" panose="020B0604020202020204" pitchFamily="34" charset="0"/>
              <a:buChar char="•"/>
            </a:pPr>
            <a:r>
              <a:rPr lang="en-GB" sz="1800" b="0" cap="none" dirty="0">
                <a:solidFill>
                  <a:srgbClr val="D7D1C5"/>
                </a:solidFill>
                <a:latin typeface="Arial" panose="020B0604020202020204" pitchFamily="34" charset="0"/>
                <a:cs typeface="Arial" panose="020B0604020202020204" pitchFamily="34" charset="0"/>
              </a:rPr>
              <a:t>Embedding within the Family Hubs Programme</a:t>
            </a:r>
          </a:p>
          <a:p>
            <a:pPr marL="285750" indent="-285750">
              <a:buFont typeface="Arial" panose="020B0604020202020204" pitchFamily="34" charset="0"/>
              <a:buChar char="•"/>
            </a:pPr>
            <a:r>
              <a:rPr lang="en-GB" sz="1800" b="0" cap="none" dirty="0">
                <a:solidFill>
                  <a:srgbClr val="D7D1C5"/>
                </a:solidFill>
                <a:latin typeface="Arial" panose="020B0604020202020204" pitchFamily="34" charset="0"/>
                <a:cs typeface="Arial" panose="020B0604020202020204" pitchFamily="34" charset="0"/>
              </a:rPr>
              <a:t>Applying to become a Stronger Practice Hub</a:t>
            </a:r>
          </a:p>
          <a:p>
            <a:pPr marL="285750" indent="-285750">
              <a:buFont typeface="Arial" panose="020B0604020202020204" pitchFamily="34" charset="0"/>
              <a:buChar char="•"/>
            </a:pPr>
            <a:r>
              <a:rPr lang="en-GB" sz="1800" b="0" cap="none" dirty="0">
                <a:solidFill>
                  <a:srgbClr val="D7D1C5"/>
                </a:solidFill>
                <a:latin typeface="Arial" panose="020B0604020202020204" pitchFamily="34" charset="0"/>
                <a:cs typeface="Arial" panose="020B0604020202020204" pitchFamily="34" charset="0"/>
              </a:rPr>
              <a:t>Passing the baton</a:t>
            </a:r>
          </a:p>
          <a:p>
            <a:pPr marL="285750" indent="-285750">
              <a:buFont typeface="Arial" panose="020B0604020202020204" pitchFamily="34" charset="0"/>
              <a:buChar char="•"/>
            </a:pPr>
            <a:r>
              <a:rPr lang="en-GB" sz="1800" b="0" cap="none" dirty="0">
                <a:solidFill>
                  <a:srgbClr val="D7D1C5"/>
                </a:solidFill>
                <a:latin typeface="Arial" panose="020B0604020202020204" pitchFamily="34" charset="0"/>
                <a:cs typeface="Arial" panose="020B0604020202020204" pitchFamily="34" charset="0"/>
              </a:rPr>
              <a:t>Continuing to work with parents to identify gaps in services</a:t>
            </a:r>
          </a:p>
          <a:p>
            <a:pPr marL="285750" indent="-285750">
              <a:buFont typeface="Arial" panose="020B0604020202020204" pitchFamily="34" charset="0"/>
              <a:buChar char="•"/>
            </a:pPr>
            <a:r>
              <a:rPr lang="en-GB" sz="1800" b="0" cap="none" dirty="0">
                <a:solidFill>
                  <a:srgbClr val="D7D1C5"/>
                </a:solidFill>
                <a:latin typeface="Arial" panose="020B0604020202020204" pitchFamily="34" charset="0"/>
                <a:cs typeface="Arial" panose="020B0604020202020204" pitchFamily="34" charset="0"/>
              </a:rPr>
              <a:t>Realising the potential of the university to provide capacity within the community</a:t>
            </a:r>
          </a:p>
          <a:p>
            <a:pPr marL="285750" indent="-285750">
              <a:buFont typeface="Arial" panose="020B0604020202020204" pitchFamily="34" charset="0"/>
              <a:buChar char="•"/>
            </a:pPr>
            <a:endParaRPr lang="en-GB" sz="1800" b="0" cap="none" dirty="0">
              <a:solidFill>
                <a:srgbClr val="D7D1C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000" dirty="0">
              <a:solidFill>
                <a:srgbClr val="D7D1C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806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F415B-8820-2616-6680-1950EA8F1250}"/>
              </a:ext>
            </a:extLst>
          </p:cNvPr>
          <p:cNvPicPr>
            <a:picLocks noChangeAspect="1"/>
          </p:cNvPicPr>
          <p:nvPr/>
        </p:nvPicPr>
        <p:blipFill>
          <a:blip r:embed="rId4"/>
          <a:stretch>
            <a:fillRect/>
          </a:stretch>
        </p:blipFill>
        <p:spPr>
          <a:xfrm>
            <a:off x="3816095" y="-2818"/>
            <a:ext cx="8375905" cy="6858000"/>
          </a:xfrm>
          <a:prstGeom prst="rect">
            <a:avLst/>
          </a:prstGeom>
        </p:spPr>
      </p:pic>
      <p:sp>
        <p:nvSpPr>
          <p:cNvPr id="2" name="Rectangle 1">
            <a:extLst>
              <a:ext uri="{FF2B5EF4-FFF2-40B4-BE49-F238E27FC236}">
                <a16:creationId xmlns:a16="http://schemas.microsoft.com/office/drawing/2014/main" id="{C4B30F3C-E049-49B7-87B8-8B382B56C9EE}"/>
              </a:ext>
            </a:extLst>
          </p:cNvPr>
          <p:cNvSpPr/>
          <p:nvPr/>
        </p:nvSpPr>
        <p:spPr>
          <a:xfrm>
            <a:off x="0" y="-1"/>
            <a:ext cx="4492349" cy="6855183"/>
          </a:xfrm>
          <a:prstGeom prst="rect">
            <a:avLst/>
          </a:prstGeom>
          <a:solidFill>
            <a:srgbClr val="B70D50"/>
          </a:solidFill>
          <a:ln>
            <a:solidFill>
              <a:srgbClr val="BA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8">
            <a:extLst>
              <a:ext uri="{FF2B5EF4-FFF2-40B4-BE49-F238E27FC236}">
                <a16:creationId xmlns:a16="http://schemas.microsoft.com/office/drawing/2014/main" id="{848CC517-6D4F-4242-8404-594B16C6CD5C}"/>
              </a:ext>
            </a:extLst>
          </p:cNvPr>
          <p:cNvSpPr txBox="1">
            <a:spLocks/>
          </p:cNvSpPr>
          <p:nvPr/>
        </p:nvSpPr>
        <p:spPr>
          <a:xfrm>
            <a:off x="465476" y="1292549"/>
            <a:ext cx="3529309" cy="446378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0" cap="none">
                <a:solidFill>
                  <a:srgbClr val="D7D1C5"/>
                </a:solidFill>
                <a:latin typeface="Arial" panose="020B0604020202020204" pitchFamily="34" charset="0"/>
                <a:cs typeface="Arial" panose="020B0604020202020204" pitchFamily="34" charset="0"/>
              </a:rPr>
              <a:t>“I am incredibly proud of this project. It demonstrates the vital role universities play in tackling economic and social inequalities in the regions they serve.</a:t>
            </a:r>
          </a:p>
          <a:p>
            <a:endParaRPr lang="en-GB" sz="1800" b="0" cap="none">
              <a:solidFill>
                <a:srgbClr val="D7D1C5"/>
              </a:solidFill>
              <a:latin typeface="Arial" panose="020B0604020202020204" pitchFamily="34" charset="0"/>
              <a:cs typeface="Arial" panose="020B0604020202020204" pitchFamily="34" charset="0"/>
            </a:endParaRPr>
          </a:p>
          <a:p>
            <a:r>
              <a:rPr lang="en-GB" sz="1800" b="0" cap="none">
                <a:solidFill>
                  <a:srgbClr val="D7D1C5"/>
                </a:solidFill>
                <a:latin typeface="Arial" panose="020B0604020202020204" pitchFamily="34" charset="0"/>
                <a:cs typeface="Arial" panose="020B0604020202020204" pitchFamily="34" charset="0"/>
              </a:rPr>
              <a:t>It is an excellent example of the impact collaborative partnerships can have. It is at the heart of our commitment to providing young people with every opportunity to thrive.”</a:t>
            </a:r>
          </a:p>
          <a:p>
            <a:endParaRPr lang="en-GB" sz="400" b="0">
              <a:solidFill>
                <a:srgbClr val="D7D1C5"/>
              </a:solidFill>
              <a:latin typeface="Arial" panose="020B0604020202020204" pitchFamily="34" charset="0"/>
              <a:cs typeface="Arial" panose="020B0604020202020204" pitchFamily="34" charset="0"/>
            </a:endParaRPr>
          </a:p>
          <a:p>
            <a:r>
              <a:rPr lang="en-GB" sz="1000">
                <a:solidFill>
                  <a:srgbClr val="D7D1C5"/>
                </a:solidFill>
                <a:latin typeface="Arial" panose="020B0604020202020204" pitchFamily="34" charset="0"/>
                <a:cs typeface="Arial" panose="020B0604020202020204" pitchFamily="34" charset="0"/>
              </a:rPr>
              <a:t>Professor sir Chris husbands</a:t>
            </a:r>
          </a:p>
          <a:p>
            <a:r>
              <a:rPr lang="en-GB" sz="1000">
                <a:solidFill>
                  <a:srgbClr val="D7D1C5"/>
                </a:solidFill>
                <a:latin typeface="Arial" panose="020B0604020202020204" pitchFamily="34" charset="0"/>
                <a:cs typeface="Arial" panose="020B0604020202020204" pitchFamily="34" charset="0"/>
              </a:rPr>
              <a:t>Vice-chancellor</a:t>
            </a:r>
          </a:p>
        </p:txBody>
      </p:sp>
      <p:sp>
        <p:nvSpPr>
          <p:cNvPr id="3" name="TextBox 2">
            <a:extLst>
              <a:ext uri="{FF2B5EF4-FFF2-40B4-BE49-F238E27FC236}">
                <a16:creationId xmlns:a16="http://schemas.microsoft.com/office/drawing/2014/main" id="{6A4C0450-7F49-4A41-BD84-D5805E48821C}"/>
              </a:ext>
            </a:extLst>
          </p:cNvPr>
          <p:cNvSpPr txBox="1"/>
          <p:nvPr/>
        </p:nvSpPr>
        <p:spPr>
          <a:xfrm>
            <a:off x="1661381" y="-85467"/>
            <a:ext cx="1438182" cy="2215991"/>
          </a:xfrm>
          <a:prstGeom prst="rect">
            <a:avLst/>
          </a:prstGeom>
          <a:noFill/>
        </p:spPr>
        <p:txBody>
          <a:bodyPr wrap="square" rtlCol="0">
            <a:spAutoFit/>
          </a:bodyPr>
          <a:lstStyle/>
          <a:p>
            <a:r>
              <a:rPr lang="en-GB" sz="13800">
                <a:solidFill>
                  <a:srgbClr val="D7D1C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911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6091466" y="5493221"/>
            <a:ext cx="3456384" cy="173124"/>
          </a:xfrm>
          <a:prstGeom prst="rect">
            <a:avLst/>
          </a:prstGeom>
          <a:noFill/>
        </p:spPr>
        <p:txBody>
          <a:bodyPr wrap="square" lIns="0" tIns="0" rIns="0" bIns="0" rtlCol="0">
            <a:spAutoFit/>
          </a:bodyPr>
          <a:lstStyle/>
          <a:p>
            <a:r>
              <a:rPr lang="en-GB" sz="1125">
                <a:latin typeface="Gill Sans Infant Std"/>
                <a:cs typeface="Gill Sans Infant Std"/>
              </a:rPr>
              <a:t>Source:  </a:t>
            </a:r>
            <a:r>
              <a:rPr lang="en-GB" sz="1125" err="1">
                <a:latin typeface="Gill Sans Infant Std"/>
                <a:cs typeface="Gill Sans Infant Std"/>
              </a:rPr>
              <a:t>Waldfogel</a:t>
            </a:r>
            <a:r>
              <a:rPr lang="en-GB" sz="1125">
                <a:latin typeface="Gill Sans Infant Std"/>
                <a:cs typeface="Gill Sans Infant Std"/>
              </a:rPr>
              <a:t> and </a:t>
            </a:r>
            <a:r>
              <a:rPr lang="en-GB" sz="1125" err="1">
                <a:latin typeface="Gill Sans Infant Std"/>
                <a:cs typeface="Gill Sans Infant Std"/>
              </a:rPr>
              <a:t>Washbrook</a:t>
            </a:r>
            <a:r>
              <a:rPr lang="en-GB" sz="1125">
                <a:latin typeface="Gill Sans Infant Std"/>
                <a:cs typeface="Gill Sans Infant Std"/>
              </a:rPr>
              <a:t> (2008)</a:t>
            </a:r>
          </a:p>
        </p:txBody>
      </p:sp>
      <p:pic>
        <p:nvPicPr>
          <p:cNvPr id="9" name="Content Placeholder 7">
            <a:extLst>
              <a:ext uri="{FF2B5EF4-FFF2-40B4-BE49-F238E27FC236}">
                <a16:creationId xmlns:a16="http://schemas.microsoft.com/office/drawing/2014/main" id="{270FE2DD-7D27-4CDD-BBAF-98DD207A8E57}"/>
              </a:ext>
            </a:extLst>
          </p:cNvPr>
          <p:cNvPicPr>
            <a:picLocks noGrp="1" noChangeAspect="1"/>
          </p:cNvPicPr>
          <p:nvPr>
            <p:ph idx="1"/>
          </p:nvPr>
        </p:nvPicPr>
        <p:blipFill>
          <a:blip r:embed="rId3"/>
          <a:stretch>
            <a:fillRect/>
          </a:stretch>
        </p:blipFill>
        <p:spPr>
          <a:xfrm>
            <a:off x="1489753" y="0"/>
            <a:ext cx="9518754" cy="6900486"/>
          </a:xfrm>
          <a:prstGeom prst="rect">
            <a:avLst/>
          </a:prstGeom>
          <a:ln w="15875">
            <a:noFill/>
          </a:ln>
        </p:spPr>
      </p:pic>
    </p:spTree>
    <p:extLst>
      <p:ext uri="{BB962C8B-B14F-4D97-AF65-F5344CB8AC3E}">
        <p14:creationId xmlns:p14="http://schemas.microsoft.com/office/powerpoint/2010/main" val="164475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B5DC8C4-B944-BB46-AAF2-CB4190A7E06F}"/>
              </a:ext>
            </a:extLst>
          </p:cNvPr>
          <p:cNvSpPr txBox="1">
            <a:spLocks/>
          </p:cNvSpPr>
          <p:nvPr/>
        </p:nvSpPr>
        <p:spPr>
          <a:xfrm>
            <a:off x="479424" y="365125"/>
            <a:ext cx="6978651" cy="903288"/>
          </a:xfrm>
          <a:prstGeom prst="rect">
            <a:avLst/>
          </a:prstGeom>
          <a:solidFill>
            <a:schemeClr val="tx1"/>
          </a:solid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en-GB" dirty="0">
                <a:solidFill>
                  <a:schemeClr val="bg1"/>
                </a:solidFill>
              </a:rPr>
              <a:t>Early Learning Communities</a:t>
            </a:r>
          </a:p>
        </p:txBody>
      </p:sp>
      <p:sp>
        <p:nvSpPr>
          <p:cNvPr id="6" name="Content Placeholder 5">
            <a:extLst>
              <a:ext uri="{FF2B5EF4-FFF2-40B4-BE49-F238E27FC236}">
                <a16:creationId xmlns:a16="http://schemas.microsoft.com/office/drawing/2014/main" id="{3C9456E9-B946-D548-BCC0-3B28C73A3207}"/>
              </a:ext>
            </a:extLst>
          </p:cNvPr>
          <p:cNvSpPr>
            <a:spLocks noGrp="1"/>
          </p:cNvSpPr>
          <p:nvPr>
            <p:ph idx="1"/>
          </p:nvPr>
        </p:nvSpPr>
        <p:spPr>
          <a:xfrm>
            <a:off x="479424" y="1680758"/>
            <a:ext cx="7224882" cy="4369846"/>
          </a:xfrm>
        </p:spPr>
        <p:txBody>
          <a:bodyPr numCol="1" spcCol="360000">
            <a:normAutofit/>
          </a:bodyPr>
          <a:lstStyle/>
          <a:p>
            <a:pPr algn="l"/>
            <a:r>
              <a:rPr lang="en-GB" sz="2000" dirty="0">
                <a:solidFill>
                  <a:srgbClr val="222221"/>
                </a:solidFill>
                <a:latin typeface="Lato" panose="020F0502020204030203" pitchFamily="34" charset="0"/>
              </a:rPr>
              <a:t>The</a:t>
            </a:r>
            <a:r>
              <a:rPr lang="en-GB" sz="2000" b="0" i="0" dirty="0">
                <a:solidFill>
                  <a:srgbClr val="222221"/>
                </a:solidFill>
                <a:effectLst/>
                <a:latin typeface="Lato" panose="020F0502020204030203" pitchFamily="34" charset="0"/>
              </a:rPr>
              <a:t> Early Learning Communities programme aims to improve early learning outcomes for </a:t>
            </a:r>
            <a:r>
              <a:rPr lang="en-GB" sz="2000" b="0" i="0" dirty="0">
                <a:solidFill>
                  <a:schemeClr val="tx1"/>
                </a:solidFill>
                <a:effectLst/>
                <a:latin typeface="Lato" panose="020F0502020204030203" pitchFamily="34" charset="0"/>
              </a:rPr>
              <a:t>children </a:t>
            </a:r>
            <a:r>
              <a:rPr lang="en-GB" sz="2000" b="0" i="0" strike="noStrike" dirty="0">
                <a:solidFill>
                  <a:schemeClr val="tx1"/>
                </a:solidFill>
                <a:effectLst/>
                <a:latin typeface="Lato" panose="020F0502020204030203" pitchFamily="34" charset="0"/>
              </a:rPr>
              <a:t>growing up in poverty in the UK</a:t>
            </a:r>
          </a:p>
          <a:p>
            <a:pPr marL="0" indent="0" algn="l">
              <a:buNone/>
            </a:pPr>
            <a:endParaRPr lang="en-GB" sz="2000" b="0" i="0" dirty="0">
              <a:solidFill>
                <a:schemeClr val="tx1"/>
              </a:solidFill>
              <a:effectLst/>
              <a:latin typeface="Lato" panose="020F0502020204030203" pitchFamily="34" charset="0"/>
            </a:endParaRPr>
          </a:p>
          <a:p>
            <a:pPr algn="l"/>
            <a:r>
              <a:rPr lang="en-GB" sz="2000" b="0" i="0" dirty="0">
                <a:solidFill>
                  <a:srgbClr val="222221"/>
                </a:solidFill>
                <a:effectLst/>
                <a:latin typeface="Lato" panose="020F0502020204030203" pitchFamily="34" charset="0"/>
              </a:rPr>
              <a:t>It builds on the evidence base and knowledge of local services, organisations and families in five communities across the UK: Feltham (West London), Margate, Bettws (Wales), Sheffield</a:t>
            </a:r>
            <a:r>
              <a:rPr lang="en-GB" sz="2000" b="0" dirty="0">
                <a:solidFill>
                  <a:srgbClr val="222221"/>
                </a:solidFill>
                <a:latin typeface="Lato" panose="020F0502020204030203" pitchFamily="34" charset="0"/>
              </a:rPr>
              <a:t> and East Belfast</a:t>
            </a:r>
          </a:p>
          <a:p>
            <a:pPr marL="0" indent="0" algn="l">
              <a:buNone/>
            </a:pPr>
            <a:endParaRPr lang="en-GB" sz="2000" b="0" i="0" dirty="0">
              <a:solidFill>
                <a:srgbClr val="222221"/>
              </a:solidFill>
              <a:effectLst/>
              <a:latin typeface="Lato" panose="020F0502020204030203" pitchFamily="34" charset="0"/>
            </a:endParaRPr>
          </a:p>
          <a:p>
            <a:pPr algn="l"/>
            <a:r>
              <a:rPr lang="en-GB" sz="2000" b="0" i="0" dirty="0">
                <a:solidFill>
                  <a:srgbClr val="222221"/>
                </a:solidFill>
                <a:effectLst/>
                <a:latin typeface="Lato" panose="020F0502020204030203" pitchFamily="34" charset="0"/>
              </a:rPr>
              <a:t>In these communities we're exploring how working together through a whole system approach can fundamentally change the way children living in poverty are supported to learn and develop</a:t>
            </a:r>
            <a:endParaRPr lang="en-GB" sz="2000" b="0" dirty="0">
              <a:solidFill>
                <a:schemeClr val="tx1"/>
              </a:solidFill>
              <a:effectLst/>
              <a:latin typeface="Lato" panose="020F0502020204030203" pitchFamily="34" charset="0"/>
              <a:ea typeface="Times New Roman" panose="02020603050405020304" pitchFamily="18" charset="0"/>
              <a:cs typeface="Times New Roman" panose="02020603050405020304" pitchFamily="18" charset="0"/>
            </a:endParaRPr>
          </a:p>
        </p:txBody>
      </p:sp>
      <p:pic>
        <p:nvPicPr>
          <p:cNvPr id="4" name="Content Placeholder 8" descr="A picture containing text&#10;&#10;Description automatically generated">
            <a:extLst>
              <a:ext uri="{FF2B5EF4-FFF2-40B4-BE49-F238E27FC236}">
                <a16:creationId xmlns:a16="http://schemas.microsoft.com/office/drawing/2014/main" id="{6102B647-B299-462B-B3F8-8DED252F92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4306" y="1680758"/>
            <a:ext cx="3997325" cy="3910762"/>
          </a:xfrm>
          <a:prstGeom prst="rect">
            <a:avLst/>
          </a:prstGeom>
        </p:spPr>
      </p:pic>
      <p:pic>
        <p:nvPicPr>
          <p:cNvPr id="9" name="Picture 8" descr="Shape, arrow&#10;&#10;Description automatically generated">
            <a:extLst>
              <a:ext uri="{FF2B5EF4-FFF2-40B4-BE49-F238E27FC236}">
                <a16:creationId xmlns:a16="http://schemas.microsoft.com/office/drawing/2014/main" id="{B81A82DE-AE52-4497-480D-1ADAE2498C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6858" y="346022"/>
            <a:ext cx="1673619" cy="140070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FDDE1D65-582E-C365-B5B3-3C24FA701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5766" y="1046373"/>
            <a:ext cx="1673619" cy="1400703"/>
          </a:xfrm>
          <a:prstGeom prst="rect">
            <a:avLst/>
          </a:prstGeom>
        </p:spPr>
      </p:pic>
    </p:spTree>
    <p:extLst>
      <p:ext uri="{BB962C8B-B14F-4D97-AF65-F5344CB8AC3E}">
        <p14:creationId xmlns:p14="http://schemas.microsoft.com/office/powerpoint/2010/main" val="18762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0B2A95-643B-4ED9-9EEF-037483FAD842}"/>
              </a:ext>
            </a:extLst>
          </p:cNvPr>
          <p:cNvSpPr txBox="1">
            <a:spLocks/>
          </p:cNvSpPr>
          <p:nvPr/>
        </p:nvSpPr>
        <p:spPr>
          <a:xfrm>
            <a:off x="479424" y="365125"/>
            <a:ext cx="6978651" cy="903288"/>
          </a:xfrm>
          <a:prstGeom prst="rect">
            <a:avLst/>
          </a:prstGeom>
          <a:solidFill>
            <a:schemeClr val="tx1"/>
          </a:solid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en-GB" dirty="0">
                <a:solidFill>
                  <a:schemeClr val="bg1"/>
                </a:solidFill>
              </a:rPr>
              <a:t>The Sheffield Partnership</a:t>
            </a:r>
          </a:p>
        </p:txBody>
      </p:sp>
      <p:pic>
        <p:nvPicPr>
          <p:cNvPr id="6" name="Picture 5" descr="A picture containing text&#10;&#10;Description automatically generated">
            <a:extLst>
              <a:ext uri="{FF2B5EF4-FFF2-40B4-BE49-F238E27FC236}">
                <a16:creationId xmlns:a16="http://schemas.microsoft.com/office/drawing/2014/main" id="{7635E57A-F8D2-4EED-B28A-F210ADBF86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2107" y="2113291"/>
            <a:ext cx="4476523" cy="4379584"/>
          </a:xfrm>
          <a:prstGeom prst="rect">
            <a:avLst/>
          </a:prstGeom>
          <a:ln>
            <a:solidFill>
              <a:schemeClr val="tx1"/>
            </a:solidFill>
          </a:ln>
        </p:spPr>
      </p:pic>
      <p:pic>
        <p:nvPicPr>
          <p:cNvPr id="7" name="Picture 2" descr="Sheffield City Council Complaints Email &amp; Phone | Resolver">
            <a:extLst>
              <a:ext uri="{FF2B5EF4-FFF2-40B4-BE49-F238E27FC236}">
                <a16:creationId xmlns:a16="http://schemas.microsoft.com/office/drawing/2014/main" id="{C822CE97-D38A-449C-BD1A-0AFAF3652C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29913" y="4863126"/>
            <a:ext cx="1635505" cy="1635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idgit Health - Hospital Procedures">
            <a:extLst>
              <a:ext uri="{FF2B5EF4-FFF2-40B4-BE49-F238E27FC236}">
                <a16:creationId xmlns:a16="http://schemas.microsoft.com/office/drawing/2014/main" id="{D30AC3C3-79AC-481B-A136-E548603864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86461" y="1256636"/>
            <a:ext cx="3686904" cy="618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ersonal trainer in Sheffield">
            <a:extLst>
              <a:ext uri="{FF2B5EF4-FFF2-40B4-BE49-F238E27FC236}">
                <a16:creationId xmlns:a16="http://schemas.microsoft.com/office/drawing/2014/main" id="{28ADCDB0-CE15-4B21-89C0-C882E9EC4A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3900" y="3226726"/>
            <a:ext cx="2008634" cy="1076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outh Yorkshire Futures on Twitter: &quot;A great start to the ...">
            <a:extLst>
              <a:ext uri="{FF2B5EF4-FFF2-40B4-BE49-F238E27FC236}">
                <a16:creationId xmlns:a16="http://schemas.microsoft.com/office/drawing/2014/main" id="{1EB8311D-8207-46A9-B259-2DD7D7F4A1E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09739" y="4560666"/>
            <a:ext cx="2730995" cy="17127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0F9CC0A1-7105-4654-B18E-A4488B848C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0314" y="2575387"/>
            <a:ext cx="1984194" cy="2049692"/>
          </a:xfrm>
          <a:prstGeom prst="rect">
            <a:avLst/>
          </a:prstGeom>
        </p:spPr>
      </p:pic>
      <p:sp>
        <p:nvSpPr>
          <p:cNvPr id="14" name="Rectangle 13">
            <a:extLst>
              <a:ext uri="{FF2B5EF4-FFF2-40B4-BE49-F238E27FC236}">
                <a16:creationId xmlns:a16="http://schemas.microsoft.com/office/drawing/2014/main" id="{F4D1E669-DC5C-4C3F-A1D9-0B46846E73F6}"/>
              </a:ext>
            </a:extLst>
          </p:cNvPr>
          <p:cNvSpPr/>
          <p:nvPr/>
        </p:nvSpPr>
        <p:spPr>
          <a:xfrm>
            <a:off x="3392520" y="2854559"/>
            <a:ext cx="859681" cy="211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A9AFE4AB-CB5C-4F7D-9C23-BD1AAF618CF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9739" y="1399153"/>
            <a:ext cx="39433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8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A318-8E41-3896-4468-42915D093AE7}"/>
              </a:ext>
            </a:extLst>
          </p:cNvPr>
          <p:cNvSpPr>
            <a:spLocks noGrp="1"/>
          </p:cNvSpPr>
          <p:nvPr>
            <p:ph type="title"/>
          </p:nvPr>
        </p:nvSpPr>
        <p:spPr>
          <a:xfrm>
            <a:off x="390417" y="365125"/>
            <a:ext cx="6885871" cy="1460500"/>
          </a:xfrm>
        </p:spPr>
        <p:txBody>
          <a:bodyPr>
            <a:normAutofit/>
          </a:bodyPr>
          <a:lstStyle/>
          <a:p>
            <a:r>
              <a:rPr lang="en-GB" dirty="0">
                <a:solidFill>
                  <a:schemeClr val="bg1"/>
                </a:solidFill>
                <a:highlight>
                  <a:srgbClr val="000000"/>
                </a:highlight>
                <a:latin typeface="Oswald Medium" pitchFamily="2" charset="0"/>
              </a:rPr>
              <a:t>Health and Social inequalities </a:t>
            </a:r>
          </a:p>
        </p:txBody>
      </p:sp>
      <p:sp>
        <p:nvSpPr>
          <p:cNvPr id="3" name="Content Placeholder 2">
            <a:extLst>
              <a:ext uri="{FF2B5EF4-FFF2-40B4-BE49-F238E27FC236}">
                <a16:creationId xmlns:a16="http://schemas.microsoft.com/office/drawing/2014/main" id="{BE932100-22DC-2AB7-D01E-F2DE899AC2C8}"/>
              </a:ext>
            </a:extLst>
          </p:cNvPr>
          <p:cNvSpPr>
            <a:spLocks noGrp="1"/>
          </p:cNvSpPr>
          <p:nvPr>
            <p:ph idx="1"/>
          </p:nvPr>
        </p:nvSpPr>
        <p:spPr>
          <a:xfrm>
            <a:off x="390418" y="1825625"/>
            <a:ext cx="7066479" cy="4739562"/>
          </a:xfrm>
        </p:spPr>
        <p:txBody>
          <a:bodyPr>
            <a:normAutofit fontScale="70000" lnSpcReduction="20000"/>
          </a:bodyPr>
          <a:lstStyle/>
          <a:p>
            <a:r>
              <a:rPr lang="en-GB" sz="3200" dirty="0"/>
              <a:t>In Sheffield the 83 bus route, which showed an 8 year difference in male life expectancy of (83.7 years in </a:t>
            </a:r>
            <a:r>
              <a:rPr lang="en-GB" sz="3200" dirty="0" err="1"/>
              <a:t>Ecclesall</a:t>
            </a:r>
            <a:r>
              <a:rPr lang="en-GB" sz="3200" dirty="0"/>
              <a:t> to 75.6 years in Firth Park) in 2013 is used to illustrate the health inequalities in the city.</a:t>
            </a:r>
            <a:br>
              <a:rPr lang="en-GB" sz="3200" dirty="0"/>
            </a:br>
            <a:endParaRPr lang="en-GB" sz="3200" dirty="0"/>
          </a:p>
          <a:p>
            <a:r>
              <a:rPr lang="en-GB" sz="3200" dirty="0"/>
              <a:t>The Shirecliffe community sits in the central part of the route between </a:t>
            </a:r>
            <a:r>
              <a:rPr lang="en-GB" sz="3200" dirty="0" err="1"/>
              <a:t>Burngreave</a:t>
            </a:r>
            <a:r>
              <a:rPr lang="en-GB" sz="3200" dirty="0"/>
              <a:t> and Firth Park.</a:t>
            </a:r>
            <a:br>
              <a:rPr lang="en-GB" sz="3200" dirty="0"/>
            </a:br>
            <a:endParaRPr lang="en-GB" sz="3200" dirty="0"/>
          </a:p>
          <a:p>
            <a:r>
              <a:rPr lang="en-GB" sz="3200" dirty="0"/>
              <a:t> Shirecliffe is in the top 10% most deprived areas on the Indices of Multiple Deprivation</a:t>
            </a:r>
            <a:br>
              <a:rPr lang="en-GB" sz="3200" dirty="0"/>
            </a:br>
            <a:endParaRPr lang="en-GB" sz="3200" dirty="0"/>
          </a:p>
          <a:p>
            <a:r>
              <a:rPr lang="en-GB" sz="3200" dirty="0"/>
              <a:t>The work of Sir Michael Marmot’s Institute of Health Equity highlights the relationship between the experience of economic inequality and the likelihood of experiencing chronic ill health (with associated co-morbidities) at an earlier age. (</a:t>
            </a:r>
            <a:r>
              <a:rPr lang="en-GB" sz="3200" dirty="0">
                <a:hlinkClick r:id="rId3"/>
              </a:rPr>
              <a:t>www.sheffieldccg.nhs.uk</a:t>
            </a:r>
            <a:r>
              <a:rPr lang="en-GB" sz="3200" dirty="0"/>
              <a:t>)</a:t>
            </a:r>
          </a:p>
          <a:p>
            <a:endParaRPr lang="en-GB" dirty="0"/>
          </a:p>
        </p:txBody>
      </p:sp>
      <p:pic>
        <p:nvPicPr>
          <p:cNvPr id="5" name="Picture 4">
            <a:extLst>
              <a:ext uri="{FF2B5EF4-FFF2-40B4-BE49-F238E27FC236}">
                <a16:creationId xmlns:a16="http://schemas.microsoft.com/office/drawing/2014/main" id="{B428A717-A741-7706-2BBB-22F32840A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6897" y="0"/>
            <a:ext cx="4848588" cy="6858000"/>
          </a:xfrm>
          <a:prstGeom prst="rect">
            <a:avLst/>
          </a:prstGeom>
        </p:spPr>
      </p:pic>
    </p:spTree>
    <p:extLst>
      <p:ext uri="{BB962C8B-B14F-4D97-AF65-F5344CB8AC3E}">
        <p14:creationId xmlns:p14="http://schemas.microsoft.com/office/powerpoint/2010/main" val="97951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BD7006-606A-4AE0-B6D6-055E1F526415}"/>
              </a:ext>
            </a:extLst>
          </p:cNvPr>
          <p:cNvGrpSpPr/>
          <p:nvPr/>
        </p:nvGrpSpPr>
        <p:grpSpPr>
          <a:xfrm>
            <a:off x="4160362" y="1439228"/>
            <a:ext cx="3681603" cy="1282889"/>
            <a:chOff x="4057237" y="1460"/>
            <a:chExt cx="1637080" cy="1281906"/>
          </a:xfrm>
        </p:grpSpPr>
        <p:sp>
          <p:nvSpPr>
            <p:cNvPr id="33" name="Rectangle: Rounded Corners 32">
              <a:extLst>
                <a:ext uri="{FF2B5EF4-FFF2-40B4-BE49-F238E27FC236}">
                  <a16:creationId xmlns:a16="http://schemas.microsoft.com/office/drawing/2014/main" id="{A52813F9-F3FC-4C08-B74D-3976AF93CF0D}"/>
                </a:ext>
              </a:extLst>
            </p:cNvPr>
            <p:cNvSpPr/>
            <p:nvPr/>
          </p:nvSpPr>
          <p:spPr>
            <a:xfrm>
              <a:off x="4057237" y="1460"/>
              <a:ext cx="1637080" cy="1281906"/>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34" name="Rectangle: Rounded Corners 4">
              <a:extLst>
                <a:ext uri="{FF2B5EF4-FFF2-40B4-BE49-F238E27FC236}">
                  <a16:creationId xmlns:a16="http://schemas.microsoft.com/office/drawing/2014/main" id="{59439965-C246-4D68-8AE5-48BE1355D5E7}"/>
                </a:ext>
              </a:extLst>
            </p:cNvPr>
            <p:cNvSpPr txBox="1"/>
            <p:nvPr/>
          </p:nvSpPr>
          <p:spPr>
            <a:xfrm>
              <a:off x="4094783" y="39006"/>
              <a:ext cx="1561988"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Bef>
                  <a:spcPct val="0"/>
                </a:spcBef>
                <a:spcAft>
                  <a:spcPct val="35000"/>
                </a:spcAft>
              </a:pPr>
              <a:r>
                <a:rPr lang="en-GB" dirty="0">
                  <a:latin typeface="Lato" panose="020F0502020204030203" pitchFamily="34" charset="0"/>
                </a:rPr>
                <a:t>Speech, Language &amp; Communication</a:t>
              </a:r>
            </a:p>
          </p:txBody>
        </p:sp>
      </p:grpSp>
      <p:grpSp>
        <p:nvGrpSpPr>
          <p:cNvPr id="6" name="Group 5">
            <a:extLst>
              <a:ext uri="{FF2B5EF4-FFF2-40B4-BE49-F238E27FC236}">
                <a16:creationId xmlns:a16="http://schemas.microsoft.com/office/drawing/2014/main" id="{9B1BB9B7-0008-4CB5-BEC2-E6CDA9B1A76A}"/>
              </a:ext>
            </a:extLst>
          </p:cNvPr>
          <p:cNvGrpSpPr/>
          <p:nvPr/>
        </p:nvGrpSpPr>
        <p:grpSpPr>
          <a:xfrm>
            <a:off x="8048661" y="1396973"/>
            <a:ext cx="3572989" cy="1282889"/>
            <a:chOff x="4057237" y="1460"/>
            <a:chExt cx="1637080" cy="1281906"/>
          </a:xfrm>
        </p:grpSpPr>
        <p:sp>
          <p:nvSpPr>
            <p:cNvPr id="31" name="Rectangle: Rounded Corners 30">
              <a:extLst>
                <a:ext uri="{FF2B5EF4-FFF2-40B4-BE49-F238E27FC236}">
                  <a16:creationId xmlns:a16="http://schemas.microsoft.com/office/drawing/2014/main" id="{B230B1AF-F5D0-48D4-B65D-BA0E44D7CD4F}"/>
                </a:ext>
              </a:extLst>
            </p:cNvPr>
            <p:cNvSpPr/>
            <p:nvPr/>
          </p:nvSpPr>
          <p:spPr>
            <a:xfrm>
              <a:off x="4057237" y="1460"/>
              <a:ext cx="1637080" cy="1281906"/>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32" name="Rectangle: Rounded Corners 4">
              <a:extLst>
                <a:ext uri="{FF2B5EF4-FFF2-40B4-BE49-F238E27FC236}">
                  <a16:creationId xmlns:a16="http://schemas.microsoft.com/office/drawing/2014/main" id="{515BBF3D-C5EC-4659-8F29-B735A2C9894F}"/>
                </a:ext>
              </a:extLst>
            </p:cNvPr>
            <p:cNvSpPr txBox="1"/>
            <p:nvPr/>
          </p:nvSpPr>
          <p:spPr>
            <a:xfrm>
              <a:off x="4094783" y="39006"/>
              <a:ext cx="1561988"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Bef>
                  <a:spcPct val="0"/>
                </a:spcBef>
                <a:spcAft>
                  <a:spcPct val="35000"/>
                </a:spcAft>
              </a:pPr>
              <a:r>
                <a:rPr lang="en-GB" dirty="0">
                  <a:latin typeface="Lato" panose="020F0502020204030203" pitchFamily="34" charset="0"/>
                </a:rPr>
                <a:t>Social &amp; Emotional Development </a:t>
              </a:r>
            </a:p>
          </p:txBody>
        </p:sp>
      </p:grpSp>
      <p:grpSp>
        <p:nvGrpSpPr>
          <p:cNvPr id="7" name="Group 6">
            <a:extLst>
              <a:ext uri="{FF2B5EF4-FFF2-40B4-BE49-F238E27FC236}">
                <a16:creationId xmlns:a16="http://schemas.microsoft.com/office/drawing/2014/main" id="{869CBF2E-1F13-4F56-847B-D473CA3DB69F}"/>
              </a:ext>
            </a:extLst>
          </p:cNvPr>
          <p:cNvGrpSpPr/>
          <p:nvPr/>
        </p:nvGrpSpPr>
        <p:grpSpPr>
          <a:xfrm>
            <a:off x="4178846" y="2768775"/>
            <a:ext cx="1851709" cy="1282889"/>
            <a:chOff x="4145652" y="2780633"/>
            <a:chExt cx="1949648" cy="1281906"/>
          </a:xfrm>
          <a:solidFill>
            <a:srgbClr val="009999"/>
          </a:solidFill>
        </p:grpSpPr>
        <p:sp>
          <p:nvSpPr>
            <p:cNvPr id="29" name="Rectangle: Rounded Corners 28">
              <a:extLst>
                <a:ext uri="{FF2B5EF4-FFF2-40B4-BE49-F238E27FC236}">
                  <a16:creationId xmlns:a16="http://schemas.microsoft.com/office/drawing/2014/main" id="{6D409B80-E3AE-463F-8DA5-77CA4283F2B4}"/>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30" name="Rectangle: Rounded Corners 4">
              <a:extLst>
                <a:ext uri="{FF2B5EF4-FFF2-40B4-BE49-F238E27FC236}">
                  <a16:creationId xmlns:a16="http://schemas.microsoft.com/office/drawing/2014/main" id="{DA7651E7-7185-451D-90BF-73AFDB960EF1}"/>
                </a:ext>
              </a:extLst>
            </p:cNvPr>
            <p:cNvSpPr txBox="1"/>
            <p:nvPr/>
          </p:nvSpPr>
          <p:spPr>
            <a:xfrm>
              <a:off x="4183198" y="2818179"/>
              <a:ext cx="1874556"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Building Community Aspirations</a:t>
              </a:r>
            </a:p>
          </p:txBody>
        </p:sp>
      </p:grpSp>
      <p:grpSp>
        <p:nvGrpSpPr>
          <p:cNvPr id="8" name="Group 7">
            <a:extLst>
              <a:ext uri="{FF2B5EF4-FFF2-40B4-BE49-F238E27FC236}">
                <a16:creationId xmlns:a16="http://schemas.microsoft.com/office/drawing/2014/main" id="{85DE7911-1239-4B22-845B-E6CB1DA379ED}"/>
              </a:ext>
            </a:extLst>
          </p:cNvPr>
          <p:cNvGrpSpPr/>
          <p:nvPr/>
        </p:nvGrpSpPr>
        <p:grpSpPr>
          <a:xfrm>
            <a:off x="1078956" y="1423225"/>
            <a:ext cx="2144654" cy="1282889"/>
            <a:chOff x="4057237" y="1460"/>
            <a:chExt cx="1637080" cy="1281906"/>
          </a:xfrm>
        </p:grpSpPr>
        <p:sp>
          <p:nvSpPr>
            <p:cNvPr id="27" name="Rectangle: Rounded Corners 26">
              <a:extLst>
                <a:ext uri="{FF2B5EF4-FFF2-40B4-BE49-F238E27FC236}">
                  <a16:creationId xmlns:a16="http://schemas.microsoft.com/office/drawing/2014/main" id="{0A413F69-D3B6-4C20-BD4C-FF3F9034ACEE}"/>
                </a:ext>
              </a:extLst>
            </p:cNvPr>
            <p:cNvSpPr/>
            <p:nvPr/>
          </p:nvSpPr>
          <p:spPr>
            <a:xfrm>
              <a:off x="4057237" y="1460"/>
              <a:ext cx="1637080" cy="1281906"/>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28" name="Rectangle: Rounded Corners 4">
              <a:extLst>
                <a:ext uri="{FF2B5EF4-FFF2-40B4-BE49-F238E27FC236}">
                  <a16:creationId xmlns:a16="http://schemas.microsoft.com/office/drawing/2014/main" id="{86AFF689-8CB6-463A-B9EF-8570470F7183}"/>
                </a:ext>
              </a:extLst>
            </p:cNvPr>
            <p:cNvSpPr txBox="1"/>
            <p:nvPr/>
          </p:nvSpPr>
          <p:spPr>
            <a:xfrm>
              <a:off x="4094783" y="39006"/>
              <a:ext cx="1561988"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Bef>
                  <a:spcPct val="0"/>
                </a:spcBef>
                <a:spcAft>
                  <a:spcPct val="35000"/>
                </a:spcAft>
              </a:pPr>
              <a:r>
                <a:rPr lang="en-GB" b="1" dirty="0">
                  <a:latin typeface="Lato" panose="020F0502020204030203" pitchFamily="34" charset="0"/>
                </a:rPr>
                <a:t>Overall outcomes for children aged 0-3</a:t>
              </a:r>
            </a:p>
          </p:txBody>
        </p:sp>
      </p:grpSp>
      <p:grpSp>
        <p:nvGrpSpPr>
          <p:cNvPr id="9" name="Group 8">
            <a:extLst>
              <a:ext uri="{FF2B5EF4-FFF2-40B4-BE49-F238E27FC236}">
                <a16:creationId xmlns:a16="http://schemas.microsoft.com/office/drawing/2014/main" id="{045B2465-F8D6-48F6-AEE8-D00A24FEF8E6}"/>
              </a:ext>
            </a:extLst>
          </p:cNvPr>
          <p:cNvGrpSpPr/>
          <p:nvPr/>
        </p:nvGrpSpPr>
        <p:grpSpPr>
          <a:xfrm>
            <a:off x="6117893" y="2739878"/>
            <a:ext cx="1851709" cy="1282889"/>
            <a:chOff x="4145652" y="2780633"/>
            <a:chExt cx="1949648" cy="1281906"/>
          </a:xfrm>
          <a:solidFill>
            <a:srgbClr val="009999"/>
          </a:solidFill>
        </p:grpSpPr>
        <p:sp>
          <p:nvSpPr>
            <p:cNvPr id="25" name="Rectangle: Rounded Corners 24">
              <a:extLst>
                <a:ext uri="{FF2B5EF4-FFF2-40B4-BE49-F238E27FC236}">
                  <a16:creationId xmlns:a16="http://schemas.microsoft.com/office/drawing/2014/main" id="{FCD22B3E-1402-4766-89D5-8AAFC2090CFD}"/>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26" name="Rectangle: Rounded Corners 4">
              <a:extLst>
                <a:ext uri="{FF2B5EF4-FFF2-40B4-BE49-F238E27FC236}">
                  <a16:creationId xmlns:a16="http://schemas.microsoft.com/office/drawing/2014/main" id="{9C92CD2B-2C5D-4441-83DF-DC994A110755}"/>
                </a:ext>
              </a:extLst>
            </p:cNvPr>
            <p:cNvSpPr txBox="1"/>
            <p:nvPr/>
          </p:nvSpPr>
          <p:spPr>
            <a:xfrm>
              <a:off x="4183198" y="2818179"/>
              <a:ext cx="1874556"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Community Cohesion</a:t>
              </a:r>
            </a:p>
          </p:txBody>
        </p:sp>
      </p:grpSp>
      <p:grpSp>
        <p:nvGrpSpPr>
          <p:cNvPr id="10" name="Group 9">
            <a:extLst>
              <a:ext uri="{FF2B5EF4-FFF2-40B4-BE49-F238E27FC236}">
                <a16:creationId xmlns:a16="http://schemas.microsoft.com/office/drawing/2014/main" id="{7BC81AE0-F6C4-4578-91B3-205E5230804D}"/>
              </a:ext>
            </a:extLst>
          </p:cNvPr>
          <p:cNvGrpSpPr/>
          <p:nvPr/>
        </p:nvGrpSpPr>
        <p:grpSpPr>
          <a:xfrm>
            <a:off x="8049723" y="2723874"/>
            <a:ext cx="1677189" cy="1282889"/>
            <a:chOff x="4145652" y="2780633"/>
            <a:chExt cx="1949648" cy="1281906"/>
          </a:xfrm>
          <a:solidFill>
            <a:srgbClr val="009999"/>
          </a:solidFill>
        </p:grpSpPr>
        <p:sp>
          <p:nvSpPr>
            <p:cNvPr id="23" name="Rectangle: Rounded Corners 22">
              <a:extLst>
                <a:ext uri="{FF2B5EF4-FFF2-40B4-BE49-F238E27FC236}">
                  <a16:creationId xmlns:a16="http://schemas.microsoft.com/office/drawing/2014/main" id="{07B3D50D-2BEB-49CC-908C-FA13443F6EF7}"/>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24" name="Rectangle: Rounded Corners 4">
              <a:extLst>
                <a:ext uri="{FF2B5EF4-FFF2-40B4-BE49-F238E27FC236}">
                  <a16:creationId xmlns:a16="http://schemas.microsoft.com/office/drawing/2014/main" id="{F6FFFF55-7D30-47CD-AA0E-15ED414C31B8}"/>
                </a:ext>
              </a:extLst>
            </p:cNvPr>
            <p:cNvSpPr txBox="1"/>
            <p:nvPr/>
          </p:nvSpPr>
          <p:spPr>
            <a:xfrm>
              <a:off x="4183197" y="2843331"/>
              <a:ext cx="1874556"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Systems Navigation</a:t>
              </a:r>
            </a:p>
          </p:txBody>
        </p:sp>
      </p:grpSp>
      <p:grpSp>
        <p:nvGrpSpPr>
          <p:cNvPr id="11" name="Group 10">
            <a:extLst>
              <a:ext uri="{FF2B5EF4-FFF2-40B4-BE49-F238E27FC236}">
                <a16:creationId xmlns:a16="http://schemas.microsoft.com/office/drawing/2014/main" id="{723BA176-9985-4F47-B5CE-54475C6694C6}"/>
              </a:ext>
            </a:extLst>
          </p:cNvPr>
          <p:cNvGrpSpPr/>
          <p:nvPr/>
        </p:nvGrpSpPr>
        <p:grpSpPr>
          <a:xfrm>
            <a:off x="9776669" y="2716997"/>
            <a:ext cx="1883891" cy="1282889"/>
            <a:chOff x="4145652" y="2780633"/>
            <a:chExt cx="1949648" cy="1281906"/>
          </a:xfrm>
          <a:solidFill>
            <a:srgbClr val="009999"/>
          </a:solidFill>
        </p:grpSpPr>
        <p:sp>
          <p:nvSpPr>
            <p:cNvPr id="21" name="Rectangle: Rounded Corners 20">
              <a:extLst>
                <a:ext uri="{FF2B5EF4-FFF2-40B4-BE49-F238E27FC236}">
                  <a16:creationId xmlns:a16="http://schemas.microsoft.com/office/drawing/2014/main" id="{2B9CF140-37E0-4503-BCD7-F3AACEEBDB6C}"/>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22" name="Rectangle: Rounded Corners 4">
              <a:extLst>
                <a:ext uri="{FF2B5EF4-FFF2-40B4-BE49-F238E27FC236}">
                  <a16:creationId xmlns:a16="http://schemas.microsoft.com/office/drawing/2014/main" id="{3A757D5C-6153-42B3-B41D-DED5457C7626}"/>
                </a:ext>
              </a:extLst>
            </p:cNvPr>
            <p:cNvSpPr txBox="1"/>
            <p:nvPr/>
          </p:nvSpPr>
          <p:spPr>
            <a:xfrm>
              <a:off x="4183197" y="2818179"/>
              <a:ext cx="1874555"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Workforce Development</a:t>
              </a:r>
            </a:p>
          </p:txBody>
        </p:sp>
      </p:grpSp>
      <p:sp>
        <p:nvSpPr>
          <p:cNvPr id="12" name="Rectangle: Rounded Corners 4">
            <a:extLst>
              <a:ext uri="{FF2B5EF4-FFF2-40B4-BE49-F238E27FC236}">
                <a16:creationId xmlns:a16="http://schemas.microsoft.com/office/drawing/2014/main" id="{294918C3-4DA9-4810-AB04-98CD98CE369F}"/>
              </a:ext>
            </a:extLst>
          </p:cNvPr>
          <p:cNvSpPr txBox="1"/>
          <p:nvPr/>
        </p:nvSpPr>
        <p:spPr>
          <a:xfrm>
            <a:off x="4218452" y="5007451"/>
            <a:ext cx="3755096" cy="149866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Working in Partnership</a:t>
            </a:r>
          </a:p>
          <a:p>
            <a:pPr algn="ctr" defTabSz="1566863">
              <a:lnSpc>
                <a:spcPct val="90000"/>
              </a:lnSpc>
              <a:spcBef>
                <a:spcPct val="0"/>
              </a:spcBef>
              <a:spcAft>
                <a:spcPct val="35000"/>
              </a:spcAft>
            </a:pPr>
            <a:r>
              <a:rPr lang="en-GB" dirty="0">
                <a:latin typeface="Lato" panose="020F0502020204030203" pitchFamily="34" charset="0"/>
              </a:rPr>
              <a:t>Innovation &amp; testing</a:t>
            </a:r>
          </a:p>
          <a:p>
            <a:pPr algn="ctr" defTabSz="1566863">
              <a:lnSpc>
                <a:spcPct val="90000"/>
              </a:lnSpc>
              <a:spcBef>
                <a:spcPct val="0"/>
              </a:spcBef>
              <a:spcAft>
                <a:spcPct val="35000"/>
              </a:spcAft>
            </a:pPr>
            <a:r>
              <a:rPr lang="en-GB" dirty="0">
                <a:latin typeface="Lato" panose="020F0502020204030203" pitchFamily="34" charset="0"/>
              </a:rPr>
              <a:t>Family &amp; child led</a:t>
            </a:r>
          </a:p>
        </p:txBody>
      </p:sp>
      <p:sp>
        <p:nvSpPr>
          <p:cNvPr id="13" name="Rectangle: Rounded Corners 4">
            <a:extLst>
              <a:ext uri="{FF2B5EF4-FFF2-40B4-BE49-F238E27FC236}">
                <a16:creationId xmlns:a16="http://schemas.microsoft.com/office/drawing/2014/main" id="{226107A1-4A4C-4F65-B5AA-78EA37F517B3}"/>
              </a:ext>
            </a:extLst>
          </p:cNvPr>
          <p:cNvSpPr txBox="1"/>
          <p:nvPr/>
        </p:nvSpPr>
        <p:spPr>
          <a:xfrm>
            <a:off x="1078955" y="5030707"/>
            <a:ext cx="2095467" cy="148222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b="1" dirty="0">
                <a:latin typeface="Lato" panose="020F0502020204030203" pitchFamily="34" charset="0"/>
              </a:rPr>
              <a:t>Principles</a:t>
            </a:r>
          </a:p>
        </p:txBody>
      </p:sp>
      <p:sp>
        <p:nvSpPr>
          <p:cNvPr id="14" name="Rectangle: Rounded Corners 4">
            <a:extLst>
              <a:ext uri="{FF2B5EF4-FFF2-40B4-BE49-F238E27FC236}">
                <a16:creationId xmlns:a16="http://schemas.microsoft.com/office/drawing/2014/main" id="{B357D7D2-5FC4-48D7-B380-02CECF00F75F}"/>
              </a:ext>
            </a:extLst>
          </p:cNvPr>
          <p:cNvSpPr txBox="1"/>
          <p:nvPr/>
        </p:nvSpPr>
        <p:spPr>
          <a:xfrm>
            <a:off x="8098311" y="5014266"/>
            <a:ext cx="3572989" cy="149866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endParaRPr lang="en-GB" dirty="0">
              <a:latin typeface="Lato" panose="020F0502020204030203" pitchFamily="34" charset="0"/>
            </a:endParaRPr>
          </a:p>
          <a:p>
            <a:pPr algn="ctr" defTabSz="1566863">
              <a:lnSpc>
                <a:spcPct val="90000"/>
              </a:lnSpc>
              <a:spcBef>
                <a:spcPct val="0"/>
              </a:spcBef>
              <a:spcAft>
                <a:spcPct val="35000"/>
              </a:spcAft>
            </a:pPr>
            <a:r>
              <a:rPr lang="en-GB" dirty="0">
                <a:latin typeface="Lato" panose="020F0502020204030203" pitchFamily="34" charset="0"/>
              </a:rPr>
              <a:t>Common Language</a:t>
            </a:r>
          </a:p>
          <a:p>
            <a:pPr algn="ctr" defTabSz="1566863">
              <a:lnSpc>
                <a:spcPct val="90000"/>
              </a:lnSpc>
              <a:spcBef>
                <a:spcPct val="0"/>
              </a:spcBef>
              <a:spcAft>
                <a:spcPct val="35000"/>
              </a:spcAft>
            </a:pPr>
            <a:r>
              <a:rPr lang="en-GB" dirty="0">
                <a:latin typeface="Lato" panose="020F0502020204030203" pitchFamily="34" charset="0"/>
              </a:rPr>
              <a:t>Simple engaging communication</a:t>
            </a:r>
          </a:p>
          <a:p>
            <a:pPr algn="ctr" defTabSz="1566863">
              <a:lnSpc>
                <a:spcPct val="90000"/>
              </a:lnSpc>
              <a:spcBef>
                <a:spcPct val="0"/>
              </a:spcBef>
              <a:spcAft>
                <a:spcPct val="35000"/>
              </a:spcAft>
            </a:pPr>
            <a:r>
              <a:rPr lang="en-GB" dirty="0">
                <a:latin typeface="Lato" panose="020F0502020204030203" pitchFamily="34" charset="0"/>
              </a:rPr>
              <a:t>Asset based</a:t>
            </a:r>
          </a:p>
          <a:p>
            <a:pPr algn="ctr" defTabSz="1566863">
              <a:lnSpc>
                <a:spcPct val="90000"/>
              </a:lnSpc>
              <a:spcBef>
                <a:spcPct val="0"/>
              </a:spcBef>
              <a:spcAft>
                <a:spcPct val="35000"/>
              </a:spcAft>
            </a:pPr>
            <a:r>
              <a:rPr lang="en-GB" dirty="0">
                <a:latin typeface="Lato" panose="020F0502020204030203" pitchFamily="34" charset="0"/>
              </a:rPr>
              <a:t>Reflecting diversity</a:t>
            </a:r>
          </a:p>
          <a:p>
            <a:pPr algn="ctr" defTabSz="1566863">
              <a:lnSpc>
                <a:spcPct val="90000"/>
              </a:lnSpc>
              <a:spcBef>
                <a:spcPct val="0"/>
              </a:spcBef>
              <a:spcAft>
                <a:spcPct val="35000"/>
              </a:spcAft>
            </a:pPr>
            <a:endParaRPr lang="en-GB" dirty="0">
              <a:latin typeface="Lato" panose="020F0502020204030203" pitchFamily="34" charset="0"/>
            </a:endParaRPr>
          </a:p>
        </p:txBody>
      </p:sp>
      <p:grpSp>
        <p:nvGrpSpPr>
          <p:cNvPr id="15" name="Group 14">
            <a:extLst>
              <a:ext uri="{FF2B5EF4-FFF2-40B4-BE49-F238E27FC236}">
                <a16:creationId xmlns:a16="http://schemas.microsoft.com/office/drawing/2014/main" id="{065B64E4-C8B7-465F-A61C-A9570822672E}"/>
              </a:ext>
            </a:extLst>
          </p:cNvPr>
          <p:cNvGrpSpPr/>
          <p:nvPr/>
        </p:nvGrpSpPr>
        <p:grpSpPr>
          <a:xfrm>
            <a:off x="1078957" y="2763487"/>
            <a:ext cx="2144654" cy="1236399"/>
            <a:chOff x="4145652" y="2780633"/>
            <a:chExt cx="1949648" cy="1281906"/>
          </a:xfrm>
          <a:solidFill>
            <a:srgbClr val="009999"/>
          </a:solidFill>
        </p:grpSpPr>
        <p:sp>
          <p:nvSpPr>
            <p:cNvPr id="19" name="Rectangle: Rounded Corners 18">
              <a:extLst>
                <a:ext uri="{FF2B5EF4-FFF2-40B4-BE49-F238E27FC236}">
                  <a16:creationId xmlns:a16="http://schemas.microsoft.com/office/drawing/2014/main" id="{3DCA206D-E8D5-4239-92AB-746A3FABF78D}"/>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20" name="Rectangle: Rounded Corners 4">
              <a:extLst>
                <a:ext uri="{FF2B5EF4-FFF2-40B4-BE49-F238E27FC236}">
                  <a16:creationId xmlns:a16="http://schemas.microsoft.com/office/drawing/2014/main" id="{9D2329CC-37A6-4358-8C8B-E2185977CE64}"/>
                </a:ext>
              </a:extLst>
            </p:cNvPr>
            <p:cNvSpPr txBox="1"/>
            <p:nvPr/>
          </p:nvSpPr>
          <p:spPr>
            <a:xfrm>
              <a:off x="4183198" y="2818179"/>
              <a:ext cx="1874556"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b="1" dirty="0">
                  <a:latin typeface="Lato" panose="020F0502020204030203" pitchFamily="34" charset="0"/>
                </a:rPr>
                <a:t>ELC Workstreams</a:t>
              </a:r>
            </a:p>
          </p:txBody>
        </p:sp>
      </p:grpSp>
      <p:grpSp>
        <p:nvGrpSpPr>
          <p:cNvPr id="16" name="Group 15">
            <a:extLst>
              <a:ext uri="{FF2B5EF4-FFF2-40B4-BE49-F238E27FC236}">
                <a16:creationId xmlns:a16="http://schemas.microsoft.com/office/drawing/2014/main" id="{053CB1F8-0C7E-4558-A7F8-037B2C226C4C}"/>
              </a:ext>
            </a:extLst>
          </p:cNvPr>
          <p:cNvGrpSpPr/>
          <p:nvPr/>
        </p:nvGrpSpPr>
        <p:grpSpPr>
          <a:xfrm>
            <a:off x="4178846" y="4065799"/>
            <a:ext cx="7492454" cy="458551"/>
            <a:chOff x="4145652" y="2780633"/>
            <a:chExt cx="1949648" cy="1281906"/>
          </a:xfrm>
          <a:solidFill>
            <a:srgbClr val="009999"/>
          </a:solidFill>
        </p:grpSpPr>
        <p:sp>
          <p:nvSpPr>
            <p:cNvPr id="17" name="Rectangle: Rounded Corners 16">
              <a:extLst>
                <a:ext uri="{FF2B5EF4-FFF2-40B4-BE49-F238E27FC236}">
                  <a16:creationId xmlns:a16="http://schemas.microsoft.com/office/drawing/2014/main" id="{AA02C188-9CFD-45B3-A7EA-23C1889EEA1F}"/>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18" name="Rectangle: Rounded Corners 4">
              <a:extLst>
                <a:ext uri="{FF2B5EF4-FFF2-40B4-BE49-F238E27FC236}">
                  <a16:creationId xmlns:a16="http://schemas.microsoft.com/office/drawing/2014/main" id="{202A1E05-8099-49C8-8C22-97D750551F8D}"/>
                </a:ext>
              </a:extLst>
            </p:cNvPr>
            <p:cNvSpPr txBox="1"/>
            <p:nvPr/>
          </p:nvSpPr>
          <p:spPr>
            <a:xfrm>
              <a:off x="4183198" y="2818179"/>
              <a:ext cx="1874556"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Parents as Partners</a:t>
              </a:r>
            </a:p>
          </p:txBody>
        </p:sp>
      </p:grpSp>
      <p:sp>
        <p:nvSpPr>
          <p:cNvPr id="35" name="TextBox 34">
            <a:extLst>
              <a:ext uri="{FF2B5EF4-FFF2-40B4-BE49-F238E27FC236}">
                <a16:creationId xmlns:a16="http://schemas.microsoft.com/office/drawing/2014/main" id="{44E4E27B-A2CA-F8F6-B5CB-2D0AE503D24C}"/>
              </a:ext>
            </a:extLst>
          </p:cNvPr>
          <p:cNvSpPr txBox="1"/>
          <p:nvPr/>
        </p:nvSpPr>
        <p:spPr>
          <a:xfrm>
            <a:off x="1078955" y="351887"/>
            <a:ext cx="10956661" cy="769441"/>
          </a:xfrm>
          <a:prstGeom prst="rect">
            <a:avLst/>
          </a:prstGeom>
          <a:noFill/>
        </p:spPr>
        <p:txBody>
          <a:bodyPr wrap="square" rtlCol="0">
            <a:spAutoFit/>
          </a:bodyPr>
          <a:lstStyle/>
          <a:p>
            <a:r>
              <a:rPr lang="en-GB" sz="4400" dirty="0">
                <a:solidFill>
                  <a:schemeClr val="bg1"/>
                </a:solidFill>
                <a:highlight>
                  <a:srgbClr val="FF0000"/>
                </a:highlight>
                <a:latin typeface="Oswald Medium" pitchFamily="2" charset="0"/>
              </a:rPr>
              <a:t>Sheffield Early Learning Community Priorities </a:t>
            </a:r>
          </a:p>
        </p:txBody>
      </p:sp>
      <p:pic>
        <p:nvPicPr>
          <p:cNvPr id="36" name="Picture 35" descr="A picture containing dark&#10;&#10;Description automatically generated">
            <a:extLst>
              <a:ext uri="{FF2B5EF4-FFF2-40B4-BE49-F238E27FC236}">
                <a16:creationId xmlns:a16="http://schemas.microsoft.com/office/drawing/2014/main" id="{2E98B546-56A3-A0E1-5A09-B5D11AD6C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433461">
            <a:off x="-158036" y="2054219"/>
            <a:ext cx="1711694" cy="1400703"/>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788EEEFF-DAD3-56C4-66B0-07243BE28F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8778" y="4452227"/>
            <a:ext cx="1673619" cy="1400703"/>
          </a:xfrm>
          <a:prstGeom prst="rect">
            <a:avLst/>
          </a:prstGeom>
        </p:spPr>
      </p:pic>
      <p:grpSp>
        <p:nvGrpSpPr>
          <p:cNvPr id="38" name="Group 37">
            <a:extLst>
              <a:ext uri="{FF2B5EF4-FFF2-40B4-BE49-F238E27FC236}">
                <a16:creationId xmlns:a16="http://schemas.microsoft.com/office/drawing/2014/main" id="{B35EBDA0-030C-3C96-C310-D415D041944C}"/>
              </a:ext>
            </a:extLst>
          </p:cNvPr>
          <p:cNvGrpSpPr/>
          <p:nvPr/>
        </p:nvGrpSpPr>
        <p:grpSpPr>
          <a:xfrm>
            <a:off x="4187715" y="4536217"/>
            <a:ext cx="7492454" cy="458551"/>
            <a:chOff x="4145652" y="2780633"/>
            <a:chExt cx="1949648" cy="1281906"/>
          </a:xfrm>
          <a:solidFill>
            <a:srgbClr val="009999"/>
          </a:solidFill>
        </p:grpSpPr>
        <p:sp>
          <p:nvSpPr>
            <p:cNvPr id="39" name="Rectangle: Rounded Corners 38">
              <a:extLst>
                <a:ext uri="{FF2B5EF4-FFF2-40B4-BE49-F238E27FC236}">
                  <a16:creationId xmlns:a16="http://schemas.microsoft.com/office/drawing/2014/main" id="{A381FA5A-2408-D29B-9F70-FE90AFBF337D}"/>
                </a:ext>
              </a:extLst>
            </p:cNvPr>
            <p:cNvSpPr/>
            <p:nvPr/>
          </p:nvSpPr>
          <p:spPr>
            <a:xfrm>
              <a:off x="4145652" y="2780633"/>
              <a:ext cx="1949648" cy="1281906"/>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latin typeface="Lato" panose="020F0502020204030203" pitchFamily="34" charset="0"/>
              </a:endParaRPr>
            </a:p>
          </p:txBody>
        </p:sp>
        <p:sp>
          <p:nvSpPr>
            <p:cNvPr id="40" name="Rectangle: Rounded Corners 4">
              <a:extLst>
                <a:ext uri="{FF2B5EF4-FFF2-40B4-BE49-F238E27FC236}">
                  <a16:creationId xmlns:a16="http://schemas.microsoft.com/office/drawing/2014/main" id="{F828FD8C-CF2D-2BF1-695D-09A20C029C64}"/>
                </a:ext>
              </a:extLst>
            </p:cNvPr>
            <p:cNvSpPr txBox="1"/>
            <p:nvPr/>
          </p:nvSpPr>
          <p:spPr>
            <a:xfrm>
              <a:off x="4183198" y="2818179"/>
              <a:ext cx="1874556" cy="12068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4303" tIns="134303" rIns="134303" bIns="134303"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566863">
                <a:lnSpc>
                  <a:spcPct val="90000"/>
                </a:lnSpc>
                <a:spcBef>
                  <a:spcPct val="0"/>
                </a:spcBef>
                <a:spcAft>
                  <a:spcPct val="35000"/>
                </a:spcAft>
              </a:pPr>
              <a:r>
                <a:rPr lang="en-GB" dirty="0">
                  <a:latin typeface="Lato" panose="020F0502020204030203" pitchFamily="34" charset="0"/>
                </a:rPr>
                <a:t>Parental Mental Health</a:t>
              </a:r>
            </a:p>
          </p:txBody>
        </p:sp>
      </p:grpSp>
    </p:spTree>
    <p:extLst>
      <p:ext uri="{BB962C8B-B14F-4D97-AF65-F5344CB8AC3E}">
        <p14:creationId xmlns:p14="http://schemas.microsoft.com/office/powerpoint/2010/main" val="4106048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CE567-79D2-75D8-19D4-ED4008945253}"/>
              </a:ext>
            </a:extLst>
          </p:cNvPr>
          <p:cNvSpPr>
            <a:spLocks noGrp="1"/>
          </p:cNvSpPr>
          <p:nvPr>
            <p:ph type="title"/>
          </p:nvPr>
        </p:nvSpPr>
        <p:spPr/>
        <p:txBody>
          <a:bodyPr/>
          <a:lstStyle/>
          <a:p>
            <a:r>
              <a:rPr lang="en-GB" dirty="0">
                <a:solidFill>
                  <a:schemeClr val="bg1"/>
                </a:solidFill>
                <a:highlight>
                  <a:srgbClr val="000000"/>
                </a:highlight>
                <a:latin typeface="Oswald Medium" pitchFamily="2" charset="0"/>
              </a:rPr>
              <a:t>Co-design</a:t>
            </a:r>
          </a:p>
        </p:txBody>
      </p:sp>
      <p:pic>
        <p:nvPicPr>
          <p:cNvPr id="4" name="Content Placeholder 5" descr="The Double Diamond Model (Design Council 2015a).">
            <a:extLst>
              <a:ext uri="{FF2B5EF4-FFF2-40B4-BE49-F238E27FC236}">
                <a16:creationId xmlns:a16="http://schemas.microsoft.com/office/drawing/2014/main" id="{96BFCAFA-939B-44FA-B217-4DC797D5B1A5}"/>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590910" y="1690688"/>
            <a:ext cx="5304052" cy="3562248"/>
          </a:xfrm>
          <a:prstGeom prst="rect">
            <a:avLst/>
          </a:prstGeom>
          <a:noFill/>
        </p:spPr>
      </p:pic>
      <p:pic>
        <p:nvPicPr>
          <p:cNvPr id="5" name="Picture 2">
            <a:extLst>
              <a:ext uri="{FF2B5EF4-FFF2-40B4-BE49-F238E27FC236}">
                <a16:creationId xmlns:a16="http://schemas.microsoft.com/office/drawing/2014/main" id="{3C69FBD3-87F2-B0D1-2873-6E0C32B5916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46667" y="3938776"/>
            <a:ext cx="6307342" cy="2639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2B1F84-89AC-604A-E86F-C48F3D252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4962" y="569461"/>
            <a:ext cx="3986585" cy="2242454"/>
          </a:xfrm>
          <a:prstGeom prst="rect">
            <a:avLst/>
          </a:prstGeom>
        </p:spPr>
      </p:pic>
    </p:spTree>
    <p:extLst>
      <p:ext uri="{BB962C8B-B14F-4D97-AF65-F5344CB8AC3E}">
        <p14:creationId xmlns:p14="http://schemas.microsoft.com/office/powerpoint/2010/main" val="72825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B43C3D33-0DA5-3F42-9206-D1637E242522}"/>
              </a:ext>
            </a:extLst>
          </p:cNvPr>
          <p:cNvSpPr/>
          <p:nvPr/>
        </p:nvSpPr>
        <p:spPr>
          <a:xfrm>
            <a:off x="1" y="3070893"/>
            <a:ext cx="11712574" cy="77056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9AD7B7-0B21-BA44-BFDB-D85EE20F7833}"/>
              </a:ext>
            </a:extLst>
          </p:cNvPr>
          <p:cNvSpPr/>
          <p:nvPr/>
        </p:nvSpPr>
        <p:spPr>
          <a:xfrm>
            <a:off x="6367426" y="2938599"/>
            <a:ext cx="1499210" cy="1207651"/>
          </a:xfrm>
          <a:custGeom>
            <a:avLst/>
            <a:gdLst>
              <a:gd name="connsiteX0" fmla="*/ 0 w 1488936"/>
              <a:gd name="connsiteY0" fmla="*/ 0 h 827507"/>
              <a:gd name="connsiteX1" fmla="*/ 1488936 w 1488936"/>
              <a:gd name="connsiteY1" fmla="*/ 0 h 827507"/>
              <a:gd name="connsiteX2" fmla="*/ 1488936 w 1488936"/>
              <a:gd name="connsiteY2" fmla="*/ 827507 h 827507"/>
              <a:gd name="connsiteX3" fmla="*/ 0 w 1488936"/>
              <a:gd name="connsiteY3" fmla="*/ 827507 h 827507"/>
              <a:gd name="connsiteX4" fmla="*/ 0 w 1488936"/>
              <a:gd name="connsiteY4" fmla="*/ 0 h 827507"/>
              <a:gd name="connsiteX0" fmla="*/ 0 w 1488936"/>
              <a:gd name="connsiteY0" fmla="*/ 0 h 1022716"/>
              <a:gd name="connsiteX1" fmla="*/ 1488936 w 1488936"/>
              <a:gd name="connsiteY1" fmla="*/ 0 h 1022716"/>
              <a:gd name="connsiteX2" fmla="*/ 1488936 w 1488936"/>
              <a:gd name="connsiteY2" fmla="*/ 827507 h 1022716"/>
              <a:gd name="connsiteX3" fmla="*/ 0 w 1488936"/>
              <a:gd name="connsiteY3" fmla="*/ 1022716 h 1022716"/>
              <a:gd name="connsiteX4" fmla="*/ 0 w 1488936"/>
              <a:gd name="connsiteY4" fmla="*/ 0 h 1022716"/>
              <a:gd name="connsiteX0" fmla="*/ 0 w 1499210"/>
              <a:gd name="connsiteY0" fmla="*/ 184935 h 1207651"/>
              <a:gd name="connsiteX1" fmla="*/ 1499210 w 1499210"/>
              <a:gd name="connsiteY1" fmla="*/ 0 h 1207651"/>
              <a:gd name="connsiteX2" fmla="*/ 1488936 w 1499210"/>
              <a:gd name="connsiteY2" fmla="*/ 1012442 h 1207651"/>
              <a:gd name="connsiteX3" fmla="*/ 0 w 1499210"/>
              <a:gd name="connsiteY3" fmla="*/ 1207651 h 1207651"/>
              <a:gd name="connsiteX4" fmla="*/ 0 w 1499210"/>
              <a:gd name="connsiteY4" fmla="*/ 184935 h 120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210" h="1207651">
                <a:moveTo>
                  <a:pt x="0" y="184935"/>
                </a:moveTo>
                <a:lnTo>
                  <a:pt x="1499210" y="0"/>
                </a:lnTo>
                <a:lnTo>
                  <a:pt x="1488936" y="1012442"/>
                </a:lnTo>
                <a:lnTo>
                  <a:pt x="0" y="1207651"/>
                </a:lnTo>
                <a:lnTo>
                  <a:pt x="0" y="1849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54B2F85-B079-864F-9748-C5E35615291D}"/>
              </a:ext>
            </a:extLst>
          </p:cNvPr>
          <p:cNvSpPr txBox="1">
            <a:spLocks/>
          </p:cNvSpPr>
          <p:nvPr/>
        </p:nvSpPr>
        <p:spPr>
          <a:xfrm>
            <a:off x="6367426" y="3162444"/>
            <a:ext cx="1488936" cy="827507"/>
          </a:xfrm>
          <a:prstGeom prst="rect">
            <a:avLst/>
          </a:prstGeom>
          <a:solidFill>
            <a:schemeClr val="accent3"/>
          </a:solidFill>
        </p:spPr>
        <p:txBody>
          <a:bodyPr wrap="square" lIns="36000" tIns="180000" rIns="108000" bIns="36000" anchor="ctr">
            <a:sp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en-US" dirty="0"/>
              <a:t>2021</a:t>
            </a:r>
          </a:p>
        </p:txBody>
      </p:sp>
      <p:sp>
        <p:nvSpPr>
          <p:cNvPr id="11" name="Rectangle 9">
            <a:extLst>
              <a:ext uri="{FF2B5EF4-FFF2-40B4-BE49-F238E27FC236}">
                <a16:creationId xmlns:a16="http://schemas.microsoft.com/office/drawing/2014/main" id="{91264352-C8C5-204C-85A9-B3CCCFDC2017}"/>
              </a:ext>
            </a:extLst>
          </p:cNvPr>
          <p:cNvSpPr/>
          <p:nvPr/>
        </p:nvSpPr>
        <p:spPr>
          <a:xfrm>
            <a:off x="9134559" y="2811566"/>
            <a:ext cx="1499210" cy="1207651"/>
          </a:xfrm>
          <a:custGeom>
            <a:avLst/>
            <a:gdLst>
              <a:gd name="connsiteX0" fmla="*/ 0 w 1488936"/>
              <a:gd name="connsiteY0" fmla="*/ 0 h 827507"/>
              <a:gd name="connsiteX1" fmla="*/ 1488936 w 1488936"/>
              <a:gd name="connsiteY1" fmla="*/ 0 h 827507"/>
              <a:gd name="connsiteX2" fmla="*/ 1488936 w 1488936"/>
              <a:gd name="connsiteY2" fmla="*/ 827507 h 827507"/>
              <a:gd name="connsiteX3" fmla="*/ 0 w 1488936"/>
              <a:gd name="connsiteY3" fmla="*/ 827507 h 827507"/>
              <a:gd name="connsiteX4" fmla="*/ 0 w 1488936"/>
              <a:gd name="connsiteY4" fmla="*/ 0 h 827507"/>
              <a:gd name="connsiteX0" fmla="*/ 0 w 1488936"/>
              <a:gd name="connsiteY0" fmla="*/ 0 h 1022716"/>
              <a:gd name="connsiteX1" fmla="*/ 1488936 w 1488936"/>
              <a:gd name="connsiteY1" fmla="*/ 0 h 1022716"/>
              <a:gd name="connsiteX2" fmla="*/ 1488936 w 1488936"/>
              <a:gd name="connsiteY2" fmla="*/ 827507 h 1022716"/>
              <a:gd name="connsiteX3" fmla="*/ 0 w 1488936"/>
              <a:gd name="connsiteY3" fmla="*/ 1022716 h 1022716"/>
              <a:gd name="connsiteX4" fmla="*/ 0 w 1488936"/>
              <a:gd name="connsiteY4" fmla="*/ 0 h 1022716"/>
              <a:gd name="connsiteX0" fmla="*/ 0 w 1499210"/>
              <a:gd name="connsiteY0" fmla="*/ 184935 h 1207651"/>
              <a:gd name="connsiteX1" fmla="*/ 1499210 w 1499210"/>
              <a:gd name="connsiteY1" fmla="*/ 0 h 1207651"/>
              <a:gd name="connsiteX2" fmla="*/ 1488936 w 1499210"/>
              <a:gd name="connsiteY2" fmla="*/ 1012442 h 1207651"/>
              <a:gd name="connsiteX3" fmla="*/ 0 w 1499210"/>
              <a:gd name="connsiteY3" fmla="*/ 1207651 h 1207651"/>
              <a:gd name="connsiteX4" fmla="*/ 0 w 1499210"/>
              <a:gd name="connsiteY4" fmla="*/ 184935 h 120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210" h="1207651">
                <a:moveTo>
                  <a:pt x="0" y="184935"/>
                </a:moveTo>
                <a:lnTo>
                  <a:pt x="1499210" y="0"/>
                </a:lnTo>
                <a:lnTo>
                  <a:pt x="1488936" y="1012442"/>
                </a:lnTo>
                <a:lnTo>
                  <a:pt x="0" y="1207651"/>
                </a:lnTo>
                <a:lnTo>
                  <a:pt x="0" y="1849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5E1B08D-3B32-684B-83F0-A383523D55F5}"/>
              </a:ext>
            </a:extLst>
          </p:cNvPr>
          <p:cNvSpPr txBox="1">
            <a:spLocks/>
          </p:cNvSpPr>
          <p:nvPr/>
        </p:nvSpPr>
        <p:spPr>
          <a:xfrm>
            <a:off x="9134559" y="3016257"/>
            <a:ext cx="1488936" cy="827507"/>
          </a:xfrm>
          <a:prstGeom prst="rect">
            <a:avLst/>
          </a:prstGeom>
          <a:noFill/>
        </p:spPr>
        <p:txBody>
          <a:bodyPr wrap="square" lIns="36000" tIns="180000" rIns="108000" bIns="36000" anchor="ctr">
            <a:sp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en-US" dirty="0"/>
              <a:t>2022</a:t>
            </a:r>
          </a:p>
        </p:txBody>
      </p:sp>
      <p:sp>
        <p:nvSpPr>
          <p:cNvPr id="13" name="Content Placeholder 5">
            <a:extLst>
              <a:ext uri="{FF2B5EF4-FFF2-40B4-BE49-F238E27FC236}">
                <a16:creationId xmlns:a16="http://schemas.microsoft.com/office/drawing/2014/main" id="{7E56758D-3D7A-F843-9943-98482AF91B58}"/>
              </a:ext>
            </a:extLst>
          </p:cNvPr>
          <p:cNvSpPr txBox="1">
            <a:spLocks/>
          </p:cNvSpPr>
          <p:nvPr/>
        </p:nvSpPr>
        <p:spPr>
          <a:xfrm>
            <a:off x="0" y="4609017"/>
            <a:ext cx="3668768" cy="2740007"/>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800" dirty="0"/>
              <a:t>Strategy development using Early Years evidence and the ELC toolkit produced by </a:t>
            </a:r>
            <a:r>
              <a:rPr lang="en-GB" sz="1800" dirty="0" err="1"/>
              <a:t>Dartington</a:t>
            </a:r>
            <a:r>
              <a:rPr lang="en-GB" sz="1800" dirty="0"/>
              <a:t> Design Lab</a:t>
            </a:r>
          </a:p>
          <a:p>
            <a:pPr>
              <a:lnSpc>
                <a:spcPts val="1800"/>
              </a:lnSpc>
            </a:pPr>
            <a:r>
              <a:rPr lang="en-GB" sz="1800" dirty="0"/>
              <a:t>Involvement of multiple stakeholders across the area including professionals and families </a:t>
            </a:r>
          </a:p>
        </p:txBody>
      </p:sp>
      <p:sp>
        <p:nvSpPr>
          <p:cNvPr id="14" name="Content Placeholder 5">
            <a:extLst>
              <a:ext uri="{FF2B5EF4-FFF2-40B4-BE49-F238E27FC236}">
                <a16:creationId xmlns:a16="http://schemas.microsoft.com/office/drawing/2014/main" id="{1E11BB8B-A6C7-8045-85FE-4887E5E5D18C}"/>
              </a:ext>
            </a:extLst>
          </p:cNvPr>
          <p:cNvSpPr txBox="1">
            <a:spLocks/>
          </p:cNvSpPr>
          <p:nvPr/>
        </p:nvSpPr>
        <p:spPr>
          <a:xfrm>
            <a:off x="5254585" y="4197308"/>
            <a:ext cx="4750122" cy="2740007"/>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800" dirty="0"/>
              <a:t>The Meadows nursery &amp; EYCRC opens April 2021</a:t>
            </a:r>
          </a:p>
          <a:p>
            <a:pPr>
              <a:lnSpc>
                <a:spcPts val="1800"/>
              </a:lnSpc>
            </a:pPr>
            <a:r>
              <a:rPr lang="en-GB" sz="1800" dirty="0"/>
              <a:t>Funding secured</a:t>
            </a:r>
          </a:p>
          <a:p>
            <a:pPr>
              <a:lnSpc>
                <a:spcPts val="1800"/>
              </a:lnSpc>
            </a:pPr>
            <a:r>
              <a:rPr lang="en-GB" sz="1800" dirty="0"/>
              <a:t>Pilot of Explore, Play, Learn</a:t>
            </a:r>
          </a:p>
          <a:p>
            <a:pPr>
              <a:lnSpc>
                <a:spcPts val="1800"/>
              </a:lnSpc>
            </a:pPr>
            <a:r>
              <a:rPr lang="en-GB" sz="1800" dirty="0"/>
              <a:t>Pilot of extended FEL places starts</a:t>
            </a:r>
          </a:p>
          <a:p>
            <a:pPr>
              <a:lnSpc>
                <a:spcPts val="1800"/>
              </a:lnSpc>
            </a:pPr>
            <a:r>
              <a:rPr lang="en-GB" sz="1800" dirty="0"/>
              <a:t>Secondment of team to the ELC</a:t>
            </a:r>
          </a:p>
          <a:p>
            <a:pPr>
              <a:lnSpc>
                <a:spcPts val="1800"/>
              </a:lnSpc>
            </a:pPr>
            <a:r>
              <a:rPr lang="en-GB" sz="1800" dirty="0"/>
              <a:t>Co-design starts in Page Hall area</a:t>
            </a:r>
          </a:p>
        </p:txBody>
      </p:sp>
      <p:sp>
        <p:nvSpPr>
          <p:cNvPr id="15" name="Rectangle 9">
            <a:extLst>
              <a:ext uri="{FF2B5EF4-FFF2-40B4-BE49-F238E27FC236}">
                <a16:creationId xmlns:a16="http://schemas.microsoft.com/office/drawing/2014/main" id="{8F7A710F-221B-C7DA-7645-F6E00C0FF424}"/>
              </a:ext>
            </a:extLst>
          </p:cNvPr>
          <p:cNvSpPr/>
          <p:nvPr/>
        </p:nvSpPr>
        <p:spPr>
          <a:xfrm>
            <a:off x="3776551" y="2932085"/>
            <a:ext cx="1404526" cy="1186957"/>
          </a:xfrm>
          <a:custGeom>
            <a:avLst/>
            <a:gdLst>
              <a:gd name="connsiteX0" fmla="*/ 0 w 1488936"/>
              <a:gd name="connsiteY0" fmla="*/ 0 h 827507"/>
              <a:gd name="connsiteX1" fmla="*/ 1488936 w 1488936"/>
              <a:gd name="connsiteY1" fmla="*/ 0 h 827507"/>
              <a:gd name="connsiteX2" fmla="*/ 1488936 w 1488936"/>
              <a:gd name="connsiteY2" fmla="*/ 827507 h 827507"/>
              <a:gd name="connsiteX3" fmla="*/ 0 w 1488936"/>
              <a:gd name="connsiteY3" fmla="*/ 827507 h 827507"/>
              <a:gd name="connsiteX4" fmla="*/ 0 w 1488936"/>
              <a:gd name="connsiteY4" fmla="*/ 0 h 827507"/>
              <a:gd name="connsiteX0" fmla="*/ 0 w 1488936"/>
              <a:gd name="connsiteY0" fmla="*/ 0 h 1022716"/>
              <a:gd name="connsiteX1" fmla="*/ 1488936 w 1488936"/>
              <a:gd name="connsiteY1" fmla="*/ 0 h 1022716"/>
              <a:gd name="connsiteX2" fmla="*/ 1488936 w 1488936"/>
              <a:gd name="connsiteY2" fmla="*/ 827507 h 1022716"/>
              <a:gd name="connsiteX3" fmla="*/ 0 w 1488936"/>
              <a:gd name="connsiteY3" fmla="*/ 1022716 h 1022716"/>
              <a:gd name="connsiteX4" fmla="*/ 0 w 1488936"/>
              <a:gd name="connsiteY4" fmla="*/ 0 h 1022716"/>
              <a:gd name="connsiteX0" fmla="*/ 0 w 1499210"/>
              <a:gd name="connsiteY0" fmla="*/ 184935 h 1207651"/>
              <a:gd name="connsiteX1" fmla="*/ 1499210 w 1499210"/>
              <a:gd name="connsiteY1" fmla="*/ 0 h 1207651"/>
              <a:gd name="connsiteX2" fmla="*/ 1488936 w 1499210"/>
              <a:gd name="connsiteY2" fmla="*/ 1012442 h 1207651"/>
              <a:gd name="connsiteX3" fmla="*/ 0 w 1499210"/>
              <a:gd name="connsiteY3" fmla="*/ 1207651 h 1207651"/>
              <a:gd name="connsiteX4" fmla="*/ 0 w 1499210"/>
              <a:gd name="connsiteY4" fmla="*/ 184935 h 120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210" h="1207651">
                <a:moveTo>
                  <a:pt x="0" y="184935"/>
                </a:moveTo>
                <a:lnTo>
                  <a:pt x="1499210" y="0"/>
                </a:lnTo>
                <a:lnTo>
                  <a:pt x="1488936" y="1012442"/>
                </a:lnTo>
                <a:lnTo>
                  <a:pt x="0" y="1207651"/>
                </a:lnTo>
                <a:lnTo>
                  <a:pt x="0" y="1849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594A2A97-F199-619C-5559-4401974042D0}"/>
              </a:ext>
            </a:extLst>
          </p:cNvPr>
          <p:cNvSpPr txBox="1">
            <a:spLocks/>
          </p:cNvSpPr>
          <p:nvPr/>
        </p:nvSpPr>
        <p:spPr>
          <a:xfrm>
            <a:off x="3775901" y="3148840"/>
            <a:ext cx="1394901" cy="827507"/>
          </a:xfrm>
          <a:prstGeom prst="rect">
            <a:avLst/>
          </a:prstGeom>
          <a:solidFill>
            <a:schemeClr val="accent3"/>
          </a:solidFill>
        </p:spPr>
        <p:txBody>
          <a:bodyPr wrap="square" lIns="36000" tIns="180000" rIns="108000" bIns="36000" anchor="ctr">
            <a:sp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en-US" dirty="0"/>
              <a:t>2020</a:t>
            </a:r>
          </a:p>
        </p:txBody>
      </p:sp>
      <p:sp>
        <p:nvSpPr>
          <p:cNvPr id="17" name="Rectangle 9">
            <a:extLst>
              <a:ext uri="{FF2B5EF4-FFF2-40B4-BE49-F238E27FC236}">
                <a16:creationId xmlns:a16="http://schemas.microsoft.com/office/drawing/2014/main" id="{B47CE7C1-899A-8EDB-6BE0-2A4D5DBEBDB6}"/>
              </a:ext>
            </a:extLst>
          </p:cNvPr>
          <p:cNvSpPr/>
          <p:nvPr/>
        </p:nvSpPr>
        <p:spPr>
          <a:xfrm>
            <a:off x="827019" y="2892802"/>
            <a:ext cx="1499210" cy="1207651"/>
          </a:xfrm>
          <a:custGeom>
            <a:avLst/>
            <a:gdLst>
              <a:gd name="connsiteX0" fmla="*/ 0 w 1488936"/>
              <a:gd name="connsiteY0" fmla="*/ 0 h 827507"/>
              <a:gd name="connsiteX1" fmla="*/ 1488936 w 1488936"/>
              <a:gd name="connsiteY1" fmla="*/ 0 h 827507"/>
              <a:gd name="connsiteX2" fmla="*/ 1488936 w 1488936"/>
              <a:gd name="connsiteY2" fmla="*/ 827507 h 827507"/>
              <a:gd name="connsiteX3" fmla="*/ 0 w 1488936"/>
              <a:gd name="connsiteY3" fmla="*/ 827507 h 827507"/>
              <a:gd name="connsiteX4" fmla="*/ 0 w 1488936"/>
              <a:gd name="connsiteY4" fmla="*/ 0 h 827507"/>
              <a:gd name="connsiteX0" fmla="*/ 0 w 1488936"/>
              <a:gd name="connsiteY0" fmla="*/ 0 h 1022716"/>
              <a:gd name="connsiteX1" fmla="*/ 1488936 w 1488936"/>
              <a:gd name="connsiteY1" fmla="*/ 0 h 1022716"/>
              <a:gd name="connsiteX2" fmla="*/ 1488936 w 1488936"/>
              <a:gd name="connsiteY2" fmla="*/ 827507 h 1022716"/>
              <a:gd name="connsiteX3" fmla="*/ 0 w 1488936"/>
              <a:gd name="connsiteY3" fmla="*/ 1022716 h 1022716"/>
              <a:gd name="connsiteX4" fmla="*/ 0 w 1488936"/>
              <a:gd name="connsiteY4" fmla="*/ 0 h 1022716"/>
              <a:gd name="connsiteX0" fmla="*/ 0 w 1499210"/>
              <a:gd name="connsiteY0" fmla="*/ 184935 h 1207651"/>
              <a:gd name="connsiteX1" fmla="*/ 1499210 w 1499210"/>
              <a:gd name="connsiteY1" fmla="*/ 0 h 1207651"/>
              <a:gd name="connsiteX2" fmla="*/ 1488936 w 1499210"/>
              <a:gd name="connsiteY2" fmla="*/ 1012442 h 1207651"/>
              <a:gd name="connsiteX3" fmla="*/ 0 w 1499210"/>
              <a:gd name="connsiteY3" fmla="*/ 1207651 h 1207651"/>
              <a:gd name="connsiteX4" fmla="*/ 0 w 1499210"/>
              <a:gd name="connsiteY4" fmla="*/ 184935 h 120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210" h="1207651">
                <a:moveTo>
                  <a:pt x="0" y="184935"/>
                </a:moveTo>
                <a:lnTo>
                  <a:pt x="1499210" y="0"/>
                </a:lnTo>
                <a:lnTo>
                  <a:pt x="1488936" y="1012442"/>
                </a:lnTo>
                <a:lnTo>
                  <a:pt x="0" y="1207651"/>
                </a:lnTo>
                <a:lnTo>
                  <a:pt x="0" y="1849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4125F419-3344-2C55-704A-E66D9BEC254F}"/>
              </a:ext>
            </a:extLst>
          </p:cNvPr>
          <p:cNvSpPr txBox="1">
            <a:spLocks/>
          </p:cNvSpPr>
          <p:nvPr/>
        </p:nvSpPr>
        <p:spPr>
          <a:xfrm>
            <a:off x="872583" y="3148840"/>
            <a:ext cx="1394901" cy="827507"/>
          </a:xfrm>
          <a:prstGeom prst="rect">
            <a:avLst/>
          </a:prstGeom>
          <a:solidFill>
            <a:schemeClr val="accent3"/>
          </a:solidFill>
        </p:spPr>
        <p:txBody>
          <a:bodyPr wrap="square" lIns="36000" tIns="180000" rIns="108000" bIns="36000" anchor="ctr">
            <a:sp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en-US" dirty="0"/>
              <a:t>2019</a:t>
            </a:r>
          </a:p>
        </p:txBody>
      </p:sp>
      <p:sp>
        <p:nvSpPr>
          <p:cNvPr id="19" name="Content Placeholder 5">
            <a:extLst>
              <a:ext uri="{FF2B5EF4-FFF2-40B4-BE49-F238E27FC236}">
                <a16:creationId xmlns:a16="http://schemas.microsoft.com/office/drawing/2014/main" id="{D3B88864-EBDD-AB25-6900-760702C39E83}"/>
              </a:ext>
            </a:extLst>
          </p:cNvPr>
          <p:cNvSpPr txBox="1">
            <a:spLocks/>
          </p:cNvSpPr>
          <p:nvPr/>
        </p:nvSpPr>
        <p:spPr>
          <a:xfrm>
            <a:off x="2992196" y="443086"/>
            <a:ext cx="3391677" cy="2461681"/>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800" dirty="0"/>
              <a:t>Covid pandemic starts</a:t>
            </a:r>
          </a:p>
          <a:p>
            <a:pPr>
              <a:lnSpc>
                <a:spcPts val="1800"/>
              </a:lnSpc>
            </a:pPr>
            <a:r>
              <a:rPr lang="en-GB" sz="1800" dirty="0"/>
              <a:t>Review of priorities </a:t>
            </a:r>
          </a:p>
          <a:p>
            <a:pPr>
              <a:lnSpc>
                <a:spcPts val="1800"/>
              </a:lnSpc>
            </a:pPr>
            <a:r>
              <a:rPr lang="en-GB" sz="1800" dirty="0"/>
              <a:t>Emergency responses </a:t>
            </a:r>
            <a:r>
              <a:rPr lang="en-GB" sz="1800" dirty="0" err="1"/>
              <a:t>inc</a:t>
            </a:r>
            <a:r>
              <a:rPr lang="en-GB" sz="1800" dirty="0"/>
              <a:t> grants and home learning resources</a:t>
            </a:r>
          </a:p>
          <a:p>
            <a:pPr>
              <a:lnSpc>
                <a:spcPts val="1800"/>
              </a:lnSpc>
            </a:pPr>
            <a:r>
              <a:rPr lang="en-GB" sz="1800" dirty="0"/>
              <a:t>Nursery &amp; EYCRC development work continues</a:t>
            </a:r>
          </a:p>
          <a:p>
            <a:pPr>
              <a:lnSpc>
                <a:spcPts val="1800"/>
              </a:lnSpc>
            </a:pPr>
            <a:r>
              <a:rPr lang="en-GB" sz="1800" dirty="0"/>
              <a:t>Joint funding bids submitted</a:t>
            </a:r>
          </a:p>
          <a:p>
            <a:pPr marL="0" indent="0">
              <a:lnSpc>
                <a:spcPts val="1800"/>
              </a:lnSpc>
              <a:buNone/>
            </a:pPr>
            <a:endParaRPr lang="en-US" sz="1600" dirty="0"/>
          </a:p>
          <a:p>
            <a:pPr>
              <a:lnSpc>
                <a:spcPts val="1800"/>
              </a:lnSpc>
            </a:pPr>
            <a:endParaRPr lang="en-GB" sz="1800" dirty="0"/>
          </a:p>
        </p:txBody>
      </p:sp>
      <p:sp>
        <p:nvSpPr>
          <p:cNvPr id="20" name="Content Placeholder 5">
            <a:extLst>
              <a:ext uri="{FF2B5EF4-FFF2-40B4-BE49-F238E27FC236}">
                <a16:creationId xmlns:a16="http://schemas.microsoft.com/office/drawing/2014/main" id="{8A119457-D0E3-B768-F660-D295215FA8B5}"/>
              </a:ext>
            </a:extLst>
          </p:cNvPr>
          <p:cNvSpPr txBox="1">
            <a:spLocks/>
          </p:cNvSpPr>
          <p:nvPr/>
        </p:nvSpPr>
        <p:spPr>
          <a:xfrm>
            <a:off x="7503966" y="161506"/>
            <a:ext cx="4750122" cy="2740007"/>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GB" sz="1800" dirty="0"/>
              <a:t>Co-design continues</a:t>
            </a:r>
          </a:p>
          <a:p>
            <a:pPr>
              <a:lnSpc>
                <a:spcPts val="1800"/>
              </a:lnSpc>
            </a:pPr>
            <a:r>
              <a:rPr lang="en-GB" sz="1800" dirty="0"/>
              <a:t>Innovations start to be tested</a:t>
            </a:r>
          </a:p>
          <a:p>
            <a:pPr>
              <a:lnSpc>
                <a:spcPts val="1800"/>
              </a:lnSpc>
            </a:pPr>
            <a:r>
              <a:rPr lang="en-GB" sz="1800" dirty="0"/>
              <a:t>Family Hub funding secured (SCC)</a:t>
            </a:r>
          </a:p>
          <a:p>
            <a:pPr>
              <a:lnSpc>
                <a:spcPts val="1800"/>
              </a:lnSpc>
            </a:pPr>
            <a:r>
              <a:rPr lang="en-GB" sz="1800" dirty="0"/>
              <a:t>Nursery provision expands</a:t>
            </a:r>
          </a:p>
          <a:p>
            <a:pPr>
              <a:lnSpc>
                <a:spcPts val="1800"/>
              </a:lnSpc>
            </a:pPr>
            <a:r>
              <a:rPr lang="en-GB" sz="1800" dirty="0"/>
              <a:t> Parental pathways developing</a:t>
            </a:r>
          </a:p>
          <a:p>
            <a:pPr>
              <a:lnSpc>
                <a:spcPts val="1800"/>
              </a:lnSpc>
            </a:pPr>
            <a:r>
              <a:rPr lang="en-GB" sz="1800" dirty="0"/>
              <a:t>Cross organisational referrals increasing</a:t>
            </a:r>
          </a:p>
          <a:p>
            <a:pPr>
              <a:lnSpc>
                <a:spcPts val="1800"/>
              </a:lnSpc>
            </a:pPr>
            <a:r>
              <a:rPr lang="en-GB" sz="1800" dirty="0"/>
              <a:t>Research projects grow</a:t>
            </a:r>
          </a:p>
          <a:p>
            <a:pPr marL="0" indent="0">
              <a:lnSpc>
                <a:spcPts val="1800"/>
              </a:lnSpc>
              <a:buNone/>
            </a:pPr>
            <a:endParaRPr lang="en-GB" sz="1800" dirty="0"/>
          </a:p>
          <a:p>
            <a:pPr>
              <a:lnSpc>
                <a:spcPts val="1800"/>
              </a:lnSpc>
            </a:pPr>
            <a:endParaRPr lang="en-GB" sz="1800" dirty="0"/>
          </a:p>
        </p:txBody>
      </p:sp>
      <p:sp>
        <p:nvSpPr>
          <p:cNvPr id="2" name="TextBox 1">
            <a:extLst>
              <a:ext uri="{FF2B5EF4-FFF2-40B4-BE49-F238E27FC236}">
                <a16:creationId xmlns:a16="http://schemas.microsoft.com/office/drawing/2014/main" id="{6E8DFE0E-8FEB-F5F3-3E77-F5532C07B96D}"/>
              </a:ext>
            </a:extLst>
          </p:cNvPr>
          <p:cNvSpPr txBox="1"/>
          <p:nvPr/>
        </p:nvSpPr>
        <p:spPr>
          <a:xfrm>
            <a:off x="369651" y="419111"/>
            <a:ext cx="2040839" cy="769441"/>
          </a:xfrm>
          <a:prstGeom prst="rect">
            <a:avLst/>
          </a:prstGeom>
          <a:noFill/>
        </p:spPr>
        <p:txBody>
          <a:bodyPr wrap="square" rtlCol="0">
            <a:spAutoFit/>
          </a:bodyPr>
          <a:lstStyle/>
          <a:p>
            <a:r>
              <a:rPr lang="en-GB" sz="4400" dirty="0">
                <a:solidFill>
                  <a:schemeClr val="bg1"/>
                </a:solidFill>
                <a:highlight>
                  <a:srgbClr val="FF0000"/>
                </a:highlight>
                <a:latin typeface="Oswald Medium" pitchFamily="2" charset="0"/>
              </a:rPr>
              <a:t>Timeline</a:t>
            </a:r>
          </a:p>
        </p:txBody>
      </p:sp>
      <p:pic>
        <p:nvPicPr>
          <p:cNvPr id="21" name="Picture 20" descr="Shape&#10;&#10;Description automatically generated with low confidence">
            <a:extLst>
              <a:ext uri="{FF2B5EF4-FFF2-40B4-BE49-F238E27FC236}">
                <a16:creationId xmlns:a16="http://schemas.microsoft.com/office/drawing/2014/main" id="{FA7238BD-086F-0978-2D25-DACCAA685C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049841">
            <a:off x="10278280" y="2047931"/>
            <a:ext cx="767892" cy="1400703"/>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A186F60A-11C1-6D7D-D58F-881DDF1447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268759">
            <a:off x="7279733" y="3578267"/>
            <a:ext cx="920700" cy="770562"/>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C264019A-98D2-E131-28E2-4D33D68834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0404">
            <a:off x="3249824" y="2508831"/>
            <a:ext cx="975155" cy="1395779"/>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C21C8FA7-7BCE-36BB-052F-D16078A4A1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05131">
            <a:off x="1597656" y="3742339"/>
            <a:ext cx="1075178" cy="899849"/>
          </a:xfrm>
          <a:prstGeom prst="rect">
            <a:avLst/>
          </a:prstGeom>
        </p:spPr>
      </p:pic>
    </p:spTree>
    <p:extLst>
      <p:ext uri="{BB962C8B-B14F-4D97-AF65-F5344CB8AC3E}">
        <p14:creationId xmlns:p14="http://schemas.microsoft.com/office/powerpoint/2010/main" val="1390943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1C37A-8D76-43A9-8E55-D6D2E2F6D53F}"/>
              </a:ext>
            </a:extLst>
          </p:cNvPr>
          <p:cNvSpPr/>
          <p:nvPr/>
        </p:nvSpPr>
        <p:spPr>
          <a:xfrm>
            <a:off x="1058779" y="1541694"/>
            <a:ext cx="10530274" cy="4848473"/>
          </a:xfrm>
          <a:prstGeom prst="rect">
            <a:avLst/>
          </a:prstGeom>
          <a:solidFill>
            <a:srgbClr val="621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CF2B473-0D47-4118-8C3A-19ECDC3A170B}"/>
              </a:ext>
            </a:extLst>
          </p:cNvPr>
          <p:cNvSpPr txBox="1"/>
          <p:nvPr/>
        </p:nvSpPr>
        <p:spPr>
          <a:xfrm>
            <a:off x="1262520" y="1864097"/>
            <a:ext cx="5768459" cy="3970318"/>
          </a:xfrm>
          <a:prstGeom prst="rect">
            <a:avLst/>
          </a:prstGeom>
          <a:noFill/>
        </p:spPr>
        <p:txBody>
          <a:bodyPr wrap="square" lIns="91440" tIns="45720" rIns="91440" bIns="45720" rtlCol="0" anchor="t">
            <a:spAutoFit/>
          </a:bodyPr>
          <a:lstStyle/>
          <a:p>
            <a:r>
              <a:rPr lang="en-GB" dirty="0">
                <a:solidFill>
                  <a:srgbClr val="D7D1C5"/>
                </a:solidFill>
                <a:effectLst/>
                <a:latin typeface="Arial"/>
                <a:ea typeface="Calibri" panose="020F0502020204030204" pitchFamily="34" charset="0"/>
                <a:cs typeface="Arial"/>
              </a:rPr>
              <a:t>The EYCRC as an exemplar of the early learning community partnership......</a:t>
            </a:r>
          </a:p>
          <a:p>
            <a:r>
              <a:rPr lang="en-GB" dirty="0">
                <a:solidFill>
                  <a:srgbClr val="D7D1C5"/>
                </a:solidFill>
                <a:effectLst/>
                <a:latin typeface="Arial"/>
                <a:ea typeface="Calibri" panose="020F0502020204030204" pitchFamily="34" charset="0"/>
                <a:cs typeface="Arial"/>
              </a:rPr>
              <a:t>The Early Years Community Research Centre (EYCRC), based </a:t>
            </a:r>
            <a:r>
              <a:rPr lang="en-GB" dirty="0">
                <a:solidFill>
                  <a:srgbClr val="D7D1C5"/>
                </a:solidFill>
                <a:latin typeface="Arial"/>
                <a:ea typeface="Calibri" panose="020F0502020204030204" pitchFamily="34" charset="0"/>
                <a:cs typeface="Arial"/>
              </a:rPr>
              <a:t>alongside a primary school in Sheffield</a:t>
            </a:r>
            <a:r>
              <a:rPr lang="en-GB" dirty="0">
                <a:solidFill>
                  <a:srgbClr val="D7D1C5"/>
                </a:solidFill>
                <a:effectLst/>
                <a:latin typeface="Arial"/>
                <a:ea typeface="Calibri" panose="020F0502020204030204" pitchFamily="34" charset="0"/>
                <a:cs typeface="Arial"/>
              </a:rPr>
              <a:t> opened its doors in April 2021.</a:t>
            </a:r>
            <a:r>
              <a:rPr lang="en-GB" dirty="0">
                <a:solidFill>
                  <a:srgbClr val="D7D1C5"/>
                </a:solidFill>
                <a:latin typeface="Arial"/>
                <a:ea typeface="Calibri" panose="020F0502020204030204" pitchFamily="34" charset="0"/>
                <a:cs typeface="Arial"/>
              </a:rPr>
              <a:t> </a:t>
            </a:r>
            <a:endParaRPr lang="en-GB" dirty="0">
              <a:solidFill>
                <a:srgbClr val="D7D1C5"/>
              </a:solidFill>
              <a:effectLst/>
              <a:latin typeface="Arial" panose="020B0604020202020204" pitchFamily="34" charset="0"/>
              <a:ea typeface="Calibri" panose="020F0502020204030204" pitchFamily="34" charset="0"/>
              <a:cs typeface="Arial" panose="020B0604020202020204" pitchFamily="34" charset="0"/>
            </a:endParaRPr>
          </a:p>
          <a:p>
            <a:endParaRPr lang="en-GB" dirty="0">
              <a:solidFill>
                <a:srgbClr val="D7D1C5"/>
              </a:solidFill>
              <a:latin typeface="Arial" panose="020B0604020202020204" pitchFamily="34" charset="0"/>
              <a:ea typeface="Calibri" panose="020F0502020204030204" pitchFamily="34" charset="0"/>
              <a:cs typeface="Arial" panose="020B0604020202020204" pitchFamily="34" charset="0"/>
            </a:endParaRPr>
          </a:p>
          <a:p>
            <a:r>
              <a:rPr lang="en-GB" dirty="0">
                <a:solidFill>
                  <a:srgbClr val="D7D1C5"/>
                </a:solidFill>
                <a:latin typeface="Arial"/>
                <a:ea typeface="Calibri" panose="020F0502020204030204" pitchFamily="34" charset="0"/>
                <a:cs typeface="Arial"/>
              </a:rPr>
              <a:t>The</a:t>
            </a:r>
            <a:r>
              <a:rPr lang="en-GB" dirty="0">
                <a:solidFill>
                  <a:srgbClr val="D7D1C5"/>
                </a:solidFill>
                <a:effectLst/>
                <a:latin typeface="Arial"/>
                <a:ea typeface="Calibri" panose="020F0502020204030204" pitchFamily="34" charset="0"/>
                <a:cs typeface="Arial"/>
              </a:rPr>
              <a:t> Centre offers up to 40 full-time nursery places for children aged 2-5 and is a hub for innovative early years learning and inter-disciplinary research.</a:t>
            </a:r>
          </a:p>
          <a:p>
            <a:endParaRPr lang="en-GB" dirty="0">
              <a:solidFill>
                <a:srgbClr val="D7D1C5"/>
              </a:solidFill>
              <a:latin typeface="Arial" panose="020B0604020202020204" pitchFamily="34" charset="0"/>
              <a:ea typeface="Calibri" panose="020F0502020204030204" pitchFamily="34" charset="0"/>
              <a:cs typeface="Arial" panose="020B0604020202020204" pitchFamily="34" charset="0"/>
            </a:endParaRPr>
          </a:p>
          <a:p>
            <a:r>
              <a:rPr lang="en-GB" dirty="0">
                <a:solidFill>
                  <a:srgbClr val="D7D1C5"/>
                </a:solidFill>
                <a:effectLst/>
                <a:latin typeface="Arial"/>
                <a:ea typeface="Calibri" panose="020F0502020204030204" pitchFamily="34" charset="0"/>
                <a:cs typeface="Arial"/>
              </a:rPr>
              <a:t>It is the resul</a:t>
            </a:r>
            <a:r>
              <a:rPr lang="en-GB" dirty="0">
                <a:solidFill>
                  <a:srgbClr val="D7D1C5"/>
                </a:solidFill>
                <a:latin typeface="Arial"/>
                <a:ea typeface="Calibri" panose="020F0502020204030204" pitchFamily="34" charset="0"/>
                <a:cs typeface="Arial"/>
              </a:rPr>
              <a:t>t of a unique partnership between the School, Sheffield Hallam’s social mobility programme South Yorkshire Futures, Save the Children UK, and Sheffield City Council.</a:t>
            </a:r>
            <a:endParaRPr lang="en-GB" dirty="0">
              <a:solidFill>
                <a:srgbClr val="D7D1C5"/>
              </a:solidFill>
              <a:effectLst/>
              <a:latin typeface="Arial"/>
              <a:ea typeface="Calibri" panose="020F0502020204030204" pitchFamily="34" charset="0"/>
              <a:cs typeface="Arial"/>
            </a:endParaRPr>
          </a:p>
        </p:txBody>
      </p:sp>
      <p:pic>
        <p:nvPicPr>
          <p:cNvPr id="2" name="Picture 1">
            <a:extLst>
              <a:ext uri="{FF2B5EF4-FFF2-40B4-BE49-F238E27FC236}">
                <a16:creationId xmlns:a16="http://schemas.microsoft.com/office/drawing/2014/main" id="{1B0D7238-021C-4B1C-DD67-F766E13A95E6}"/>
              </a:ext>
            </a:extLst>
          </p:cNvPr>
          <p:cNvPicPr>
            <a:picLocks noChangeAspect="1"/>
          </p:cNvPicPr>
          <p:nvPr/>
        </p:nvPicPr>
        <p:blipFill>
          <a:blip r:embed="rId4"/>
          <a:stretch>
            <a:fillRect/>
          </a:stretch>
        </p:blipFill>
        <p:spPr>
          <a:xfrm>
            <a:off x="6968827" y="3274128"/>
            <a:ext cx="5163760" cy="3438442"/>
          </a:xfrm>
          <a:prstGeom prst="rect">
            <a:avLst/>
          </a:prstGeom>
        </p:spPr>
      </p:pic>
    </p:spTree>
    <p:extLst>
      <p:ext uri="{BB962C8B-B14F-4D97-AF65-F5344CB8AC3E}">
        <p14:creationId xmlns:p14="http://schemas.microsoft.com/office/powerpoint/2010/main" val="3128817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181A11177734295F6126915C51E9B" ma:contentTypeVersion="17" ma:contentTypeDescription="Create a new document." ma:contentTypeScope="" ma:versionID="8e0b6a584d03934e6c12af43393adb0f">
  <xsd:schema xmlns:xsd="http://www.w3.org/2001/XMLSchema" xmlns:xs="http://www.w3.org/2001/XMLSchema" xmlns:p="http://schemas.microsoft.com/office/2006/metadata/properties" xmlns:ns2="8492e1fd-120a-46f6-85a2-d65b1b092275" xmlns:ns3="9609b330-488d-407d-b4a2-7766b6b216be" targetNamespace="http://schemas.microsoft.com/office/2006/metadata/properties" ma:root="true" ma:fieldsID="b9742a0d16dd269a8f31e8c8c411e864" ns2:_="" ns3:_="">
    <xsd:import namespace="8492e1fd-120a-46f6-85a2-d65b1b092275"/>
    <xsd:import namespace="9609b330-488d-407d-b4a2-7766b6b216b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Date_x002f_tim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2e1fd-120a-46f6-85a2-d65b1b09227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524748eb-e0d7-4432-89cd-7f9731bc922e}" ma:internalName="TaxCatchAll" ma:showField="CatchAllData" ma:web="8492e1fd-120a-46f6-85a2-d65b1b09227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09b330-488d-407d-b4a2-7766b6b216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Date_x002f_time" ma:index="24" nillable="true" ma:displayName="Date/time" ma:format="DateOnly" ma:internalName="Date_x002f_time">
      <xsd:simpleType>
        <xsd:restriction base="dms:DateTim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8c43db7-d5b9-4501-acd0-29785274dc3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9609b330-488d-407d-b4a2-7766b6b216be">
      <Terms xmlns="http://schemas.microsoft.com/office/infopath/2007/PartnerControls"/>
    </lcf76f155ced4ddcb4097134ff3c332f>
    <TaxCatchAll xmlns="8492e1fd-120a-46f6-85a2-d65b1b092275" xsi:nil="true"/>
    <Date_x002f_time xmlns="9609b330-488d-407d-b4a2-7766b6b216be" xsi:nil="true"/>
    <SharedWithUsers xmlns="8492e1fd-120a-46f6-85a2-d65b1b092275">
      <UserInfo>
        <DisplayName>Smith, Emma</DisplayName>
        <AccountId>1225</AccountId>
        <AccountType/>
      </UserInfo>
    </SharedWithUsers>
    <_dlc_DocId xmlns="8492e1fd-120a-46f6-85a2-d65b1b092275">DDPJEJ6NMU2K-1025606174-8925</_dlc_DocId>
    <_dlc_DocIdUrl xmlns="8492e1fd-120a-46f6-85a2-d65b1b092275">
      <Url>https://sheffieldhallam.sharepoint.com/sites/8317/_layouts/15/DocIdRedir.aspx?ID=DDPJEJ6NMU2K-1025606174-8925</Url>
      <Description>DDPJEJ6NMU2K-1025606174-8925</Description>
    </_dlc_DocIdUrl>
  </documentManagement>
</p:properties>
</file>

<file path=customXml/itemProps1.xml><?xml version="1.0" encoding="utf-8"?>
<ds:datastoreItem xmlns:ds="http://schemas.openxmlformats.org/officeDocument/2006/customXml" ds:itemID="{FCCD5992-C34F-48B9-9A42-E2E434355CB1}">
  <ds:schemaRefs>
    <ds:schemaRef ds:uri="http://schemas.microsoft.com/sharepoint/v3/contenttype/forms"/>
  </ds:schemaRefs>
</ds:datastoreItem>
</file>

<file path=customXml/itemProps2.xml><?xml version="1.0" encoding="utf-8"?>
<ds:datastoreItem xmlns:ds="http://schemas.openxmlformats.org/officeDocument/2006/customXml" ds:itemID="{1FF6E52F-0697-4F61-B12B-94BEC0D3AEDA}">
  <ds:schemaRefs>
    <ds:schemaRef ds:uri="http://schemas.microsoft.com/sharepoint/events"/>
  </ds:schemaRefs>
</ds:datastoreItem>
</file>

<file path=customXml/itemProps3.xml><?xml version="1.0" encoding="utf-8"?>
<ds:datastoreItem xmlns:ds="http://schemas.openxmlformats.org/officeDocument/2006/customXml" ds:itemID="{CF1D4D96-0848-4C26-9CCE-3C3754D05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2e1fd-120a-46f6-85a2-d65b1b092275"/>
    <ds:schemaRef ds:uri="9609b330-488d-407d-b4a2-7766b6b216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7B5CDF0-C14B-4895-BC43-36E55C84ED39}">
  <ds:schemaRef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609b330-488d-407d-b4a2-7766b6b216be"/>
    <ds:schemaRef ds:uri="http://purl.org/dc/elements/1.1/"/>
    <ds:schemaRef ds:uri="http://schemas.microsoft.com/office/2006/metadata/properties"/>
    <ds:schemaRef ds:uri="8492e1fd-120a-46f6-85a2-d65b1b09227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474</TotalTime>
  <Words>1613</Words>
  <Application>Microsoft Office PowerPoint</Application>
  <PresentationFormat>Widescreen</PresentationFormat>
  <Paragraphs>158</Paragraphs>
  <Slides>17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Gill Sans Infant MT</vt:lpstr>
      <vt:lpstr>Gill Sans Infant Std</vt:lpstr>
      <vt:lpstr>Lato</vt:lpstr>
      <vt:lpstr>Oswald Medium</vt:lpstr>
      <vt:lpstr>Sky Text</vt:lpstr>
      <vt:lpstr>Office Theme</vt:lpstr>
      <vt:lpstr>PowerPoint Presentation</vt:lpstr>
      <vt:lpstr>PowerPoint Presentation</vt:lpstr>
      <vt:lpstr>PowerPoint Presentation</vt:lpstr>
      <vt:lpstr>PowerPoint Presentation</vt:lpstr>
      <vt:lpstr>Health and Social inequalities </vt:lpstr>
      <vt:lpstr>PowerPoint Presentation</vt:lpstr>
      <vt:lpstr>Co-design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O'Hara, Lisa</dc:creator>
  <cp:lastModifiedBy>Daniel Lowthorpe</cp:lastModifiedBy>
  <cp:revision>24</cp:revision>
  <dcterms:created xsi:type="dcterms:W3CDTF">2020-03-11T10:12:09Z</dcterms:created>
  <dcterms:modified xsi:type="dcterms:W3CDTF">2023-11-28T18:07:51Z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0x010100DD5181A11177734295F6126915C51E9B</vt:lpwstr>
  </property>
  <property fmtid="{D5CDD505-2E9C-101B-9397-08002B2CF9AE}" pid="3" name="MediaServiceImageTags">
    <vt:lpwstr/>
  </property>
  <property fmtid="{D5CDD505-2E9C-101B-9397-08002B2CF9AE}" pid="4" name="_dlc_DocIdItemGuid">
    <vt:lpwstr>c2b3a6b9-85b0-4ed9-8027-a327e65460a6</vt:lpwstr>
  </property>
</Properties>
</file>