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92" r:id="rId3"/>
    <p:sldId id="277" r:id="rId4"/>
    <p:sldId id="260" r:id="rId5"/>
    <p:sldId id="258" r:id="rId6"/>
    <p:sldId id="269" r:id="rId7"/>
    <p:sldId id="274" r:id="rId8"/>
    <p:sldId id="273" r:id="rId9"/>
    <p:sldId id="270" r:id="rId10"/>
    <p:sldId id="286" r:id="rId11"/>
    <p:sldId id="287" r:id="rId12"/>
    <p:sldId id="279" r:id="rId13"/>
    <p:sldId id="285" r:id="rId14"/>
    <p:sldId id="278" r:id="rId15"/>
    <p:sldId id="283" r:id="rId16"/>
    <p:sldId id="291" r:id="rId17"/>
    <p:sldId id="275"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5987" autoAdjust="0"/>
    <p:restoredTop sz="94660"/>
  </p:normalViewPr>
  <p:slideViewPr>
    <p:cSldViewPr snapToGrid="0">
      <p:cViewPr>
        <p:scale>
          <a:sx n="70" d="100"/>
          <a:sy n="70" d="100"/>
        </p:scale>
        <p:origin x="2106" y="1122"/>
      </p:cViewPr>
      <p:guideLst/>
    </p:cSldViewPr>
  </p:slideViewPr>
  <p:notesTextViewPr>
    <p:cViewPr>
      <p:scale>
        <a:sx n="3" d="2"/>
        <a:sy n="3" d="2"/>
      </p:scale>
      <p:origin x="0" y="0"/>
    </p:cViewPr>
  </p:notesTextViewPr>
  <p:notesViewPr>
    <p:cSldViewPr snapToGrid="0">
      <p:cViewPr varScale="1">
        <p:scale>
          <a:sx n="44" d="100"/>
          <a:sy n="44" d="100"/>
        </p:scale>
        <p:origin x="3588"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DE0F5F-7D3A-46BA-A3C1-E734BE9D247E}"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662377-75B0-4A66-AA63-351874EF4FC9}" type="slidenum">
              <a:rPr lang="en-US" smtClean="0"/>
              <a:t>‹#›</a:t>
            </a:fld>
            <a:endParaRPr lang="en-US"/>
          </a:p>
        </p:txBody>
      </p:sp>
    </p:spTree>
    <p:extLst>
      <p:ext uri="{BB962C8B-B14F-4D97-AF65-F5344CB8AC3E}">
        <p14:creationId xmlns:p14="http://schemas.microsoft.com/office/powerpoint/2010/main" val="2310341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662377-75B0-4A66-AA63-351874EF4FC9}" type="slidenum">
              <a:rPr lang="en-US" smtClean="0"/>
              <a:t>1</a:t>
            </a:fld>
            <a:endParaRPr lang="en-US"/>
          </a:p>
        </p:txBody>
      </p:sp>
    </p:spTree>
    <p:extLst>
      <p:ext uri="{BB962C8B-B14F-4D97-AF65-F5344CB8AC3E}">
        <p14:creationId xmlns:p14="http://schemas.microsoft.com/office/powerpoint/2010/main" val="1327453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7200" indent="45720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8F662377-75B0-4A66-AA63-351874EF4FC9}" type="slidenum">
              <a:rPr lang="en-US" smtClean="0"/>
              <a:t>10</a:t>
            </a:fld>
            <a:endParaRPr lang="en-US"/>
          </a:p>
        </p:txBody>
      </p:sp>
    </p:spTree>
    <p:extLst>
      <p:ext uri="{BB962C8B-B14F-4D97-AF65-F5344CB8AC3E}">
        <p14:creationId xmlns:p14="http://schemas.microsoft.com/office/powerpoint/2010/main" val="805482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662377-75B0-4A66-AA63-351874EF4FC9}" type="slidenum">
              <a:rPr lang="en-US" smtClean="0"/>
              <a:t>11</a:t>
            </a:fld>
            <a:endParaRPr lang="en-US"/>
          </a:p>
        </p:txBody>
      </p:sp>
    </p:spTree>
    <p:extLst>
      <p:ext uri="{BB962C8B-B14F-4D97-AF65-F5344CB8AC3E}">
        <p14:creationId xmlns:p14="http://schemas.microsoft.com/office/powerpoint/2010/main" val="751714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endParaRPr lang="en-US" b="0" dirty="0">
              <a:effectLst/>
            </a:endParaRPr>
          </a:p>
        </p:txBody>
      </p:sp>
      <p:sp>
        <p:nvSpPr>
          <p:cNvPr id="4" name="Slide Number Placeholder 3"/>
          <p:cNvSpPr>
            <a:spLocks noGrp="1"/>
          </p:cNvSpPr>
          <p:nvPr>
            <p:ph type="sldNum" sz="quarter" idx="5"/>
          </p:nvPr>
        </p:nvSpPr>
        <p:spPr/>
        <p:txBody>
          <a:bodyPr/>
          <a:lstStyle/>
          <a:p>
            <a:fld id="{8F662377-75B0-4A66-AA63-351874EF4FC9}" type="slidenum">
              <a:rPr lang="en-US" smtClean="0"/>
              <a:t>12</a:t>
            </a:fld>
            <a:endParaRPr lang="en-US"/>
          </a:p>
        </p:txBody>
      </p:sp>
    </p:spTree>
    <p:extLst>
      <p:ext uri="{BB962C8B-B14F-4D97-AF65-F5344CB8AC3E}">
        <p14:creationId xmlns:p14="http://schemas.microsoft.com/office/powerpoint/2010/main" val="409569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662377-75B0-4A66-AA63-351874EF4FC9}" type="slidenum">
              <a:rPr lang="en-US" smtClean="0"/>
              <a:t>13</a:t>
            </a:fld>
            <a:endParaRPr lang="en-US"/>
          </a:p>
        </p:txBody>
      </p:sp>
    </p:spTree>
    <p:extLst>
      <p:ext uri="{BB962C8B-B14F-4D97-AF65-F5344CB8AC3E}">
        <p14:creationId xmlns:p14="http://schemas.microsoft.com/office/powerpoint/2010/main" val="1010406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662377-75B0-4A66-AA63-351874EF4FC9}" type="slidenum">
              <a:rPr lang="en-US" smtClean="0"/>
              <a:t>14</a:t>
            </a:fld>
            <a:endParaRPr lang="en-US" dirty="0"/>
          </a:p>
        </p:txBody>
      </p:sp>
    </p:spTree>
    <p:extLst>
      <p:ext uri="{BB962C8B-B14F-4D97-AF65-F5344CB8AC3E}">
        <p14:creationId xmlns:p14="http://schemas.microsoft.com/office/powerpoint/2010/main" val="232443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F662377-75B0-4A66-AA63-351874EF4FC9}" type="slidenum">
              <a:rPr lang="en-US" smtClean="0"/>
              <a:t>15</a:t>
            </a:fld>
            <a:endParaRPr lang="en-US"/>
          </a:p>
        </p:txBody>
      </p:sp>
    </p:spTree>
    <p:extLst>
      <p:ext uri="{BB962C8B-B14F-4D97-AF65-F5344CB8AC3E}">
        <p14:creationId xmlns:p14="http://schemas.microsoft.com/office/powerpoint/2010/main" val="4003273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457200" algn="just" rtl="0">
              <a:spcBef>
                <a:spcPts val="0"/>
              </a:spcBef>
              <a:spcAft>
                <a:spcPts val="800"/>
              </a:spcAft>
            </a:pP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8F662377-75B0-4A66-AA63-351874EF4FC9}" type="slidenum">
              <a:rPr lang="en-US" smtClean="0"/>
              <a:t>16</a:t>
            </a:fld>
            <a:endParaRPr lang="en-US"/>
          </a:p>
        </p:txBody>
      </p:sp>
    </p:spTree>
    <p:extLst>
      <p:ext uri="{BB962C8B-B14F-4D97-AF65-F5344CB8AC3E}">
        <p14:creationId xmlns:p14="http://schemas.microsoft.com/office/powerpoint/2010/main" val="2771085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8F662377-75B0-4A66-AA63-351874EF4FC9}" type="slidenum">
              <a:rPr lang="en-US" smtClean="0"/>
              <a:t>17</a:t>
            </a:fld>
            <a:endParaRPr lang="en-US" dirty="0"/>
          </a:p>
        </p:txBody>
      </p:sp>
    </p:spTree>
    <p:extLst>
      <p:ext uri="{BB962C8B-B14F-4D97-AF65-F5344CB8AC3E}">
        <p14:creationId xmlns:p14="http://schemas.microsoft.com/office/powerpoint/2010/main" val="498268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662377-75B0-4A66-AA63-351874EF4FC9}" type="slidenum">
              <a:rPr lang="en-US" smtClean="0"/>
              <a:t>18</a:t>
            </a:fld>
            <a:endParaRPr lang="en-US"/>
          </a:p>
        </p:txBody>
      </p:sp>
    </p:spTree>
    <p:extLst>
      <p:ext uri="{BB962C8B-B14F-4D97-AF65-F5344CB8AC3E}">
        <p14:creationId xmlns:p14="http://schemas.microsoft.com/office/powerpoint/2010/main" val="2944084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662377-75B0-4A66-AA63-351874EF4FC9}" type="slidenum">
              <a:rPr lang="en-US" smtClean="0"/>
              <a:t>2</a:t>
            </a:fld>
            <a:endParaRPr lang="en-US"/>
          </a:p>
        </p:txBody>
      </p:sp>
    </p:spTree>
    <p:extLst>
      <p:ext uri="{BB962C8B-B14F-4D97-AF65-F5344CB8AC3E}">
        <p14:creationId xmlns:p14="http://schemas.microsoft.com/office/powerpoint/2010/main" val="307830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662377-75B0-4A66-AA63-351874EF4FC9}" type="slidenum">
              <a:rPr lang="en-US" smtClean="0"/>
              <a:t>3</a:t>
            </a:fld>
            <a:endParaRPr lang="en-US"/>
          </a:p>
        </p:txBody>
      </p:sp>
    </p:spTree>
    <p:extLst>
      <p:ext uri="{BB962C8B-B14F-4D97-AF65-F5344CB8AC3E}">
        <p14:creationId xmlns:p14="http://schemas.microsoft.com/office/powerpoint/2010/main" val="946128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rtl="0">
              <a:spcBef>
                <a:spcPts val="1200"/>
              </a:spcBef>
            </a:pPr>
            <a:endParaRPr lang="en-US" dirty="0"/>
          </a:p>
        </p:txBody>
      </p:sp>
      <p:sp>
        <p:nvSpPr>
          <p:cNvPr id="4" name="Slide Number Placeholder 3"/>
          <p:cNvSpPr>
            <a:spLocks noGrp="1"/>
          </p:cNvSpPr>
          <p:nvPr>
            <p:ph type="sldNum" sz="quarter" idx="5"/>
          </p:nvPr>
        </p:nvSpPr>
        <p:spPr/>
        <p:txBody>
          <a:bodyPr/>
          <a:lstStyle/>
          <a:p>
            <a:fld id="{8F662377-75B0-4A66-AA63-351874EF4FC9}" type="slidenum">
              <a:rPr lang="en-US" smtClean="0"/>
              <a:t>4</a:t>
            </a:fld>
            <a:endParaRPr lang="en-US" dirty="0"/>
          </a:p>
        </p:txBody>
      </p:sp>
    </p:spTree>
    <p:extLst>
      <p:ext uri="{BB962C8B-B14F-4D97-AF65-F5344CB8AC3E}">
        <p14:creationId xmlns:p14="http://schemas.microsoft.com/office/powerpoint/2010/main" val="527289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8F662377-75B0-4A66-AA63-351874EF4FC9}" type="slidenum">
              <a:rPr lang="en-US" smtClean="0"/>
              <a:t>5</a:t>
            </a:fld>
            <a:endParaRPr lang="en-US"/>
          </a:p>
        </p:txBody>
      </p:sp>
    </p:spTree>
    <p:extLst>
      <p:ext uri="{BB962C8B-B14F-4D97-AF65-F5344CB8AC3E}">
        <p14:creationId xmlns:p14="http://schemas.microsoft.com/office/powerpoint/2010/main" val="1531468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endParaRPr lang="en-US" dirty="0"/>
          </a:p>
        </p:txBody>
      </p:sp>
      <p:sp>
        <p:nvSpPr>
          <p:cNvPr id="4" name="Slide Number Placeholder 3"/>
          <p:cNvSpPr>
            <a:spLocks noGrp="1"/>
          </p:cNvSpPr>
          <p:nvPr>
            <p:ph type="sldNum" sz="quarter" idx="5"/>
          </p:nvPr>
        </p:nvSpPr>
        <p:spPr/>
        <p:txBody>
          <a:bodyPr/>
          <a:lstStyle/>
          <a:p>
            <a:fld id="{8F662377-75B0-4A66-AA63-351874EF4FC9}" type="slidenum">
              <a:rPr lang="en-US" smtClean="0"/>
              <a:t>6</a:t>
            </a:fld>
            <a:endParaRPr lang="en-US" dirty="0"/>
          </a:p>
        </p:txBody>
      </p:sp>
    </p:spTree>
    <p:extLst>
      <p:ext uri="{BB962C8B-B14F-4D97-AF65-F5344CB8AC3E}">
        <p14:creationId xmlns:p14="http://schemas.microsoft.com/office/powerpoint/2010/main" val="1609680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662377-75B0-4A66-AA63-351874EF4FC9}" type="slidenum">
              <a:rPr lang="en-US" smtClean="0"/>
              <a:t>7</a:t>
            </a:fld>
            <a:endParaRPr lang="en-US"/>
          </a:p>
        </p:txBody>
      </p:sp>
    </p:spTree>
    <p:extLst>
      <p:ext uri="{BB962C8B-B14F-4D97-AF65-F5344CB8AC3E}">
        <p14:creationId xmlns:p14="http://schemas.microsoft.com/office/powerpoint/2010/main" val="3692037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8F662377-75B0-4A66-AA63-351874EF4FC9}" type="slidenum">
              <a:rPr lang="en-US" smtClean="0"/>
              <a:t>8</a:t>
            </a:fld>
            <a:endParaRPr lang="en-US"/>
          </a:p>
        </p:txBody>
      </p:sp>
    </p:spTree>
    <p:extLst>
      <p:ext uri="{BB962C8B-B14F-4D97-AF65-F5344CB8AC3E}">
        <p14:creationId xmlns:p14="http://schemas.microsoft.com/office/powerpoint/2010/main" val="2590234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8F662377-75B0-4A66-AA63-351874EF4FC9}" type="slidenum">
              <a:rPr lang="en-US" smtClean="0"/>
              <a:t>9</a:t>
            </a:fld>
            <a:endParaRPr lang="en-US"/>
          </a:p>
        </p:txBody>
      </p:sp>
    </p:spTree>
    <p:extLst>
      <p:ext uri="{BB962C8B-B14F-4D97-AF65-F5344CB8AC3E}">
        <p14:creationId xmlns:p14="http://schemas.microsoft.com/office/powerpoint/2010/main" val="959746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D94C5-1D96-4143-8A9C-32608EF0EF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5A5AC3-67F6-4F52-8592-614E93CAC6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AC7E1F-4AB2-41F4-BAD4-1241ED432DE3}"/>
              </a:ext>
            </a:extLst>
          </p:cNvPr>
          <p:cNvSpPr>
            <a:spLocks noGrp="1"/>
          </p:cNvSpPr>
          <p:nvPr>
            <p:ph type="dt" sz="half" idx="10"/>
          </p:nvPr>
        </p:nvSpPr>
        <p:spPr/>
        <p:txBody>
          <a:bodyPr/>
          <a:lstStyle/>
          <a:p>
            <a:fld id="{E4741C39-0E28-4331-9C3D-E04F903BC842}" type="datetime1">
              <a:rPr lang="en-US" smtClean="0"/>
              <a:t>11/28/2023</a:t>
            </a:fld>
            <a:endParaRPr lang="en-US"/>
          </a:p>
        </p:txBody>
      </p:sp>
      <p:sp>
        <p:nvSpPr>
          <p:cNvPr id="5" name="Footer Placeholder 4">
            <a:extLst>
              <a:ext uri="{FF2B5EF4-FFF2-40B4-BE49-F238E27FC236}">
                <a16:creationId xmlns:a16="http://schemas.microsoft.com/office/drawing/2014/main" id="{59DA26A0-D169-45F9-AB68-2ECE28F208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7E2271-9E0E-44D1-90E9-7AC0C9C43158}"/>
              </a:ext>
            </a:extLst>
          </p:cNvPr>
          <p:cNvSpPr>
            <a:spLocks noGrp="1"/>
          </p:cNvSpPr>
          <p:nvPr>
            <p:ph type="sldNum" sz="quarter" idx="12"/>
          </p:nvPr>
        </p:nvSpPr>
        <p:spPr/>
        <p:txBody>
          <a:bodyPr/>
          <a:lstStyle/>
          <a:p>
            <a:fld id="{201EA66F-5988-45AD-82B9-DC7DB0324D7C}" type="slidenum">
              <a:rPr lang="en-US" smtClean="0"/>
              <a:t>‹#›</a:t>
            </a:fld>
            <a:endParaRPr lang="en-US"/>
          </a:p>
        </p:txBody>
      </p:sp>
    </p:spTree>
    <p:extLst>
      <p:ext uri="{BB962C8B-B14F-4D97-AF65-F5344CB8AC3E}">
        <p14:creationId xmlns:p14="http://schemas.microsoft.com/office/powerpoint/2010/main" val="2660678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DC801-BF2B-499B-92FA-C6DBF12370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573E93-865E-41AF-A3C0-6B9ADE1DD4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375139-7B04-45CB-B24D-F197DA1FA547}"/>
              </a:ext>
            </a:extLst>
          </p:cNvPr>
          <p:cNvSpPr>
            <a:spLocks noGrp="1"/>
          </p:cNvSpPr>
          <p:nvPr>
            <p:ph type="dt" sz="half" idx="10"/>
          </p:nvPr>
        </p:nvSpPr>
        <p:spPr/>
        <p:txBody>
          <a:bodyPr/>
          <a:lstStyle/>
          <a:p>
            <a:fld id="{9AC7CFC2-3D02-46F9-8940-C40601ADA4F5}" type="datetime1">
              <a:rPr lang="en-US" smtClean="0"/>
              <a:t>11/28/2023</a:t>
            </a:fld>
            <a:endParaRPr lang="en-US"/>
          </a:p>
        </p:txBody>
      </p:sp>
      <p:sp>
        <p:nvSpPr>
          <p:cNvPr id="5" name="Footer Placeholder 4">
            <a:extLst>
              <a:ext uri="{FF2B5EF4-FFF2-40B4-BE49-F238E27FC236}">
                <a16:creationId xmlns:a16="http://schemas.microsoft.com/office/drawing/2014/main" id="{EAAAEDE9-BD35-44CA-A606-8B489C2B6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9ECFDB-BE7D-48D7-9EA6-525C65A4192F}"/>
              </a:ext>
            </a:extLst>
          </p:cNvPr>
          <p:cNvSpPr>
            <a:spLocks noGrp="1"/>
          </p:cNvSpPr>
          <p:nvPr>
            <p:ph type="sldNum" sz="quarter" idx="12"/>
          </p:nvPr>
        </p:nvSpPr>
        <p:spPr/>
        <p:txBody>
          <a:bodyPr/>
          <a:lstStyle/>
          <a:p>
            <a:fld id="{201EA66F-5988-45AD-82B9-DC7DB0324D7C}" type="slidenum">
              <a:rPr lang="en-US" smtClean="0"/>
              <a:t>‹#›</a:t>
            </a:fld>
            <a:endParaRPr lang="en-US"/>
          </a:p>
        </p:txBody>
      </p:sp>
    </p:spTree>
    <p:extLst>
      <p:ext uri="{BB962C8B-B14F-4D97-AF65-F5344CB8AC3E}">
        <p14:creationId xmlns:p14="http://schemas.microsoft.com/office/powerpoint/2010/main" val="605620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C47069-F384-4166-B358-A9F3CE8609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E2E29-1F68-4D78-85F3-E4C940561A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58035-46E8-4904-ACE3-BF28E362B8AA}"/>
              </a:ext>
            </a:extLst>
          </p:cNvPr>
          <p:cNvSpPr>
            <a:spLocks noGrp="1"/>
          </p:cNvSpPr>
          <p:nvPr>
            <p:ph type="dt" sz="half" idx="10"/>
          </p:nvPr>
        </p:nvSpPr>
        <p:spPr/>
        <p:txBody>
          <a:bodyPr/>
          <a:lstStyle/>
          <a:p>
            <a:fld id="{0C06116C-E8FB-4E64-B112-A973582FA6E2}" type="datetime1">
              <a:rPr lang="en-US" smtClean="0"/>
              <a:t>11/28/2023</a:t>
            </a:fld>
            <a:endParaRPr lang="en-US"/>
          </a:p>
        </p:txBody>
      </p:sp>
      <p:sp>
        <p:nvSpPr>
          <p:cNvPr id="5" name="Footer Placeholder 4">
            <a:extLst>
              <a:ext uri="{FF2B5EF4-FFF2-40B4-BE49-F238E27FC236}">
                <a16:creationId xmlns:a16="http://schemas.microsoft.com/office/drawing/2014/main" id="{928701CE-ADB1-4986-81B6-627252FED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E20A1C-FFC1-4869-A354-2424AED369EF}"/>
              </a:ext>
            </a:extLst>
          </p:cNvPr>
          <p:cNvSpPr>
            <a:spLocks noGrp="1"/>
          </p:cNvSpPr>
          <p:nvPr>
            <p:ph type="sldNum" sz="quarter" idx="12"/>
          </p:nvPr>
        </p:nvSpPr>
        <p:spPr/>
        <p:txBody>
          <a:bodyPr/>
          <a:lstStyle/>
          <a:p>
            <a:fld id="{201EA66F-5988-45AD-82B9-DC7DB0324D7C}" type="slidenum">
              <a:rPr lang="en-US" smtClean="0"/>
              <a:t>‹#›</a:t>
            </a:fld>
            <a:endParaRPr lang="en-US"/>
          </a:p>
        </p:txBody>
      </p:sp>
    </p:spTree>
    <p:extLst>
      <p:ext uri="{BB962C8B-B14F-4D97-AF65-F5344CB8AC3E}">
        <p14:creationId xmlns:p14="http://schemas.microsoft.com/office/powerpoint/2010/main" val="2940661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9C2CB-28E3-456C-865B-94A73FD957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B8530C-4DE6-4649-832D-CA6820AA17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344A1-4A23-482D-8B47-B361A6F8E61A}"/>
              </a:ext>
            </a:extLst>
          </p:cNvPr>
          <p:cNvSpPr>
            <a:spLocks noGrp="1"/>
          </p:cNvSpPr>
          <p:nvPr>
            <p:ph type="dt" sz="half" idx="10"/>
          </p:nvPr>
        </p:nvSpPr>
        <p:spPr/>
        <p:txBody>
          <a:bodyPr/>
          <a:lstStyle/>
          <a:p>
            <a:fld id="{EBFB98B8-129F-41B5-80D4-BEDDA1E0134D}" type="datetime1">
              <a:rPr lang="en-US" smtClean="0"/>
              <a:t>11/28/2023</a:t>
            </a:fld>
            <a:endParaRPr lang="en-US"/>
          </a:p>
        </p:txBody>
      </p:sp>
      <p:sp>
        <p:nvSpPr>
          <p:cNvPr id="5" name="Footer Placeholder 4">
            <a:extLst>
              <a:ext uri="{FF2B5EF4-FFF2-40B4-BE49-F238E27FC236}">
                <a16:creationId xmlns:a16="http://schemas.microsoft.com/office/drawing/2014/main" id="{41FEC3CD-80A5-4B20-AD5A-10AE880BD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1893C0-8EAE-46D8-AA59-41BEFCAF722D}"/>
              </a:ext>
            </a:extLst>
          </p:cNvPr>
          <p:cNvSpPr>
            <a:spLocks noGrp="1"/>
          </p:cNvSpPr>
          <p:nvPr>
            <p:ph type="sldNum" sz="quarter" idx="12"/>
          </p:nvPr>
        </p:nvSpPr>
        <p:spPr/>
        <p:txBody>
          <a:bodyPr/>
          <a:lstStyle/>
          <a:p>
            <a:fld id="{201EA66F-5988-45AD-82B9-DC7DB0324D7C}" type="slidenum">
              <a:rPr lang="en-US" smtClean="0"/>
              <a:t>‹#›</a:t>
            </a:fld>
            <a:endParaRPr lang="en-US"/>
          </a:p>
        </p:txBody>
      </p:sp>
    </p:spTree>
    <p:extLst>
      <p:ext uri="{BB962C8B-B14F-4D97-AF65-F5344CB8AC3E}">
        <p14:creationId xmlns:p14="http://schemas.microsoft.com/office/powerpoint/2010/main" val="816429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16FA3-6CA0-40D2-B97E-3FA30CCCFE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812477-3531-404C-8503-80F3E595A5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395901-2811-4236-8B95-7DD36380CDB1}"/>
              </a:ext>
            </a:extLst>
          </p:cNvPr>
          <p:cNvSpPr>
            <a:spLocks noGrp="1"/>
          </p:cNvSpPr>
          <p:nvPr>
            <p:ph type="dt" sz="half" idx="10"/>
          </p:nvPr>
        </p:nvSpPr>
        <p:spPr/>
        <p:txBody>
          <a:bodyPr/>
          <a:lstStyle/>
          <a:p>
            <a:fld id="{443E2EC5-A0DC-4DAB-B4FD-568B6C3266C7}" type="datetime1">
              <a:rPr lang="en-US" smtClean="0"/>
              <a:t>11/28/2023</a:t>
            </a:fld>
            <a:endParaRPr lang="en-US"/>
          </a:p>
        </p:txBody>
      </p:sp>
      <p:sp>
        <p:nvSpPr>
          <p:cNvPr id="5" name="Footer Placeholder 4">
            <a:extLst>
              <a:ext uri="{FF2B5EF4-FFF2-40B4-BE49-F238E27FC236}">
                <a16:creationId xmlns:a16="http://schemas.microsoft.com/office/drawing/2014/main" id="{A7A892FC-36F0-44A8-9E31-5018A2B1F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BCD2EE-D72C-4866-8CD0-14B18448B910}"/>
              </a:ext>
            </a:extLst>
          </p:cNvPr>
          <p:cNvSpPr>
            <a:spLocks noGrp="1"/>
          </p:cNvSpPr>
          <p:nvPr>
            <p:ph type="sldNum" sz="quarter" idx="12"/>
          </p:nvPr>
        </p:nvSpPr>
        <p:spPr/>
        <p:txBody>
          <a:bodyPr/>
          <a:lstStyle/>
          <a:p>
            <a:fld id="{201EA66F-5988-45AD-82B9-DC7DB0324D7C}" type="slidenum">
              <a:rPr lang="en-US" smtClean="0"/>
              <a:t>‹#›</a:t>
            </a:fld>
            <a:endParaRPr lang="en-US"/>
          </a:p>
        </p:txBody>
      </p:sp>
    </p:spTree>
    <p:extLst>
      <p:ext uri="{BB962C8B-B14F-4D97-AF65-F5344CB8AC3E}">
        <p14:creationId xmlns:p14="http://schemas.microsoft.com/office/powerpoint/2010/main" val="1674016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A7FCC-A0D1-4268-BA00-D054B71EF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5911F-B25A-4172-8A12-110A9A2EF9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29D7E1-8E6E-4ED7-B6F6-EE2DE5D90D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D83984-3B0F-4E42-807F-D87C3E40312A}"/>
              </a:ext>
            </a:extLst>
          </p:cNvPr>
          <p:cNvSpPr>
            <a:spLocks noGrp="1"/>
          </p:cNvSpPr>
          <p:nvPr>
            <p:ph type="dt" sz="half" idx="10"/>
          </p:nvPr>
        </p:nvSpPr>
        <p:spPr/>
        <p:txBody>
          <a:bodyPr/>
          <a:lstStyle/>
          <a:p>
            <a:fld id="{C9E33614-4839-40EB-95E7-A68EE8C8BBC8}" type="datetime1">
              <a:rPr lang="en-US" smtClean="0"/>
              <a:t>11/28/2023</a:t>
            </a:fld>
            <a:endParaRPr lang="en-US"/>
          </a:p>
        </p:txBody>
      </p:sp>
      <p:sp>
        <p:nvSpPr>
          <p:cNvPr id="6" name="Footer Placeholder 5">
            <a:extLst>
              <a:ext uri="{FF2B5EF4-FFF2-40B4-BE49-F238E27FC236}">
                <a16:creationId xmlns:a16="http://schemas.microsoft.com/office/drawing/2014/main" id="{8E7A4FDC-94EA-4240-AC1A-AE2E70AA1A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13167F-C46D-4502-B890-7BD5F3A82A39}"/>
              </a:ext>
            </a:extLst>
          </p:cNvPr>
          <p:cNvSpPr>
            <a:spLocks noGrp="1"/>
          </p:cNvSpPr>
          <p:nvPr>
            <p:ph type="sldNum" sz="quarter" idx="12"/>
          </p:nvPr>
        </p:nvSpPr>
        <p:spPr/>
        <p:txBody>
          <a:bodyPr/>
          <a:lstStyle/>
          <a:p>
            <a:fld id="{201EA66F-5988-45AD-82B9-DC7DB0324D7C}" type="slidenum">
              <a:rPr lang="en-US" smtClean="0"/>
              <a:t>‹#›</a:t>
            </a:fld>
            <a:endParaRPr lang="en-US"/>
          </a:p>
        </p:txBody>
      </p:sp>
    </p:spTree>
    <p:extLst>
      <p:ext uri="{BB962C8B-B14F-4D97-AF65-F5344CB8AC3E}">
        <p14:creationId xmlns:p14="http://schemas.microsoft.com/office/powerpoint/2010/main" val="3457783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620F4-185C-4359-BD7F-612B1F1D17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742043-827D-4B00-9D0C-AB35D7EC30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3648C8-07D2-4C46-A872-CA5205414E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1A6F09-C22D-4709-8E21-79725B38C9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E1878F-4DEE-4733-8C14-D15ACAFD81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2F40A9-D3EB-4F93-8E0F-EC4340257D52}"/>
              </a:ext>
            </a:extLst>
          </p:cNvPr>
          <p:cNvSpPr>
            <a:spLocks noGrp="1"/>
          </p:cNvSpPr>
          <p:nvPr>
            <p:ph type="dt" sz="half" idx="10"/>
          </p:nvPr>
        </p:nvSpPr>
        <p:spPr/>
        <p:txBody>
          <a:bodyPr/>
          <a:lstStyle/>
          <a:p>
            <a:fld id="{38565BE9-B881-4928-B7C1-F03E6F42328C}" type="datetime1">
              <a:rPr lang="en-US" smtClean="0"/>
              <a:t>11/28/2023</a:t>
            </a:fld>
            <a:endParaRPr lang="en-US"/>
          </a:p>
        </p:txBody>
      </p:sp>
      <p:sp>
        <p:nvSpPr>
          <p:cNvPr id="8" name="Footer Placeholder 7">
            <a:extLst>
              <a:ext uri="{FF2B5EF4-FFF2-40B4-BE49-F238E27FC236}">
                <a16:creationId xmlns:a16="http://schemas.microsoft.com/office/drawing/2014/main" id="{8ACE26F7-21A7-4104-9B48-9C933B8BF7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B3DA98-F48D-43BA-BD30-DFAFE03ADC0E}"/>
              </a:ext>
            </a:extLst>
          </p:cNvPr>
          <p:cNvSpPr>
            <a:spLocks noGrp="1"/>
          </p:cNvSpPr>
          <p:nvPr>
            <p:ph type="sldNum" sz="quarter" idx="12"/>
          </p:nvPr>
        </p:nvSpPr>
        <p:spPr/>
        <p:txBody>
          <a:bodyPr/>
          <a:lstStyle/>
          <a:p>
            <a:fld id="{201EA66F-5988-45AD-82B9-DC7DB0324D7C}" type="slidenum">
              <a:rPr lang="en-US" smtClean="0"/>
              <a:t>‹#›</a:t>
            </a:fld>
            <a:endParaRPr lang="en-US"/>
          </a:p>
        </p:txBody>
      </p:sp>
    </p:spTree>
    <p:extLst>
      <p:ext uri="{BB962C8B-B14F-4D97-AF65-F5344CB8AC3E}">
        <p14:creationId xmlns:p14="http://schemas.microsoft.com/office/powerpoint/2010/main" val="33268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6FD69-712C-48D5-AD8B-E04C1574B5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6682A3-36C8-4536-AD45-87FE6EED30FC}"/>
              </a:ext>
            </a:extLst>
          </p:cNvPr>
          <p:cNvSpPr>
            <a:spLocks noGrp="1"/>
          </p:cNvSpPr>
          <p:nvPr>
            <p:ph type="dt" sz="half" idx="10"/>
          </p:nvPr>
        </p:nvSpPr>
        <p:spPr/>
        <p:txBody>
          <a:bodyPr/>
          <a:lstStyle/>
          <a:p>
            <a:fld id="{DD4094FC-B2B0-4E07-81BC-D30395730E57}" type="datetime1">
              <a:rPr lang="en-US" smtClean="0"/>
              <a:t>11/28/2023</a:t>
            </a:fld>
            <a:endParaRPr lang="en-US"/>
          </a:p>
        </p:txBody>
      </p:sp>
      <p:sp>
        <p:nvSpPr>
          <p:cNvPr id="4" name="Footer Placeholder 3">
            <a:extLst>
              <a:ext uri="{FF2B5EF4-FFF2-40B4-BE49-F238E27FC236}">
                <a16:creationId xmlns:a16="http://schemas.microsoft.com/office/drawing/2014/main" id="{D23A1C73-3CEB-42E9-ACD8-2A5F9CB99E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31A62A-1872-4029-838C-660ECF221041}"/>
              </a:ext>
            </a:extLst>
          </p:cNvPr>
          <p:cNvSpPr>
            <a:spLocks noGrp="1"/>
          </p:cNvSpPr>
          <p:nvPr>
            <p:ph type="sldNum" sz="quarter" idx="12"/>
          </p:nvPr>
        </p:nvSpPr>
        <p:spPr/>
        <p:txBody>
          <a:bodyPr/>
          <a:lstStyle/>
          <a:p>
            <a:fld id="{201EA66F-5988-45AD-82B9-DC7DB0324D7C}" type="slidenum">
              <a:rPr lang="en-US" smtClean="0"/>
              <a:t>‹#›</a:t>
            </a:fld>
            <a:endParaRPr lang="en-US"/>
          </a:p>
        </p:txBody>
      </p:sp>
    </p:spTree>
    <p:extLst>
      <p:ext uri="{BB962C8B-B14F-4D97-AF65-F5344CB8AC3E}">
        <p14:creationId xmlns:p14="http://schemas.microsoft.com/office/powerpoint/2010/main" val="1738981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BC7CE-E3FA-4DB7-B984-EE1E847A6B52}"/>
              </a:ext>
            </a:extLst>
          </p:cNvPr>
          <p:cNvSpPr>
            <a:spLocks noGrp="1"/>
          </p:cNvSpPr>
          <p:nvPr>
            <p:ph type="dt" sz="half" idx="10"/>
          </p:nvPr>
        </p:nvSpPr>
        <p:spPr/>
        <p:txBody>
          <a:bodyPr/>
          <a:lstStyle/>
          <a:p>
            <a:fld id="{61C87DEE-B585-4E23-8B6B-378070DE343F}" type="datetime1">
              <a:rPr lang="en-US" smtClean="0"/>
              <a:t>11/28/2023</a:t>
            </a:fld>
            <a:endParaRPr lang="en-US"/>
          </a:p>
        </p:txBody>
      </p:sp>
      <p:sp>
        <p:nvSpPr>
          <p:cNvPr id="3" name="Footer Placeholder 2">
            <a:extLst>
              <a:ext uri="{FF2B5EF4-FFF2-40B4-BE49-F238E27FC236}">
                <a16:creationId xmlns:a16="http://schemas.microsoft.com/office/drawing/2014/main" id="{D9C68BF3-B2A4-42F3-BDBB-FCD17F05DB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465C97-A794-49A6-88E4-C53C8BFD5ED2}"/>
              </a:ext>
            </a:extLst>
          </p:cNvPr>
          <p:cNvSpPr>
            <a:spLocks noGrp="1"/>
          </p:cNvSpPr>
          <p:nvPr>
            <p:ph type="sldNum" sz="quarter" idx="12"/>
          </p:nvPr>
        </p:nvSpPr>
        <p:spPr/>
        <p:txBody>
          <a:bodyPr/>
          <a:lstStyle/>
          <a:p>
            <a:fld id="{201EA66F-5988-45AD-82B9-DC7DB0324D7C}" type="slidenum">
              <a:rPr lang="en-US" smtClean="0"/>
              <a:t>‹#›</a:t>
            </a:fld>
            <a:endParaRPr lang="en-US"/>
          </a:p>
        </p:txBody>
      </p:sp>
    </p:spTree>
    <p:extLst>
      <p:ext uri="{BB962C8B-B14F-4D97-AF65-F5344CB8AC3E}">
        <p14:creationId xmlns:p14="http://schemas.microsoft.com/office/powerpoint/2010/main" val="3311988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4BB6B-C6AD-4B88-A995-4239E3304A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538F9D-4B88-439D-BF4C-4C2F7C7C01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73B931-D748-4C96-A86B-8CA425E709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9926F1-707F-4683-94EF-7326FBB0E13F}"/>
              </a:ext>
            </a:extLst>
          </p:cNvPr>
          <p:cNvSpPr>
            <a:spLocks noGrp="1"/>
          </p:cNvSpPr>
          <p:nvPr>
            <p:ph type="dt" sz="half" idx="10"/>
          </p:nvPr>
        </p:nvSpPr>
        <p:spPr/>
        <p:txBody>
          <a:bodyPr/>
          <a:lstStyle/>
          <a:p>
            <a:fld id="{A565FCDB-A20C-471D-9596-15C69F0AACF5}" type="datetime1">
              <a:rPr lang="en-US" smtClean="0"/>
              <a:t>11/28/2023</a:t>
            </a:fld>
            <a:endParaRPr lang="en-US"/>
          </a:p>
        </p:txBody>
      </p:sp>
      <p:sp>
        <p:nvSpPr>
          <p:cNvPr id="6" name="Footer Placeholder 5">
            <a:extLst>
              <a:ext uri="{FF2B5EF4-FFF2-40B4-BE49-F238E27FC236}">
                <a16:creationId xmlns:a16="http://schemas.microsoft.com/office/drawing/2014/main" id="{A0C23AD4-5AA9-4C76-BE53-16DB20B2B7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35F185-AA52-493E-8C34-411C93A74591}"/>
              </a:ext>
            </a:extLst>
          </p:cNvPr>
          <p:cNvSpPr>
            <a:spLocks noGrp="1"/>
          </p:cNvSpPr>
          <p:nvPr>
            <p:ph type="sldNum" sz="quarter" idx="12"/>
          </p:nvPr>
        </p:nvSpPr>
        <p:spPr/>
        <p:txBody>
          <a:bodyPr/>
          <a:lstStyle/>
          <a:p>
            <a:fld id="{201EA66F-5988-45AD-82B9-DC7DB0324D7C}" type="slidenum">
              <a:rPr lang="en-US" smtClean="0"/>
              <a:t>‹#›</a:t>
            </a:fld>
            <a:endParaRPr lang="en-US"/>
          </a:p>
        </p:txBody>
      </p:sp>
    </p:spTree>
    <p:extLst>
      <p:ext uri="{BB962C8B-B14F-4D97-AF65-F5344CB8AC3E}">
        <p14:creationId xmlns:p14="http://schemas.microsoft.com/office/powerpoint/2010/main" val="1386352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CABB2-13F1-4E3E-A855-4F0B356781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0C2211-90A8-4F7B-A916-875894072E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EFB5CD-A1A2-4B8B-BC8A-04128CA5DE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3F1748-00F3-4C24-A7E9-ED23E055D010}"/>
              </a:ext>
            </a:extLst>
          </p:cNvPr>
          <p:cNvSpPr>
            <a:spLocks noGrp="1"/>
          </p:cNvSpPr>
          <p:nvPr>
            <p:ph type="dt" sz="half" idx="10"/>
          </p:nvPr>
        </p:nvSpPr>
        <p:spPr/>
        <p:txBody>
          <a:bodyPr/>
          <a:lstStyle/>
          <a:p>
            <a:fld id="{E5FDF315-7E17-420E-AC31-0818CB31FE67}" type="datetime1">
              <a:rPr lang="en-US" smtClean="0"/>
              <a:t>11/28/2023</a:t>
            </a:fld>
            <a:endParaRPr lang="en-US"/>
          </a:p>
        </p:txBody>
      </p:sp>
      <p:sp>
        <p:nvSpPr>
          <p:cNvPr id="6" name="Footer Placeholder 5">
            <a:extLst>
              <a:ext uri="{FF2B5EF4-FFF2-40B4-BE49-F238E27FC236}">
                <a16:creationId xmlns:a16="http://schemas.microsoft.com/office/drawing/2014/main" id="{41A5E098-8C16-4199-9108-D04939E3A7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0C2AD4-5435-4F9E-B1BD-3F0C68332E02}"/>
              </a:ext>
            </a:extLst>
          </p:cNvPr>
          <p:cNvSpPr>
            <a:spLocks noGrp="1"/>
          </p:cNvSpPr>
          <p:nvPr>
            <p:ph type="sldNum" sz="quarter" idx="12"/>
          </p:nvPr>
        </p:nvSpPr>
        <p:spPr/>
        <p:txBody>
          <a:bodyPr/>
          <a:lstStyle/>
          <a:p>
            <a:fld id="{201EA66F-5988-45AD-82B9-DC7DB0324D7C}" type="slidenum">
              <a:rPr lang="en-US" smtClean="0"/>
              <a:t>‹#›</a:t>
            </a:fld>
            <a:endParaRPr lang="en-US"/>
          </a:p>
        </p:txBody>
      </p:sp>
    </p:spTree>
    <p:extLst>
      <p:ext uri="{BB962C8B-B14F-4D97-AF65-F5344CB8AC3E}">
        <p14:creationId xmlns:p14="http://schemas.microsoft.com/office/powerpoint/2010/main" val="647853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E32B2C-E01A-4E14-BF10-245042C1FB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D37C87-1D87-4FC5-9989-8676984B49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4D673-8575-46F3-B9CA-4EDC6817BB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0D9C18-4AFE-45F8-BDEF-4225DCC7CD14}" type="datetime1">
              <a:rPr lang="en-US" smtClean="0"/>
              <a:t>11/28/2023</a:t>
            </a:fld>
            <a:endParaRPr lang="en-US"/>
          </a:p>
        </p:txBody>
      </p:sp>
      <p:sp>
        <p:nvSpPr>
          <p:cNvPr id="5" name="Footer Placeholder 4">
            <a:extLst>
              <a:ext uri="{FF2B5EF4-FFF2-40B4-BE49-F238E27FC236}">
                <a16:creationId xmlns:a16="http://schemas.microsoft.com/office/drawing/2014/main" id="{347B9DD6-EE8F-44FE-B1B1-485AFD0DDD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157389-BB6C-4543-B428-88FD846373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1EA66F-5988-45AD-82B9-DC7DB0324D7C}" type="slidenum">
              <a:rPr lang="en-US" smtClean="0"/>
              <a:t>‹#›</a:t>
            </a:fld>
            <a:endParaRPr lang="en-US"/>
          </a:p>
        </p:txBody>
      </p:sp>
    </p:spTree>
    <p:extLst>
      <p:ext uri="{BB962C8B-B14F-4D97-AF65-F5344CB8AC3E}">
        <p14:creationId xmlns:p14="http://schemas.microsoft.com/office/powerpoint/2010/main" val="189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D51D8-99F5-4392-BCB9-7E6539ACC315}"/>
              </a:ext>
            </a:extLst>
          </p:cNvPr>
          <p:cNvSpPr>
            <a:spLocks noGrp="1"/>
          </p:cNvSpPr>
          <p:nvPr>
            <p:ph type="ctrTitle"/>
          </p:nvPr>
        </p:nvSpPr>
        <p:spPr/>
        <p:txBody>
          <a:bodyPr>
            <a:normAutofit/>
          </a:bodyPr>
          <a:lstStyle/>
          <a:p>
            <a:pPr rtl="0">
              <a:spcBef>
                <a:spcPts val="1200"/>
              </a:spcBef>
              <a:spcAft>
                <a:spcPts val="800"/>
              </a:spcAft>
            </a:pPr>
            <a:r>
              <a:rPr lang="en-US" sz="2800" b="1" dirty="0">
                <a:effectLst/>
                <a:latin typeface="+mn-lt"/>
                <a:ea typeface="Times New Roman" panose="02020603050405020304" pitchFamily="18" charset="0"/>
              </a:rPr>
              <a:t>Neighborhoods and Youth Voice: A Qualitative Exploration of Local Institutions and Youn</a:t>
            </a:r>
            <a:r>
              <a:rPr lang="en-US" sz="2800" b="1" dirty="0">
                <a:latin typeface="+mn-lt"/>
                <a:ea typeface="Times New Roman" panose="02020603050405020304" pitchFamily="18" charset="0"/>
              </a:rPr>
              <a:t>g Person’s Well-being</a:t>
            </a:r>
            <a:endParaRPr lang="en-US" sz="2800" b="1" dirty="0">
              <a:latin typeface="+mn-lt"/>
            </a:endParaRPr>
          </a:p>
        </p:txBody>
      </p:sp>
      <p:sp>
        <p:nvSpPr>
          <p:cNvPr id="3" name="Subtitle 2">
            <a:extLst>
              <a:ext uri="{FF2B5EF4-FFF2-40B4-BE49-F238E27FC236}">
                <a16:creationId xmlns:a16="http://schemas.microsoft.com/office/drawing/2014/main" id="{38F2BA72-181A-4710-A2EC-7091DA8AD130}"/>
              </a:ext>
            </a:extLst>
          </p:cNvPr>
          <p:cNvSpPr>
            <a:spLocks noGrp="1"/>
          </p:cNvSpPr>
          <p:nvPr>
            <p:ph type="subTitle" idx="1"/>
          </p:nvPr>
        </p:nvSpPr>
        <p:spPr/>
        <p:txBody>
          <a:bodyPr>
            <a:normAutofit/>
          </a:bodyPr>
          <a:lstStyle/>
          <a:p>
            <a:endParaRPr lang="en-US" dirty="0"/>
          </a:p>
          <a:p>
            <a:r>
              <a:rPr lang="en-US" sz="1800" dirty="0"/>
              <a:t>Brenda Mathias</a:t>
            </a:r>
          </a:p>
          <a:p>
            <a:r>
              <a:rPr lang="en-US" sz="1800" dirty="0"/>
              <a:t>University of California, Berkeley</a:t>
            </a:r>
          </a:p>
          <a:p>
            <a:r>
              <a:rPr lang="en-US" sz="1800" dirty="0"/>
              <a:t>Spring 2022</a:t>
            </a:r>
          </a:p>
          <a:p>
            <a:endParaRPr lang="en-US" dirty="0"/>
          </a:p>
        </p:txBody>
      </p:sp>
      <p:sp>
        <p:nvSpPr>
          <p:cNvPr id="4" name="Slide Number Placeholder 3">
            <a:extLst>
              <a:ext uri="{FF2B5EF4-FFF2-40B4-BE49-F238E27FC236}">
                <a16:creationId xmlns:a16="http://schemas.microsoft.com/office/drawing/2014/main" id="{0BA11D19-75E3-43D7-9B59-64181DAEE60A}"/>
              </a:ext>
            </a:extLst>
          </p:cNvPr>
          <p:cNvSpPr>
            <a:spLocks noGrp="1"/>
          </p:cNvSpPr>
          <p:nvPr>
            <p:ph type="sldNum" sz="quarter" idx="12"/>
          </p:nvPr>
        </p:nvSpPr>
        <p:spPr/>
        <p:txBody>
          <a:bodyPr/>
          <a:lstStyle/>
          <a:p>
            <a:fld id="{201EA66F-5988-45AD-82B9-DC7DB0324D7C}" type="slidenum">
              <a:rPr lang="en-US" smtClean="0"/>
              <a:t>1</a:t>
            </a:fld>
            <a:endParaRPr lang="en-US"/>
          </a:p>
        </p:txBody>
      </p:sp>
    </p:spTree>
    <p:extLst>
      <p:ext uri="{BB962C8B-B14F-4D97-AF65-F5344CB8AC3E}">
        <p14:creationId xmlns:p14="http://schemas.microsoft.com/office/powerpoint/2010/main" val="3681222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6543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86285F-7FFE-4556-A29F-C895CCA1DA78}"/>
              </a:ext>
            </a:extLst>
          </p:cNvPr>
          <p:cNvSpPr>
            <a:spLocks noGrp="1"/>
          </p:cNvSpPr>
          <p:nvPr>
            <p:ph type="title"/>
          </p:nvPr>
        </p:nvSpPr>
        <p:spPr>
          <a:xfrm>
            <a:off x="524256" y="491260"/>
            <a:ext cx="6594189" cy="1625210"/>
          </a:xfrm>
        </p:spPr>
        <p:txBody>
          <a:bodyPr>
            <a:normAutofit/>
          </a:bodyPr>
          <a:lstStyle/>
          <a:p>
            <a:r>
              <a:rPr lang="en-US">
                <a:solidFill>
                  <a:srgbClr val="FFFFFF"/>
                </a:solidFill>
              </a:rPr>
              <a:t>Schools</a:t>
            </a:r>
          </a:p>
        </p:txBody>
      </p:sp>
      <p:pic>
        <p:nvPicPr>
          <p:cNvPr id="9218" name="Picture 2" descr="Patten Academy of Christian Education - Home | Facebook">
            <a:extLst>
              <a:ext uri="{FF2B5EF4-FFF2-40B4-BE49-F238E27FC236}">
                <a16:creationId xmlns:a16="http://schemas.microsoft.com/office/drawing/2014/main" id="{7BDEFBCA-F6E4-4211-B4DA-0524A4D9892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AED0927-9869-4223-B1C9-AE2711D65F99}"/>
              </a:ext>
            </a:extLst>
          </p:cNvPr>
          <p:cNvSpPr>
            <a:spLocks noGrp="1"/>
          </p:cNvSpPr>
          <p:nvPr>
            <p:ph idx="1"/>
          </p:nvPr>
        </p:nvSpPr>
        <p:spPr>
          <a:xfrm>
            <a:off x="7764236" y="917725"/>
            <a:ext cx="3976007" cy="4852362"/>
          </a:xfrm>
        </p:spPr>
        <p:txBody>
          <a:bodyPr anchor="ctr">
            <a:normAutofit lnSpcReduction="10000"/>
          </a:bodyPr>
          <a:lstStyle/>
          <a:p>
            <a:pPr marL="0" marR="457200" indent="0">
              <a:spcBef>
                <a:spcPts val="0"/>
              </a:spcBef>
              <a:spcAft>
                <a:spcPts val="600"/>
              </a:spcAft>
              <a:buNone/>
            </a:pPr>
            <a:r>
              <a:rPr lang="en-US" sz="1800" dirty="0">
                <a:solidFill>
                  <a:srgbClr val="FFFFFF"/>
                </a:solidFill>
                <a:effectLst/>
                <a:ea typeface="Times New Roman" panose="02020603050405020304" pitchFamily="18" charset="0"/>
              </a:rPr>
              <a:t>“I would say I like my old high school. One of the high schools I went to, Patten Academy. </a:t>
            </a:r>
            <a:r>
              <a:rPr lang="en-US" sz="1800" dirty="0">
                <a:solidFill>
                  <a:schemeClr val="accent4">
                    <a:lumMod val="60000"/>
                    <a:lumOff val="40000"/>
                  </a:schemeClr>
                </a:solidFill>
                <a:effectLst/>
                <a:ea typeface="Times New Roman" panose="02020603050405020304" pitchFamily="18" charset="0"/>
              </a:rPr>
              <a:t>I just loved being there because you know, that's when I started getting into sports and playing basketball. </a:t>
            </a:r>
            <a:r>
              <a:rPr lang="en-US" sz="1800" dirty="0">
                <a:solidFill>
                  <a:srgbClr val="FFFFFF"/>
                </a:solidFill>
                <a:effectLst/>
                <a:ea typeface="Times New Roman" panose="02020603050405020304" pitchFamily="18" charset="0"/>
              </a:rPr>
              <a:t>So, after school I would be there a lot, just spending my time playing basketball. I didn't know what else to do. And even after high school like we even go just hop over the fence and we just go shoot at the courts over there. </a:t>
            </a:r>
            <a:r>
              <a:rPr lang="en-US" sz="1800" dirty="0">
                <a:solidFill>
                  <a:srgbClr val="FFFFFF"/>
                </a:solidFill>
                <a:effectLst/>
                <a:ea typeface="Arial" panose="020B0604020202020204" pitchFamily="34" charset="0"/>
              </a:rPr>
              <a:t> </a:t>
            </a:r>
            <a:r>
              <a:rPr lang="en-US" sz="1800" dirty="0">
                <a:solidFill>
                  <a:srgbClr val="FFFFFF"/>
                </a:solidFill>
                <a:effectLst/>
                <a:ea typeface="Times New Roman" panose="02020603050405020304" pitchFamily="18" charset="0"/>
              </a:rPr>
              <a:t>Because </a:t>
            </a:r>
            <a:r>
              <a:rPr lang="en-US" sz="1800" dirty="0">
                <a:solidFill>
                  <a:schemeClr val="accent6">
                    <a:lumMod val="60000"/>
                    <a:lumOff val="40000"/>
                  </a:schemeClr>
                </a:solidFill>
                <a:effectLst/>
                <a:ea typeface="Times New Roman" panose="02020603050405020304" pitchFamily="18" charset="0"/>
              </a:rPr>
              <a:t>it's like, it's somewhere where me and all my friends went to high school</a:t>
            </a:r>
            <a:r>
              <a:rPr lang="en-US" sz="1800" dirty="0">
                <a:solidFill>
                  <a:srgbClr val="FFFFFF"/>
                </a:solidFill>
                <a:effectLst/>
                <a:ea typeface="Times New Roman" panose="02020603050405020304" pitchFamily="18" charset="0"/>
              </a:rPr>
              <a:t>; so, we all been there before.”</a:t>
            </a:r>
          </a:p>
          <a:p>
            <a:pPr marL="0" marR="457200" indent="0" algn="r">
              <a:spcBef>
                <a:spcPts val="0"/>
              </a:spcBef>
              <a:spcAft>
                <a:spcPts val="600"/>
              </a:spcAft>
              <a:buNone/>
            </a:pPr>
            <a:endParaRPr lang="en-US" sz="1800" dirty="0">
              <a:solidFill>
                <a:srgbClr val="FFFFFF"/>
              </a:solidFill>
              <a:ea typeface="Arial" panose="020B0604020202020204" pitchFamily="34" charset="0"/>
            </a:endParaRPr>
          </a:p>
          <a:p>
            <a:pPr marL="0" marR="457200" indent="0" algn="r">
              <a:spcBef>
                <a:spcPts val="0"/>
              </a:spcBef>
              <a:spcAft>
                <a:spcPts val="600"/>
              </a:spcAft>
              <a:buNone/>
            </a:pPr>
            <a:r>
              <a:rPr lang="en-US" sz="1800" dirty="0">
                <a:solidFill>
                  <a:srgbClr val="FFFFFF"/>
                </a:solidFill>
                <a:ea typeface="Arial" panose="020B0604020202020204" pitchFamily="34" charset="0"/>
              </a:rPr>
              <a:t> - Participant B.B. an 18 year-old Latinx male</a:t>
            </a:r>
            <a:endParaRPr lang="en-US" sz="1800" dirty="0">
              <a:solidFill>
                <a:srgbClr val="FFFFFF"/>
              </a:solidFill>
              <a:effectLst/>
              <a:ea typeface="Arial" panose="020B0604020202020204" pitchFamily="34" charset="0"/>
            </a:endParaRPr>
          </a:p>
        </p:txBody>
      </p:sp>
      <p:sp>
        <p:nvSpPr>
          <p:cNvPr id="4" name="Slide Number Placeholder 3">
            <a:extLst>
              <a:ext uri="{FF2B5EF4-FFF2-40B4-BE49-F238E27FC236}">
                <a16:creationId xmlns:a16="http://schemas.microsoft.com/office/drawing/2014/main" id="{19E433A8-A8B1-4AD3-87F7-66ECAE49C658}"/>
              </a:ext>
            </a:extLst>
          </p:cNvPr>
          <p:cNvSpPr>
            <a:spLocks noGrp="1"/>
          </p:cNvSpPr>
          <p:nvPr>
            <p:ph type="sldNum" sz="quarter" idx="12"/>
          </p:nvPr>
        </p:nvSpPr>
        <p:spPr/>
        <p:txBody>
          <a:bodyPr/>
          <a:lstStyle/>
          <a:p>
            <a:fld id="{201EA66F-5988-45AD-82B9-DC7DB0324D7C}" type="slidenum">
              <a:rPr lang="en-US" smtClean="0"/>
              <a:t>10</a:t>
            </a:fld>
            <a:endParaRPr lang="en-US"/>
          </a:p>
        </p:txBody>
      </p:sp>
    </p:spTree>
    <p:extLst>
      <p:ext uri="{BB962C8B-B14F-4D97-AF65-F5344CB8AC3E}">
        <p14:creationId xmlns:p14="http://schemas.microsoft.com/office/powerpoint/2010/main" val="4287697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4B64C-AAE5-4575-948D-64B8FA282DD5}"/>
              </a:ext>
            </a:extLst>
          </p:cNvPr>
          <p:cNvSpPr>
            <a:spLocks noGrp="1"/>
          </p:cNvSpPr>
          <p:nvPr>
            <p:ph type="title"/>
          </p:nvPr>
        </p:nvSpPr>
        <p:spPr>
          <a:xfrm>
            <a:off x="481013" y="3752849"/>
            <a:ext cx="3290887" cy="2452687"/>
          </a:xfrm>
        </p:spPr>
        <p:txBody>
          <a:bodyPr anchor="ctr">
            <a:normAutofit/>
          </a:bodyPr>
          <a:lstStyle/>
          <a:p>
            <a:r>
              <a:rPr lang="en-US" sz="3600" b="1"/>
              <a:t>Youth-Serving Organizations</a:t>
            </a:r>
            <a:endParaRPr lang="en-US" sz="3600" b="1" dirty="0"/>
          </a:p>
        </p:txBody>
      </p:sp>
      <p:pic>
        <p:nvPicPr>
          <p:cNvPr id="12290" name="Picture 2" descr="East Oakland Youth Development Center (EOYDC)">
            <a:extLst>
              <a:ext uri="{FF2B5EF4-FFF2-40B4-BE49-F238E27FC236}">
                <a16:creationId xmlns:a16="http://schemas.microsoft.com/office/drawing/2014/main" id="{8D9FCC2F-0405-43D1-8434-2892E222781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006EB00-EFD8-4CCE-B29C-23EE53463067}"/>
              </a:ext>
            </a:extLst>
          </p:cNvPr>
          <p:cNvSpPr>
            <a:spLocks noGrp="1"/>
          </p:cNvSpPr>
          <p:nvPr>
            <p:ph idx="1"/>
          </p:nvPr>
        </p:nvSpPr>
        <p:spPr>
          <a:xfrm>
            <a:off x="3592286" y="3752850"/>
            <a:ext cx="8332236" cy="2815901"/>
          </a:xfrm>
        </p:spPr>
        <p:txBody>
          <a:bodyPr anchor="ctr">
            <a:normAutofit/>
          </a:bodyPr>
          <a:lstStyle/>
          <a:p>
            <a:pPr marL="0" indent="0">
              <a:buNone/>
            </a:pPr>
            <a:r>
              <a:rPr lang="en-US" sz="2000" b="0" i="0" u="none" strike="noStrike">
                <a:effectLst/>
              </a:rPr>
              <a:t>“This is another thing about the EOYDC I liked too. Because they </a:t>
            </a:r>
            <a:r>
              <a:rPr lang="en-US" sz="2000" b="1" i="1" u="none" strike="noStrike">
                <a:effectLst/>
              </a:rPr>
              <a:t>gave young people job opportunities that's hard to come across. Just in general, but especially in Oakland or in East Oakland</a:t>
            </a:r>
            <a:r>
              <a:rPr lang="en-US" sz="2000" b="0" i="0" u="none" strike="noStrike">
                <a:effectLst/>
              </a:rPr>
              <a:t>. So I get paid and get paid a reasonable amount. ‘Cuz I was working for a program that would only pay $100 a month. That's a total ripoff. But the EOYDC didn't do that. </a:t>
            </a:r>
            <a:r>
              <a:rPr lang="en-US" sz="2000" b="1" i="1" u="none" strike="noStrike">
                <a:effectLst/>
              </a:rPr>
              <a:t>They actually will pay reasonable amounts</a:t>
            </a:r>
            <a:r>
              <a:rPr lang="en-US" sz="2000" b="0" i="0" u="none" strike="noStrike">
                <a:effectLst/>
              </a:rPr>
              <a:t>”</a:t>
            </a:r>
          </a:p>
          <a:p>
            <a:pPr marL="0" indent="0">
              <a:buNone/>
            </a:pPr>
            <a:endParaRPr lang="en-US" sz="2000"/>
          </a:p>
          <a:p>
            <a:pPr marL="0" indent="0" algn="r">
              <a:buNone/>
            </a:pPr>
            <a:r>
              <a:rPr lang="en-US" sz="2000"/>
              <a:t>-</a:t>
            </a:r>
            <a:r>
              <a:rPr lang="en-US" sz="2000" b="0" i="0" u="none" strike="noStrike">
                <a:effectLst/>
              </a:rPr>
              <a:t> Participant J.D. an 18 year old AA female</a:t>
            </a:r>
            <a:endParaRPr lang="en-US" sz="2000" b="0" dirty="0">
              <a:effectLst/>
            </a:endParaRPr>
          </a:p>
        </p:txBody>
      </p:sp>
      <p:sp>
        <p:nvSpPr>
          <p:cNvPr id="4" name="Slide Number Placeholder 3">
            <a:extLst>
              <a:ext uri="{FF2B5EF4-FFF2-40B4-BE49-F238E27FC236}">
                <a16:creationId xmlns:a16="http://schemas.microsoft.com/office/drawing/2014/main" id="{633F018C-62EA-4A4B-8C6E-EAB1731321FB}"/>
              </a:ext>
            </a:extLst>
          </p:cNvPr>
          <p:cNvSpPr>
            <a:spLocks noGrp="1"/>
          </p:cNvSpPr>
          <p:nvPr>
            <p:ph type="sldNum" sz="quarter" idx="12"/>
          </p:nvPr>
        </p:nvSpPr>
        <p:spPr/>
        <p:txBody>
          <a:bodyPr/>
          <a:lstStyle/>
          <a:p>
            <a:fld id="{201EA66F-5988-45AD-82B9-DC7DB0324D7C}" type="slidenum">
              <a:rPr lang="en-US" smtClean="0"/>
              <a:t>11</a:t>
            </a:fld>
            <a:endParaRPr lang="en-US"/>
          </a:p>
        </p:txBody>
      </p:sp>
    </p:spTree>
    <p:extLst>
      <p:ext uri="{BB962C8B-B14F-4D97-AF65-F5344CB8AC3E}">
        <p14:creationId xmlns:p14="http://schemas.microsoft.com/office/powerpoint/2010/main" val="1358461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5">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830EA80-EF72-485F-82CC-ABCFBE8CF893}"/>
              </a:ext>
            </a:extLst>
          </p:cNvPr>
          <p:cNvSpPr>
            <a:spLocks noGrp="1"/>
          </p:cNvSpPr>
          <p:nvPr>
            <p:ph idx="1"/>
          </p:nvPr>
        </p:nvSpPr>
        <p:spPr>
          <a:xfrm>
            <a:off x="4763068" y="1077685"/>
            <a:ext cx="7028597" cy="5257799"/>
          </a:xfrm>
        </p:spPr>
        <p:txBody>
          <a:bodyPr>
            <a:normAutofit fontScale="92500" lnSpcReduction="20000"/>
          </a:bodyPr>
          <a:lstStyle/>
          <a:p>
            <a:pPr marL="0" indent="0">
              <a:buNone/>
            </a:pPr>
            <a:r>
              <a:rPr lang="en-US" sz="2600" b="0" i="0" u="none" strike="noStrike" dirty="0">
                <a:effectLst/>
              </a:rPr>
              <a:t>“One of the main opportunities that they give to the workers, as far as like teenagers and preteens is their Pathway to College Program the PTC. Through that program depending on your age group, you get different support on things that matter for whatever grade you're in. For example</a:t>
            </a:r>
            <a:r>
              <a:rPr lang="en-US" sz="2600" b="1" i="1" u="none" strike="noStrike" dirty="0">
                <a:effectLst/>
              </a:rPr>
              <a:t>, </a:t>
            </a:r>
            <a:r>
              <a:rPr lang="en-US" sz="2600" b="1" i="1" u="none" strike="noStrike" dirty="0">
                <a:solidFill>
                  <a:schemeClr val="accent2">
                    <a:lumMod val="75000"/>
                  </a:schemeClr>
                </a:solidFill>
                <a:effectLst/>
              </a:rPr>
              <a:t>junior year you get SAT prep and senior year you get help with applying to colleges, scholarships, and just matching you with the College that works for you.</a:t>
            </a:r>
            <a:r>
              <a:rPr lang="en-US" sz="2600" b="0" i="1" u="none" strike="noStrike" dirty="0">
                <a:effectLst/>
              </a:rPr>
              <a:t> </a:t>
            </a:r>
            <a:r>
              <a:rPr lang="en-US" sz="2600" b="0" i="0" u="none" strike="noStrike" dirty="0">
                <a:effectLst/>
              </a:rPr>
              <a:t>And then the other grades</a:t>
            </a:r>
            <a:r>
              <a:rPr lang="en-US" sz="2600" b="1" i="1" u="none" strike="noStrike" dirty="0">
                <a:effectLst/>
              </a:rPr>
              <a:t>, </a:t>
            </a:r>
            <a:r>
              <a:rPr lang="en-US" sz="2600" b="1" i="1" u="none" strike="noStrike" dirty="0">
                <a:solidFill>
                  <a:schemeClr val="accent4">
                    <a:lumMod val="60000"/>
                    <a:lumOff val="40000"/>
                  </a:schemeClr>
                </a:solidFill>
                <a:effectLst/>
              </a:rPr>
              <a:t>you get homework help, any support for anything you're going through at the moment</a:t>
            </a:r>
            <a:r>
              <a:rPr lang="en-US" sz="2600" u="none" strike="noStrike" dirty="0">
                <a:effectLst/>
              </a:rPr>
              <a:t>. </a:t>
            </a:r>
            <a:r>
              <a:rPr lang="en-US" sz="2600" b="0" i="0" u="none" strike="noStrike" dirty="0">
                <a:effectLst/>
              </a:rPr>
              <a:t>You also get college tours. I’ve been on the College tour to New York, and we visited three different schools out there. And you also get support through career exploration. </a:t>
            </a:r>
            <a:r>
              <a:rPr lang="en-US" sz="2600" b="1" i="1" u="none" strike="noStrike" dirty="0">
                <a:solidFill>
                  <a:schemeClr val="accent6">
                    <a:lumMod val="60000"/>
                    <a:lumOff val="40000"/>
                  </a:schemeClr>
                </a:solidFill>
                <a:effectLst/>
              </a:rPr>
              <a:t>Like you don't really get that in typical high schools where it’s more about just taking your classes to graduate so you don't get to really explore hobbies and interests.</a:t>
            </a:r>
            <a:r>
              <a:rPr lang="en-US" sz="2600" b="1" i="1" u="none" strike="noStrike" dirty="0">
                <a:effectLst/>
              </a:rPr>
              <a:t> </a:t>
            </a:r>
            <a:r>
              <a:rPr lang="en-US" sz="2600" b="0" i="0" u="none" strike="noStrike" dirty="0">
                <a:effectLst/>
              </a:rPr>
              <a:t>You have to just pick a career” </a:t>
            </a:r>
            <a:r>
              <a:rPr lang="en-US" sz="2000" b="0" i="0" u="none" strike="noStrike" dirty="0">
                <a:effectLst/>
              </a:rPr>
              <a:t> </a:t>
            </a:r>
          </a:p>
          <a:p>
            <a:pPr marL="0" indent="0" algn="r">
              <a:buNone/>
            </a:pPr>
            <a:r>
              <a:rPr lang="en-US" sz="2000" b="0" i="0" u="none" strike="noStrike" dirty="0">
                <a:effectLst/>
              </a:rPr>
              <a:t>- Participant A.R, 17 year-old Latinx female</a:t>
            </a:r>
            <a:endParaRPr lang="en-US" sz="2000" b="0" dirty="0">
              <a:effectLst/>
            </a:endParaRPr>
          </a:p>
        </p:txBody>
      </p:sp>
      <p:sp>
        <p:nvSpPr>
          <p:cNvPr id="5" name="Slide Number Placeholder 4">
            <a:extLst>
              <a:ext uri="{FF2B5EF4-FFF2-40B4-BE49-F238E27FC236}">
                <a16:creationId xmlns:a16="http://schemas.microsoft.com/office/drawing/2014/main" id="{D959EFA2-B35F-4F02-B3FE-95CF4B600255}"/>
              </a:ext>
            </a:extLst>
          </p:cNvPr>
          <p:cNvSpPr>
            <a:spLocks noGrp="1"/>
          </p:cNvSpPr>
          <p:nvPr>
            <p:ph type="sldNum" sz="quarter" idx="12"/>
          </p:nvPr>
        </p:nvSpPr>
        <p:spPr/>
        <p:txBody>
          <a:bodyPr/>
          <a:lstStyle/>
          <a:p>
            <a:fld id="{201EA66F-5988-45AD-82B9-DC7DB0324D7C}" type="slidenum">
              <a:rPr lang="en-US" smtClean="0"/>
              <a:t>12</a:t>
            </a:fld>
            <a:endParaRPr lang="en-US"/>
          </a:p>
        </p:txBody>
      </p:sp>
      <p:pic>
        <p:nvPicPr>
          <p:cNvPr id="2052" name="Picture 4" descr="Castlemont Community of Small Schools - East Oakland School of the Arts -  High School in Oakland">
            <a:extLst>
              <a:ext uri="{FF2B5EF4-FFF2-40B4-BE49-F238E27FC236}">
                <a16:creationId xmlns:a16="http://schemas.microsoft.com/office/drawing/2014/main" id="{1633BAFF-669D-E49A-15FF-AAF5F8D06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07" y="1343451"/>
            <a:ext cx="4171097" cy="417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47165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Social Enterprise Employs Oakland Youth and Promotes Healthy Eating — Youth  UpRising">
            <a:extLst>
              <a:ext uri="{FF2B5EF4-FFF2-40B4-BE49-F238E27FC236}">
                <a16:creationId xmlns:a16="http://schemas.microsoft.com/office/drawing/2014/main" id="{BD668533-1862-471F-B6B6-74EAC62A0E8E}"/>
              </a:ext>
            </a:extLst>
          </p:cNvPr>
          <p:cNvPicPr>
            <a:picLocks noChangeAspect="1" noChangeArrowheads="1"/>
          </p:cNvPicPr>
          <p:nvPr/>
        </p:nvPicPr>
        <p:blipFill rotWithShape="1">
          <a:blip r:embed="rId3" cstate="print">
            <a:alphaModFix amt="40000"/>
            <a:extLst>
              <a:ext uri="{28A0092B-C50C-407E-A947-70E740481C1C}">
                <a14:useLocalDpi xmlns:a14="http://schemas.microsoft.com/office/drawing/2010/main" val="0"/>
              </a:ext>
            </a:extLst>
          </a:blip>
          <a:srcRect/>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FDDCCC7-E733-4B24-89B6-B43F9C7678D3}"/>
              </a:ext>
            </a:extLst>
          </p:cNvPr>
          <p:cNvSpPr>
            <a:spLocks noGrp="1"/>
          </p:cNvSpPr>
          <p:nvPr>
            <p:ph type="title"/>
          </p:nvPr>
        </p:nvSpPr>
        <p:spPr>
          <a:xfrm>
            <a:off x="841249" y="941832"/>
            <a:ext cx="10506456" cy="2057400"/>
          </a:xfrm>
        </p:spPr>
        <p:txBody>
          <a:bodyPr anchor="b">
            <a:normAutofit/>
          </a:bodyPr>
          <a:lstStyle/>
          <a:p>
            <a:r>
              <a:rPr lang="en-US" sz="5000" dirty="0"/>
              <a:t>Findings: Young Person Well-being</a:t>
            </a:r>
          </a:p>
        </p:txBody>
      </p:sp>
      <p:sp>
        <p:nvSpPr>
          <p:cNvPr id="8200"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201"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21CDA7A-4C8A-4AA8-AF15-7E8FAA689CEB}"/>
              </a:ext>
            </a:extLst>
          </p:cNvPr>
          <p:cNvSpPr>
            <a:spLocks noGrp="1"/>
          </p:cNvSpPr>
          <p:nvPr>
            <p:ph idx="1"/>
          </p:nvPr>
        </p:nvSpPr>
        <p:spPr>
          <a:xfrm>
            <a:off x="841248" y="3502152"/>
            <a:ext cx="10506456" cy="2670048"/>
          </a:xfrm>
        </p:spPr>
        <p:txBody>
          <a:bodyPr>
            <a:normAutofit lnSpcReduction="10000"/>
          </a:bodyPr>
          <a:lstStyle/>
          <a:p>
            <a:pPr marL="0" marR="0">
              <a:spcBef>
                <a:spcPts val="1200"/>
              </a:spcBef>
              <a:spcAft>
                <a:spcPts val="800"/>
              </a:spcAft>
            </a:pPr>
            <a:r>
              <a:rPr lang="en-US" sz="2000" b="1" dirty="0">
                <a:solidFill>
                  <a:srgbClr val="FFC000"/>
                </a:solidFill>
                <a:effectLst/>
                <a:ea typeface="Times New Roman" panose="02020603050405020304" pitchFamily="18" charset="0"/>
              </a:rPr>
              <a:t>Autonomy (the ability to learn and make independent choices); </a:t>
            </a:r>
          </a:p>
          <a:p>
            <a:pPr marL="0" marR="0">
              <a:spcBef>
                <a:spcPts val="1200"/>
              </a:spcBef>
              <a:spcAft>
                <a:spcPts val="800"/>
              </a:spcAft>
            </a:pPr>
            <a:r>
              <a:rPr lang="en-US" sz="2000" b="1" dirty="0">
                <a:solidFill>
                  <a:srgbClr val="FFC000"/>
                </a:solidFill>
                <a:effectLst/>
                <a:ea typeface="Times New Roman" panose="02020603050405020304" pitchFamily="18" charset="0"/>
              </a:rPr>
              <a:t>Connectedness (the presence, maintenance, and development of positive relationships), </a:t>
            </a:r>
          </a:p>
          <a:p>
            <a:pPr marL="0" marR="0">
              <a:spcBef>
                <a:spcPts val="1200"/>
              </a:spcBef>
              <a:spcAft>
                <a:spcPts val="800"/>
              </a:spcAft>
            </a:pPr>
            <a:r>
              <a:rPr lang="en-US" sz="2000" b="1" dirty="0">
                <a:solidFill>
                  <a:srgbClr val="FFC000"/>
                </a:solidFill>
                <a:effectLst/>
                <a:ea typeface="Times New Roman" panose="02020603050405020304" pitchFamily="18" charset="0"/>
              </a:rPr>
              <a:t>Competency </a:t>
            </a:r>
            <a:r>
              <a:rPr lang="en-US" sz="2000" b="1" dirty="0">
                <a:solidFill>
                  <a:schemeClr val="accent4"/>
                </a:solidFill>
                <a:effectLst/>
                <a:ea typeface="Times New Roman" panose="02020603050405020304" pitchFamily="18" charset="0"/>
              </a:rPr>
              <a:t>(Developing and building skills that allow young people to make choices about different areas of their life including careers, education and abstract aspects such as spirituality and psychological beliefs), </a:t>
            </a:r>
          </a:p>
          <a:p>
            <a:pPr marL="0" marR="0">
              <a:spcBef>
                <a:spcPts val="1200"/>
              </a:spcBef>
              <a:spcAft>
                <a:spcPts val="800"/>
              </a:spcAft>
            </a:pPr>
            <a:r>
              <a:rPr lang="en-US" sz="2000" dirty="0">
                <a:effectLst/>
                <a:ea typeface="Times New Roman" panose="02020603050405020304" pitchFamily="18" charset="0"/>
              </a:rPr>
              <a:t>Optimism</a:t>
            </a:r>
            <a:r>
              <a:rPr lang="en-US" sz="2000" dirty="0">
                <a:ea typeface="Times New Roman" panose="02020603050405020304" pitchFamily="18" charset="0"/>
              </a:rPr>
              <a:t> (maintaining a positive perspective on life, even when faced with unknown circumstances)</a:t>
            </a:r>
            <a:endParaRPr lang="en-US" sz="2000" dirty="0">
              <a:effectLst/>
              <a:ea typeface="Arial" panose="020B0604020202020204" pitchFamily="34" charset="0"/>
            </a:endParaRPr>
          </a:p>
        </p:txBody>
      </p:sp>
      <p:sp>
        <p:nvSpPr>
          <p:cNvPr id="4" name="Slide Number Placeholder 3">
            <a:extLst>
              <a:ext uri="{FF2B5EF4-FFF2-40B4-BE49-F238E27FC236}">
                <a16:creationId xmlns:a16="http://schemas.microsoft.com/office/drawing/2014/main" id="{82A43F60-7051-4552-9DA5-E92500C1A2E9}"/>
              </a:ext>
            </a:extLst>
          </p:cNvPr>
          <p:cNvSpPr>
            <a:spLocks noGrp="1"/>
          </p:cNvSpPr>
          <p:nvPr>
            <p:ph type="sldNum" sz="quarter" idx="12"/>
          </p:nvPr>
        </p:nvSpPr>
        <p:spPr/>
        <p:txBody>
          <a:bodyPr/>
          <a:lstStyle/>
          <a:p>
            <a:fld id="{201EA66F-5988-45AD-82B9-DC7DB0324D7C}" type="slidenum">
              <a:rPr lang="en-US" smtClean="0"/>
              <a:t>13</a:t>
            </a:fld>
            <a:endParaRPr lang="en-US"/>
          </a:p>
        </p:txBody>
      </p:sp>
    </p:spTree>
    <p:extLst>
      <p:ext uri="{BB962C8B-B14F-4D97-AF65-F5344CB8AC3E}">
        <p14:creationId xmlns:p14="http://schemas.microsoft.com/office/powerpoint/2010/main" val="48533532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794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BA4C65FA-EDEB-4B7F-B78A-017F5C04E13C}"/>
              </a:ext>
            </a:extLst>
          </p:cNvPr>
          <p:cNvSpPr>
            <a:spLocks noGrp="1"/>
          </p:cNvSpPr>
          <p:nvPr>
            <p:ph type="title"/>
          </p:nvPr>
        </p:nvSpPr>
        <p:spPr>
          <a:xfrm>
            <a:off x="524256" y="516804"/>
            <a:ext cx="6594189" cy="1625210"/>
          </a:xfrm>
        </p:spPr>
        <p:txBody>
          <a:bodyPr>
            <a:normAutofit/>
          </a:bodyPr>
          <a:lstStyle/>
          <a:p>
            <a:r>
              <a:rPr lang="en-US" dirty="0">
                <a:solidFill>
                  <a:srgbClr val="FFFFFF"/>
                </a:solidFill>
              </a:rPr>
              <a:t>Autonomy and youth decision-making</a:t>
            </a:r>
          </a:p>
        </p:txBody>
      </p:sp>
      <p:sp>
        <p:nvSpPr>
          <p:cNvPr id="75" name="Rectangle 74">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D864BB76-5E48-437E-9530-D54CC678EDA9}"/>
              </a:ext>
            </a:extLst>
          </p:cNvPr>
          <p:cNvSpPr>
            <a:spLocks noGrp="1"/>
          </p:cNvSpPr>
          <p:nvPr>
            <p:ph idx="1"/>
          </p:nvPr>
        </p:nvSpPr>
        <p:spPr>
          <a:xfrm>
            <a:off x="8029319" y="917725"/>
            <a:ext cx="3424739" cy="4852362"/>
          </a:xfrm>
        </p:spPr>
        <p:txBody>
          <a:bodyPr anchor="ctr">
            <a:normAutofit/>
          </a:bodyPr>
          <a:lstStyle/>
          <a:p>
            <a:pPr marL="0" indent="0">
              <a:buNone/>
            </a:pPr>
            <a:r>
              <a:rPr lang="en-US" sz="2000" i="1" dirty="0">
                <a:solidFill>
                  <a:schemeClr val="accent4">
                    <a:lumMod val="60000"/>
                    <a:lumOff val="40000"/>
                  </a:schemeClr>
                </a:solidFill>
                <a:effectLst/>
                <a:ea typeface="Times New Roman" panose="02020603050405020304" pitchFamily="18" charset="0"/>
              </a:rPr>
              <a:t>“It’s [the program] ran by youth. That's the thing that I like about it. </a:t>
            </a:r>
            <a:r>
              <a:rPr lang="en-US" sz="2000" dirty="0">
                <a:solidFill>
                  <a:srgbClr val="FFFFFF"/>
                </a:solidFill>
                <a:effectLst/>
                <a:ea typeface="Times New Roman" panose="02020603050405020304" pitchFamily="18" charset="0"/>
              </a:rPr>
              <a:t>That it's run by youth. So, me right now I’m 15, and I’m a youth leader right? To kids from ages five to like 12-13. So, it's like it's not really like, Oh it's adults telling me, ‘You </a:t>
            </a:r>
            <a:r>
              <a:rPr lang="en-US" sz="2000" dirty="0" err="1">
                <a:solidFill>
                  <a:srgbClr val="FFFFFF"/>
                </a:solidFill>
                <a:effectLst/>
                <a:ea typeface="Times New Roman" panose="02020603050405020304" pitchFamily="18" charset="0"/>
              </a:rPr>
              <a:t>gotta</a:t>
            </a:r>
            <a:r>
              <a:rPr lang="en-US" sz="2000" dirty="0">
                <a:solidFill>
                  <a:srgbClr val="FFFFFF"/>
                </a:solidFill>
                <a:effectLst/>
                <a:ea typeface="Times New Roman" panose="02020603050405020304" pitchFamily="18" charset="0"/>
              </a:rPr>
              <a:t> do this,’ you feel me? It’s better. It's like a youth telling you, “Hey look.” You feel me? From a youth perspective, you know?”</a:t>
            </a:r>
          </a:p>
          <a:p>
            <a:pPr marL="0" indent="0">
              <a:buNone/>
            </a:pPr>
            <a:endParaRPr lang="en-US" sz="2000" dirty="0">
              <a:solidFill>
                <a:srgbClr val="FFFFFF"/>
              </a:solidFill>
              <a:ea typeface="Arial" panose="020B0604020202020204" pitchFamily="34" charset="0"/>
            </a:endParaRPr>
          </a:p>
          <a:p>
            <a:pPr marL="0" indent="0" algn="r">
              <a:buNone/>
            </a:pPr>
            <a:r>
              <a:rPr lang="en-US" sz="1600" dirty="0">
                <a:solidFill>
                  <a:srgbClr val="FFFFFF"/>
                </a:solidFill>
                <a:effectLst/>
                <a:ea typeface="Arial" panose="020B0604020202020204" pitchFamily="34" charset="0"/>
              </a:rPr>
              <a:t>- Participant M.B., 15 year-old AA Male</a:t>
            </a:r>
          </a:p>
          <a:p>
            <a:endParaRPr lang="en-US" sz="2000" dirty="0">
              <a:solidFill>
                <a:srgbClr val="FFFFFF"/>
              </a:solidFill>
            </a:endParaRPr>
          </a:p>
        </p:txBody>
      </p:sp>
      <p:pic>
        <p:nvPicPr>
          <p:cNvPr id="10" name="Picture 2">
            <a:extLst>
              <a:ext uri="{FF2B5EF4-FFF2-40B4-BE49-F238E27FC236}">
                <a16:creationId xmlns:a16="http://schemas.microsoft.com/office/drawing/2014/main" id="{33070102-48E7-4CE7-9F0F-84A86929F4D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12075" y="2530296"/>
            <a:ext cx="3854589" cy="390686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7CFD599-4A1D-4EBA-AC40-448B8902FBFD}"/>
              </a:ext>
            </a:extLst>
          </p:cNvPr>
          <p:cNvSpPr>
            <a:spLocks noGrp="1"/>
          </p:cNvSpPr>
          <p:nvPr>
            <p:ph type="sldNum" sz="quarter" idx="12"/>
          </p:nvPr>
        </p:nvSpPr>
        <p:spPr/>
        <p:txBody>
          <a:bodyPr/>
          <a:lstStyle/>
          <a:p>
            <a:fld id="{201EA66F-5988-45AD-82B9-DC7DB0324D7C}" type="slidenum">
              <a:rPr lang="en-US" smtClean="0"/>
              <a:t>14</a:t>
            </a:fld>
            <a:endParaRPr lang="en-US"/>
          </a:p>
        </p:txBody>
      </p:sp>
    </p:spTree>
    <p:extLst>
      <p:ext uri="{BB962C8B-B14F-4D97-AF65-F5344CB8AC3E}">
        <p14:creationId xmlns:p14="http://schemas.microsoft.com/office/powerpoint/2010/main" val="2819139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EOYDC">
            <a:extLst>
              <a:ext uri="{FF2B5EF4-FFF2-40B4-BE49-F238E27FC236}">
                <a16:creationId xmlns:a16="http://schemas.microsoft.com/office/drawing/2014/main" id="{5DA82CB8-4421-40F3-BAE4-407ACE7ABC9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40570" y="549714"/>
            <a:ext cx="5632258" cy="364688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rgbClr val="794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167F4BB-F921-48FA-A3DA-DCEAA9FC87A8}"/>
              </a:ext>
            </a:extLst>
          </p:cNvPr>
          <p:cNvSpPr>
            <a:spLocks noGrp="1"/>
          </p:cNvSpPr>
          <p:nvPr>
            <p:ph type="title"/>
          </p:nvPr>
        </p:nvSpPr>
        <p:spPr>
          <a:xfrm>
            <a:off x="524256" y="4765963"/>
            <a:ext cx="6594189" cy="1625210"/>
          </a:xfrm>
        </p:spPr>
        <p:txBody>
          <a:bodyPr vert="horz" lIns="91440" tIns="45720" rIns="91440" bIns="45720" rtlCol="0" anchor="ctr">
            <a:normAutofit/>
          </a:bodyPr>
          <a:lstStyle/>
          <a:p>
            <a:r>
              <a:rPr lang="en-US" kern="1200">
                <a:solidFill>
                  <a:srgbClr val="FFFFFF"/>
                </a:solidFill>
                <a:latin typeface="+mj-lt"/>
                <a:ea typeface="+mj-ea"/>
                <a:cs typeface="+mj-cs"/>
              </a:rPr>
              <a:t>Competency and Responsibility</a:t>
            </a:r>
          </a:p>
        </p:txBody>
      </p:sp>
      <p:sp>
        <p:nvSpPr>
          <p:cNvPr id="29" name="Rectangle 2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E8B5838-25E0-4092-AE49-403892D3558D}"/>
              </a:ext>
            </a:extLst>
          </p:cNvPr>
          <p:cNvSpPr txBox="1"/>
          <p:nvPr/>
        </p:nvSpPr>
        <p:spPr>
          <a:xfrm>
            <a:off x="8029319" y="917725"/>
            <a:ext cx="3424739" cy="4852362"/>
          </a:xfrm>
          <a:prstGeom prst="rect">
            <a:avLst/>
          </a:prstGeom>
        </p:spPr>
        <p:txBody>
          <a:bodyPr vert="horz" lIns="91440" tIns="45720" rIns="91440" bIns="45720" rtlCol="0" anchor="ctr">
            <a:normAutofit/>
          </a:bodyPr>
          <a:lstStyle/>
          <a:p>
            <a:pPr>
              <a:lnSpc>
                <a:spcPct val="90000"/>
              </a:lnSpc>
              <a:spcAft>
                <a:spcPts val="600"/>
              </a:spcAft>
            </a:pPr>
            <a:r>
              <a:rPr lang="en-US" sz="1700" b="1" i="1" dirty="0">
                <a:solidFill>
                  <a:schemeClr val="accent4">
                    <a:lumMod val="60000"/>
                    <a:lumOff val="40000"/>
                  </a:schemeClr>
                </a:solidFill>
                <a:effectLst/>
              </a:rPr>
              <a:t>“I monitor kids, you know, help them. </a:t>
            </a:r>
            <a:r>
              <a:rPr lang="en-US" sz="1700" dirty="0">
                <a:solidFill>
                  <a:srgbClr val="FFFFFF"/>
                </a:solidFill>
                <a:effectLst/>
              </a:rPr>
              <a:t>Basically just help them. ‘</a:t>
            </a:r>
            <a:r>
              <a:rPr lang="en-US" sz="1700" dirty="0" err="1">
                <a:solidFill>
                  <a:srgbClr val="FFFFFF"/>
                </a:solidFill>
                <a:effectLst/>
              </a:rPr>
              <a:t>Cuz</a:t>
            </a:r>
            <a:r>
              <a:rPr lang="en-US" sz="1700" dirty="0">
                <a:solidFill>
                  <a:srgbClr val="FFFFFF"/>
                </a:solidFill>
                <a:effectLst/>
              </a:rPr>
              <a:t> like again it is based off of East Oakland, so it's a lot of stuff that goes on out here, you know, during the day at night, a lot of stuff happens. </a:t>
            </a:r>
            <a:r>
              <a:rPr lang="en-US" sz="1700" b="1" i="1" dirty="0">
                <a:solidFill>
                  <a:schemeClr val="accent1">
                    <a:lumMod val="60000"/>
                    <a:lumOff val="40000"/>
                  </a:schemeClr>
                </a:solidFill>
                <a:effectLst/>
              </a:rPr>
              <a:t>So, we're just trying to help them be bet- not be. I'm trying to think of the word. Like I don't want to say, be better because they are good as it is</a:t>
            </a:r>
            <a:r>
              <a:rPr lang="en-US" sz="1700" dirty="0">
                <a:solidFill>
                  <a:srgbClr val="FFFFFF"/>
                </a:solidFill>
                <a:effectLst/>
              </a:rPr>
              <a:t>, but like we help them [young children] too… We just want to put them in the right direction. </a:t>
            </a:r>
            <a:r>
              <a:rPr lang="en-US" sz="1700" b="1" i="1" dirty="0">
                <a:solidFill>
                  <a:schemeClr val="accent2">
                    <a:lumMod val="60000"/>
                    <a:lumOff val="40000"/>
                  </a:schemeClr>
                </a:solidFill>
                <a:effectLst/>
              </a:rPr>
              <a:t>Basically, we want to keep them in the right direction and to make sure that they go to school, you know that they're learning ok and all that.” </a:t>
            </a:r>
          </a:p>
          <a:p>
            <a:pPr algn="r">
              <a:lnSpc>
                <a:spcPct val="90000"/>
              </a:lnSpc>
              <a:spcAft>
                <a:spcPts val="600"/>
              </a:spcAft>
            </a:pPr>
            <a:r>
              <a:rPr lang="en-US" sz="1700" dirty="0">
                <a:solidFill>
                  <a:schemeClr val="bg1"/>
                </a:solidFill>
              </a:rPr>
              <a:t>- Participant M.B.</a:t>
            </a:r>
            <a:endParaRPr lang="en-US" sz="1700" dirty="0">
              <a:solidFill>
                <a:schemeClr val="bg1"/>
              </a:solidFill>
              <a:effectLst/>
            </a:endParaRPr>
          </a:p>
        </p:txBody>
      </p:sp>
      <p:sp>
        <p:nvSpPr>
          <p:cNvPr id="7" name="Slide Number Placeholder 6">
            <a:extLst>
              <a:ext uri="{FF2B5EF4-FFF2-40B4-BE49-F238E27FC236}">
                <a16:creationId xmlns:a16="http://schemas.microsoft.com/office/drawing/2014/main" id="{A304F9B0-D6DB-4DCF-8C3D-86D5291073AA}"/>
              </a:ext>
            </a:extLst>
          </p:cNvPr>
          <p:cNvSpPr>
            <a:spLocks noGrp="1"/>
          </p:cNvSpPr>
          <p:nvPr>
            <p:ph type="sldNum" sz="quarter" idx="12"/>
          </p:nvPr>
        </p:nvSpPr>
        <p:spPr/>
        <p:txBody>
          <a:bodyPr/>
          <a:lstStyle/>
          <a:p>
            <a:fld id="{201EA66F-5988-45AD-82B9-DC7DB0324D7C}" type="slidenum">
              <a:rPr lang="en-US" smtClean="0"/>
              <a:t>15</a:t>
            </a:fld>
            <a:endParaRPr lang="en-US"/>
          </a:p>
        </p:txBody>
      </p:sp>
    </p:spTree>
    <p:extLst>
      <p:ext uri="{BB962C8B-B14F-4D97-AF65-F5344CB8AC3E}">
        <p14:creationId xmlns:p14="http://schemas.microsoft.com/office/powerpoint/2010/main" val="3316194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794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BA4C65FA-EDEB-4B7F-B78A-017F5C04E13C}"/>
              </a:ext>
            </a:extLst>
          </p:cNvPr>
          <p:cNvSpPr>
            <a:spLocks noGrp="1"/>
          </p:cNvSpPr>
          <p:nvPr>
            <p:ph type="title"/>
          </p:nvPr>
        </p:nvSpPr>
        <p:spPr>
          <a:xfrm>
            <a:off x="524256" y="516804"/>
            <a:ext cx="6594189" cy="1625210"/>
          </a:xfrm>
        </p:spPr>
        <p:txBody>
          <a:bodyPr>
            <a:normAutofit/>
          </a:bodyPr>
          <a:lstStyle/>
          <a:p>
            <a:r>
              <a:rPr lang="en-US" dirty="0">
                <a:solidFill>
                  <a:srgbClr val="FFFFFF"/>
                </a:solidFill>
              </a:rPr>
              <a:t>Connectedness and Relationships</a:t>
            </a:r>
          </a:p>
        </p:txBody>
      </p:sp>
      <p:sp>
        <p:nvSpPr>
          <p:cNvPr id="75" name="Rectangle 74">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D864BB76-5E48-437E-9530-D54CC678EDA9}"/>
              </a:ext>
            </a:extLst>
          </p:cNvPr>
          <p:cNvSpPr>
            <a:spLocks noGrp="1"/>
          </p:cNvSpPr>
          <p:nvPr>
            <p:ph idx="1"/>
          </p:nvPr>
        </p:nvSpPr>
        <p:spPr>
          <a:xfrm>
            <a:off x="7671703" y="917724"/>
            <a:ext cx="4076704" cy="5164669"/>
          </a:xfrm>
        </p:spPr>
        <p:txBody>
          <a:bodyPr anchor="ctr">
            <a:normAutofit fontScale="92500" lnSpcReduction="20000"/>
          </a:bodyPr>
          <a:lstStyle/>
          <a:p>
            <a:pPr marR="457200" indent="0" rtl="0">
              <a:spcBef>
                <a:spcPts val="0"/>
              </a:spcBef>
              <a:spcAft>
                <a:spcPts val="800"/>
              </a:spcAft>
              <a:buNone/>
            </a:pPr>
            <a:r>
              <a:rPr lang="en-US" sz="2000" b="0" i="0" u="none" strike="noStrike" dirty="0">
                <a:solidFill>
                  <a:schemeClr val="accent2">
                    <a:lumMod val="60000"/>
                    <a:lumOff val="40000"/>
                  </a:schemeClr>
                </a:solidFill>
                <a:effectLst/>
              </a:rPr>
              <a:t>“</a:t>
            </a:r>
            <a:r>
              <a:rPr lang="en-US" sz="2000" b="1" i="1" u="none" strike="noStrike" dirty="0">
                <a:solidFill>
                  <a:schemeClr val="accent2">
                    <a:lumMod val="60000"/>
                    <a:lumOff val="40000"/>
                  </a:schemeClr>
                </a:solidFill>
                <a:effectLst/>
              </a:rPr>
              <a:t>Oakland is not one of the major crime ridden cities, but it is a city with a lot of crime, and everyone knows that.</a:t>
            </a:r>
            <a:r>
              <a:rPr lang="en-US" sz="2000" b="1" i="1" u="none" strike="noStrike" dirty="0">
                <a:solidFill>
                  <a:schemeClr val="bg1"/>
                </a:solidFill>
                <a:effectLst/>
              </a:rPr>
              <a:t> </a:t>
            </a:r>
            <a:r>
              <a:rPr lang="en-US" sz="2000" b="0" i="0" u="none" strike="noStrike" dirty="0">
                <a:solidFill>
                  <a:schemeClr val="bg1"/>
                </a:solidFill>
                <a:effectLst/>
              </a:rPr>
              <a:t>And I’ve also directly seen a lot of things just growing up in Oakland. There's a lot of gang activity, a lot of like I said, crime. And so there's a lot of things you can get into when you grow up here, especially when you're connected to other people that grew up here. They'll introduce you to things that aren't good for you to do. However, it's something that they found themselves getting into. </a:t>
            </a:r>
            <a:r>
              <a:rPr lang="en-US" sz="2000" b="1" i="1" u="none" strike="noStrike" dirty="0">
                <a:solidFill>
                  <a:schemeClr val="accent6">
                    <a:lumMod val="60000"/>
                    <a:lumOff val="40000"/>
                  </a:schemeClr>
                </a:solidFill>
                <a:effectLst/>
              </a:rPr>
              <a:t>So being somewhere where you’re around mentors who are pulling you in a direction, but it's a positive direction is helpful</a:t>
            </a:r>
            <a:r>
              <a:rPr lang="en-US" sz="2000" b="0" i="0" u="none" strike="noStrike" dirty="0">
                <a:solidFill>
                  <a:schemeClr val="accent6">
                    <a:lumMod val="60000"/>
                    <a:lumOff val="40000"/>
                  </a:schemeClr>
                </a:solidFill>
                <a:effectLst/>
              </a:rPr>
              <a:t>”.</a:t>
            </a:r>
          </a:p>
          <a:p>
            <a:pPr marR="457200" indent="0" algn="just" rtl="0">
              <a:spcBef>
                <a:spcPts val="0"/>
              </a:spcBef>
              <a:spcAft>
                <a:spcPts val="800"/>
              </a:spcAft>
              <a:buNone/>
            </a:pPr>
            <a:endParaRPr lang="en-US" sz="2000" b="0" i="0" u="none" strike="noStrike" dirty="0">
              <a:solidFill>
                <a:schemeClr val="accent6">
                  <a:lumMod val="60000"/>
                  <a:lumOff val="40000"/>
                </a:schemeClr>
              </a:solidFill>
              <a:effectLst/>
            </a:endParaRPr>
          </a:p>
          <a:p>
            <a:pPr marR="457200" indent="0" algn="r" rtl="0">
              <a:spcBef>
                <a:spcPts val="0"/>
              </a:spcBef>
              <a:spcAft>
                <a:spcPts val="800"/>
              </a:spcAft>
              <a:buNone/>
            </a:pPr>
            <a:r>
              <a:rPr lang="en-US" sz="1400" dirty="0">
                <a:solidFill>
                  <a:schemeClr val="bg1"/>
                </a:solidFill>
              </a:rPr>
              <a:t>- Participant A.R. </a:t>
            </a:r>
            <a:endParaRPr lang="en-US" sz="2000" b="0" dirty="0">
              <a:solidFill>
                <a:schemeClr val="bg1"/>
              </a:solidFill>
              <a:effectLst/>
            </a:endParaRPr>
          </a:p>
        </p:txBody>
      </p:sp>
      <p:pic>
        <p:nvPicPr>
          <p:cNvPr id="8" name="Picture 7" descr="A picture containing text, table&#10;&#10;Description automatically generated">
            <a:extLst>
              <a:ext uri="{FF2B5EF4-FFF2-40B4-BE49-F238E27FC236}">
                <a16:creationId xmlns:a16="http://schemas.microsoft.com/office/drawing/2014/main" id="{683B58E7-FE78-44B5-BEB6-280C624DFA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15034" y="2660287"/>
            <a:ext cx="6483330" cy="3646887"/>
          </a:xfrm>
          <a:prstGeom prst="rect">
            <a:avLst/>
          </a:prstGeom>
        </p:spPr>
      </p:pic>
      <p:sp>
        <p:nvSpPr>
          <p:cNvPr id="9" name="TextBox 8">
            <a:extLst>
              <a:ext uri="{FF2B5EF4-FFF2-40B4-BE49-F238E27FC236}">
                <a16:creationId xmlns:a16="http://schemas.microsoft.com/office/drawing/2014/main" id="{5AD159A5-7262-454A-809F-671F7496AC94}"/>
              </a:ext>
            </a:extLst>
          </p:cNvPr>
          <p:cNvSpPr txBox="1"/>
          <p:nvPr/>
        </p:nvSpPr>
        <p:spPr>
          <a:xfrm>
            <a:off x="615034" y="6282666"/>
            <a:ext cx="1939377" cy="276999"/>
          </a:xfrm>
          <a:prstGeom prst="rect">
            <a:avLst/>
          </a:prstGeom>
          <a:noFill/>
        </p:spPr>
        <p:txBody>
          <a:bodyPr wrap="none" rtlCol="0">
            <a:spAutoFit/>
          </a:bodyPr>
          <a:lstStyle/>
          <a:p>
            <a:r>
              <a:rPr lang="en-US" sz="1200" dirty="0"/>
              <a:t>Photo credit: Youth Uprising</a:t>
            </a:r>
          </a:p>
        </p:txBody>
      </p:sp>
      <p:sp>
        <p:nvSpPr>
          <p:cNvPr id="2" name="Slide Number Placeholder 1">
            <a:extLst>
              <a:ext uri="{FF2B5EF4-FFF2-40B4-BE49-F238E27FC236}">
                <a16:creationId xmlns:a16="http://schemas.microsoft.com/office/drawing/2014/main" id="{9176CD40-884D-4E72-8145-EF5A58B5D107}"/>
              </a:ext>
            </a:extLst>
          </p:cNvPr>
          <p:cNvSpPr>
            <a:spLocks noGrp="1"/>
          </p:cNvSpPr>
          <p:nvPr>
            <p:ph type="sldNum" sz="quarter" idx="12"/>
          </p:nvPr>
        </p:nvSpPr>
        <p:spPr/>
        <p:txBody>
          <a:bodyPr/>
          <a:lstStyle/>
          <a:p>
            <a:fld id="{201EA66F-5988-45AD-82B9-DC7DB0324D7C}" type="slidenum">
              <a:rPr lang="en-US" smtClean="0"/>
              <a:t>16</a:t>
            </a:fld>
            <a:endParaRPr lang="en-US"/>
          </a:p>
        </p:txBody>
      </p:sp>
    </p:spTree>
    <p:extLst>
      <p:ext uri="{BB962C8B-B14F-4D97-AF65-F5344CB8AC3E}">
        <p14:creationId xmlns:p14="http://schemas.microsoft.com/office/powerpoint/2010/main" val="3361904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88" name="Straight Connector 8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7189" name="Rectangle 8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1C82C9-C4D3-4B64-8D39-56082ABFC240}"/>
              </a:ext>
            </a:extLst>
          </p:cNvPr>
          <p:cNvSpPr>
            <a:spLocks noGrp="1"/>
          </p:cNvSpPr>
          <p:nvPr>
            <p:ph type="title" idx="4294967295"/>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Discussion</a:t>
            </a:r>
          </a:p>
        </p:txBody>
      </p:sp>
      <p:pic>
        <p:nvPicPr>
          <p:cNvPr id="7170" name="Picture 2" descr="Public artists vie for space in Oakland - Oakland North">
            <a:extLst>
              <a:ext uri="{FF2B5EF4-FFF2-40B4-BE49-F238E27FC236}">
                <a16:creationId xmlns:a16="http://schemas.microsoft.com/office/drawing/2014/main" id="{ACEFA326-5C9A-4690-8DC6-7B8B4A6B933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
          <a:stretch/>
        </p:blipFill>
        <p:spPr bwMode="auto">
          <a:xfrm>
            <a:off x="320040" y="455699"/>
            <a:ext cx="5455917" cy="3701701"/>
          </a:xfrm>
          <a:prstGeom prst="rect">
            <a:avLst/>
          </a:prstGeom>
          <a:extLst>
            <a:ext uri="{909E8E84-426E-40DD-AFC4-6F175D3DCCD1}">
              <a14:hiddenFill xmlns:a14="http://schemas.microsoft.com/office/drawing/2010/main">
                <a:solidFill>
                  <a:srgbClr val="FFFFFF"/>
                </a:solidFill>
              </a14:hiddenFill>
            </a:ext>
          </a:extLst>
        </p:spPr>
      </p:pic>
      <p:pic>
        <p:nvPicPr>
          <p:cNvPr id="7172" name="Picture 4" descr="9 Art Installations From The Oakland Mural Festival">
            <a:extLst>
              <a:ext uri="{FF2B5EF4-FFF2-40B4-BE49-F238E27FC236}">
                <a16:creationId xmlns:a16="http://schemas.microsoft.com/office/drawing/2014/main" id="{18BA7692-668A-41BA-A1DD-FFA561A80B8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 b="-2"/>
          <a:stretch/>
        </p:blipFill>
        <p:spPr bwMode="auto">
          <a:xfrm>
            <a:off x="6416043" y="428722"/>
            <a:ext cx="5455917" cy="3755655"/>
          </a:xfrm>
          <a:prstGeom prst="rect">
            <a:avLst/>
          </a:prstGeom>
          <a:extLst>
            <a:ext uri="{909E8E84-426E-40DD-AFC4-6F175D3DCCD1}">
              <a14:hiddenFill xmlns:a14="http://schemas.microsoft.com/office/drawing/2010/main">
                <a:solidFill>
                  <a:srgbClr val="FFFFFF"/>
                </a:solidFill>
              </a14:hiddenFill>
            </a:ext>
          </a:extLst>
        </p:spPr>
      </p:pic>
      <p:cxnSp>
        <p:nvCxnSpPr>
          <p:cNvPr id="7190" name="Straight Connector 8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CE7A3A8-1FA4-44FA-B68B-8DEEB7890CD0}"/>
              </a:ext>
            </a:extLst>
          </p:cNvPr>
          <p:cNvSpPr txBox="1"/>
          <p:nvPr/>
        </p:nvSpPr>
        <p:spPr>
          <a:xfrm>
            <a:off x="443584" y="6136254"/>
            <a:ext cx="1982915" cy="276999"/>
          </a:xfrm>
          <a:prstGeom prst="rect">
            <a:avLst/>
          </a:prstGeom>
          <a:noFill/>
        </p:spPr>
        <p:txBody>
          <a:bodyPr wrap="none" rtlCol="0">
            <a:spAutoFit/>
          </a:bodyPr>
          <a:lstStyle/>
          <a:p>
            <a:r>
              <a:rPr lang="en-US" sz="1200" dirty="0">
                <a:solidFill>
                  <a:schemeClr val="bg1"/>
                </a:solidFill>
              </a:rPr>
              <a:t>Photo credit: City of Oakland</a:t>
            </a:r>
          </a:p>
        </p:txBody>
      </p:sp>
      <p:sp>
        <p:nvSpPr>
          <p:cNvPr id="3" name="Slide Number Placeholder 2">
            <a:extLst>
              <a:ext uri="{FF2B5EF4-FFF2-40B4-BE49-F238E27FC236}">
                <a16:creationId xmlns:a16="http://schemas.microsoft.com/office/drawing/2014/main" id="{BAE2C2A6-FF30-4C73-9312-354A9C470630}"/>
              </a:ext>
            </a:extLst>
          </p:cNvPr>
          <p:cNvSpPr>
            <a:spLocks noGrp="1"/>
          </p:cNvSpPr>
          <p:nvPr>
            <p:ph type="sldNum" sz="quarter" idx="12"/>
          </p:nvPr>
        </p:nvSpPr>
        <p:spPr/>
        <p:txBody>
          <a:bodyPr/>
          <a:lstStyle/>
          <a:p>
            <a:fld id="{201EA66F-5988-45AD-82B9-DC7DB0324D7C}" type="slidenum">
              <a:rPr lang="en-US" smtClean="0"/>
              <a:t>17</a:t>
            </a:fld>
            <a:endParaRPr lang="en-US"/>
          </a:p>
        </p:txBody>
      </p:sp>
    </p:spTree>
    <p:extLst>
      <p:ext uri="{BB962C8B-B14F-4D97-AF65-F5344CB8AC3E}">
        <p14:creationId xmlns:p14="http://schemas.microsoft.com/office/powerpoint/2010/main" val="2955061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4000" b="-1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756FB-A3E8-42D4-BCF6-134F394F02A4}"/>
              </a:ext>
            </a:extLst>
          </p:cNvPr>
          <p:cNvSpPr>
            <a:spLocks noGrp="1"/>
          </p:cNvSpPr>
          <p:nvPr>
            <p:ph type="title"/>
          </p:nvPr>
        </p:nvSpPr>
        <p:spPr/>
        <p:txBody>
          <a:bodyPr/>
          <a:lstStyle/>
          <a:p>
            <a:r>
              <a:rPr lang="en-US" b="1" dirty="0"/>
              <a:t>Conclusion</a:t>
            </a:r>
          </a:p>
        </p:txBody>
      </p:sp>
      <p:sp>
        <p:nvSpPr>
          <p:cNvPr id="4" name="Content Placeholder 3">
            <a:extLst>
              <a:ext uri="{FF2B5EF4-FFF2-40B4-BE49-F238E27FC236}">
                <a16:creationId xmlns:a16="http://schemas.microsoft.com/office/drawing/2014/main" id="{09531844-45EB-43E1-B8A7-D4733F7895FF}"/>
              </a:ext>
            </a:extLst>
          </p:cNvPr>
          <p:cNvSpPr>
            <a:spLocks noGrp="1"/>
          </p:cNvSpPr>
          <p:nvPr>
            <p:ph idx="1"/>
          </p:nvPr>
        </p:nvSpPr>
        <p:spPr/>
        <p:txBody>
          <a:bodyPr>
            <a:normAutofit/>
          </a:bodyPr>
          <a:lstStyle/>
          <a:p>
            <a:pPr marL="0" indent="0" algn="ctr">
              <a:buNone/>
            </a:pPr>
            <a:r>
              <a:rPr lang="en-US" sz="2800" b="1" dirty="0">
                <a:effectLst/>
                <a:ea typeface="Times New Roman" panose="02020603050405020304" pitchFamily="18" charset="0"/>
              </a:rPr>
              <a:t>Neighborhood institutions provide important spaces and opportunities for young people to build and strengthen their well-being</a:t>
            </a:r>
          </a:p>
          <a:p>
            <a:endParaRPr lang="en-US" dirty="0"/>
          </a:p>
          <a:p>
            <a:pPr marL="0" indent="0" algn="ctr">
              <a:buNone/>
            </a:pPr>
            <a:r>
              <a:rPr lang="en-US" sz="2800" b="1" dirty="0">
                <a:effectLst/>
                <a:ea typeface="Times New Roman" panose="02020603050405020304" pitchFamily="18" charset="0"/>
              </a:rPr>
              <a:t>Key programmatic components include </a:t>
            </a:r>
            <a:r>
              <a:rPr lang="en-US" sz="2800" dirty="0">
                <a:effectLst/>
                <a:ea typeface="Times New Roman" panose="02020603050405020304" pitchFamily="18" charset="0"/>
              </a:rPr>
              <a:t>strong mentorship, academic support, decision making power within the program, college preparedness workshops, payment for the time young people are participating in programs, safe spaces</a:t>
            </a:r>
            <a:r>
              <a:rPr lang="en-US" sz="2800">
                <a:effectLst/>
                <a:ea typeface="Times New Roman" panose="02020603050405020304" pitchFamily="18" charset="0"/>
              </a:rPr>
              <a:t>, and staff </a:t>
            </a:r>
            <a:r>
              <a:rPr lang="en-US" sz="2800" dirty="0">
                <a:effectLst/>
                <a:ea typeface="Times New Roman" panose="02020603050405020304" pitchFamily="18" charset="0"/>
              </a:rPr>
              <a:t>who also have ties to the community.</a:t>
            </a:r>
            <a:endParaRPr lang="en-US" dirty="0"/>
          </a:p>
        </p:txBody>
      </p:sp>
      <p:sp>
        <p:nvSpPr>
          <p:cNvPr id="5" name="Slide Number Placeholder 4">
            <a:extLst>
              <a:ext uri="{FF2B5EF4-FFF2-40B4-BE49-F238E27FC236}">
                <a16:creationId xmlns:a16="http://schemas.microsoft.com/office/drawing/2014/main" id="{3191B07C-A40C-4B36-933B-D7A4C9319BC8}"/>
              </a:ext>
            </a:extLst>
          </p:cNvPr>
          <p:cNvSpPr>
            <a:spLocks noGrp="1"/>
          </p:cNvSpPr>
          <p:nvPr>
            <p:ph type="sldNum" sz="quarter" idx="12"/>
          </p:nvPr>
        </p:nvSpPr>
        <p:spPr/>
        <p:txBody>
          <a:bodyPr/>
          <a:lstStyle/>
          <a:p>
            <a:fld id="{201EA66F-5988-45AD-82B9-DC7DB0324D7C}" type="slidenum">
              <a:rPr lang="en-US" smtClean="0"/>
              <a:t>18</a:t>
            </a:fld>
            <a:endParaRPr lang="en-US"/>
          </a:p>
        </p:txBody>
      </p:sp>
    </p:spTree>
    <p:extLst>
      <p:ext uri="{BB962C8B-B14F-4D97-AF65-F5344CB8AC3E}">
        <p14:creationId xmlns:p14="http://schemas.microsoft.com/office/powerpoint/2010/main" val="1097411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24E95-0E28-B01B-975D-323CD4D420FD}"/>
              </a:ext>
            </a:extLst>
          </p:cNvPr>
          <p:cNvSpPr>
            <a:spLocks noGrp="1"/>
          </p:cNvSpPr>
          <p:nvPr>
            <p:ph type="title"/>
          </p:nvPr>
        </p:nvSpPr>
        <p:spPr/>
        <p:txBody>
          <a:bodyPr>
            <a:normAutofit/>
          </a:bodyPr>
          <a:lstStyle/>
          <a:p>
            <a:r>
              <a:rPr lang="en-US" sz="4800" b="1" dirty="0"/>
              <a:t>Introduction</a:t>
            </a:r>
          </a:p>
        </p:txBody>
      </p:sp>
      <p:sp>
        <p:nvSpPr>
          <p:cNvPr id="3" name="Content Placeholder 2">
            <a:extLst>
              <a:ext uri="{FF2B5EF4-FFF2-40B4-BE49-F238E27FC236}">
                <a16:creationId xmlns:a16="http://schemas.microsoft.com/office/drawing/2014/main" id="{4E80F440-A770-5E50-0B57-10B168F2FDD9}"/>
              </a:ext>
            </a:extLst>
          </p:cNvPr>
          <p:cNvSpPr>
            <a:spLocks noGrp="1"/>
          </p:cNvSpPr>
          <p:nvPr>
            <p:ph idx="1"/>
          </p:nvPr>
        </p:nvSpPr>
        <p:spPr/>
        <p:txBody>
          <a:bodyPr>
            <a:normAutofit/>
          </a:bodyPr>
          <a:lstStyle/>
          <a:p>
            <a:pPr marL="0" indent="0" algn="ctr">
              <a:buNone/>
            </a:pPr>
            <a:endParaRPr lang="en-US" b="1" i="0" u="none" strike="noStrike" dirty="0">
              <a:effectLst/>
              <a:latin typeface="Times New Roman" panose="02020603050405020304" pitchFamily="18" charset="0"/>
            </a:endParaRPr>
          </a:p>
          <a:p>
            <a:pPr marL="0" indent="0" algn="ctr">
              <a:buNone/>
            </a:pPr>
            <a:endParaRPr lang="en-US" b="1" i="0" u="none" strike="noStrike" dirty="0">
              <a:effectLst/>
              <a:latin typeface="Times New Roman" panose="02020603050405020304" pitchFamily="18" charset="0"/>
            </a:endParaRPr>
          </a:p>
          <a:p>
            <a:pPr marL="0" indent="0" algn="ctr">
              <a:buNone/>
            </a:pPr>
            <a:r>
              <a:rPr lang="en-US" b="1" i="0" u="none" strike="noStrike" dirty="0">
                <a:effectLst/>
                <a:latin typeface="Times New Roman" panose="02020603050405020304" pitchFamily="18" charset="0"/>
              </a:rPr>
              <a:t>“Going there </a:t>
            </a:r>
            <a:r>
              <a:rPr lang="en-US" b="1" i="1" u="none" strike="noStrike" dirty="0">
                <a:effectLst/>
                <a:latin typeface="Times New Roman" panose="02020603050405020304" pitchFamily="18" charset="0"/>
              </a:rPr>
              <a:t>I’ve met a lot of good people and good friends </a:t>
            </a:r>
            <a:r>
              <a:rPr lang="en-US" b="1" i="0" u="none" strike="noStrike" dirty="0">
                <a:effectLst/>
                <a:latin typeface="Times New Roman" panose="02020603050405020304" pitchFamily="18" charset="0"/>
              </a:rPr>
              <a:t>that I’ve been friends with for 5 plus years already. And </a:t>
            </a:r>
            <a:r>
              <a:rPr lang="en-US" b="1" i="1" u="none" strike="noStrike" dirty="0">
                <a:effectLst/>
                <a:latin typeface="Times New Roman" panose="02020603050405020304" pitchFamily="18" charset="0"/>
              </a:rPr>
              <a:t>it’s just a good way to build working skills, community skills, social skills</a:t>
            </a:r>
            <a:r>
              <a:rPr lang="en-US" b="1" i="0" u="none" strike="noStrike" dirty="0">
                <a:effectLst/>
                <a:latin typeface="Times New Roman" panose="02020603050405020304" pitchFamily="18" charset="0"/>
              </a:rPr>
              <a:t>”</a:t>
            </a:r>
          </a:p>
          <a:p>
            <a:pPr marL="0" indent="0" algn="ctr">
              <a:buNone/>
            </a:pPr>
            <a:endParaRPr lang="en-US" b="1" i="0" u="none" strike="noStrike" dirty="0">
              <a:effectLst/>
              <a:latin typeface="Times New Roman" panose="02020603050405020304" pitchFamily="18" charset="0"/>
            </a:endParaRPr>
          </a:p>
          <a:p>
            <a:pPr marL="0" indent="0" algn="ctr">
              <a:buNone/>
            </a:pPr>
            <a:r>
              <a:rPr lang="en-US" b="1" dirty="0">
                <a:latin typeface="Times New Roman" panose="02020603050405020304" pitchFamily="18" charset="0"/>
              </a:rPr>
              <a:t>- M.X., 16 year-old self-identified Latinx female</a:t>
            </a:r>
            <a:endParaRPr lang="en-US" b="1" i="0" u="none" strike="noStrike" dirty="0">
              <a:effectLst/>
              <a:latin typeface="Times New Roman" panose="02020603050405020304" pitchFamily="18" charset="0"/>
            </a:endParaRPr>
          </a:p>
          <a:p>
            <a:pPr marL="0" indent="0">
              <a:buNone/>
            </a:pPr>
            <a:endParaRPr lang="en-US" dirty="0"/>
          </a:p>
        </p:txBody>
      </p:sp>
      <p:sp>
        <p:nvSpPr>
          <p:cNvPr id="4" name="Slide Number Placeholder 3">
            <a:extLst>
              <a:ext uri="{FF2B5EF4-FFF2-40B4-BE49-F238E27FC236}">
                <a16:creationId xmlns:a16="http://schemas.microsoft.com/office/drawing/2014/main" id="{A7CB2041-3069-B936-76C0-F57722EAF599}"/>
              </a:ext>
            </a:extLst>
          </p:cNvPr>
          <p:cNvSpPr>
            <a:spLocks noGrp="1"/>
          </p:cNvSpPr>
          <p:nvPr>
            <p:ph type="sldNum" sz="quarter" idx="12"/>
          </p:nvPr>
        </p:nvSpPr>
        <p:spPr/>
        <p:txBody>
          <a:bodyPr/>
          <a:lstStyle/>
          <a:p>
            <a:fld id="{201EA66F-5988-45AD-82B9-DC7DB0324D7C}" type="slidenum">
              <a:rPr lang="en-US" smtClean="0"/>
              <a:t>2</a:t>
            </a:fld>
            <a:endParaRPr lang="en-US"/>
          </a:p>
        </p:txBody>
      </p:sp>
    </p:spTree>
    <p:extLst>
      <p:ext uri="{BB962C8B-B14F-4D97-AF65-F5344CB8AC3E}">
        <p14:creationId xmlns:p14="http://schemas.microsoft.com/office/powerpoint/2010/main" val="3801094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What is Community Health? | Blog | Elmhurst University">
            <a:extLst>
              <a:ext uri="{FF2B5EF4-FFF2-40B4-BE49-F238E27FC236}">
                <a16:creationId xmlns:a16="http://schemas.microsoft.com/office/drawing/2014/main" id="{46BCCC10-5721-46B7-9D74-372B36793BC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89172" y="2559090"/>
            <a:ext cx="7350572" cy="3794862"/>
          </a:xfrm>
          <a:prstGeom prst="rect">
            <a:avLst/>
          </a:prstGeom>
          <a:extLst>
            <a:ext uri="{909E8E84-426E-40DD-AFC4-6F175D3DCCD1}">
              <a14:hiddenFill xmlns:a14="http://schemas.microsoft.com/office/drawing/2010/main">
                <a:solidFill>
                  <a:srgbClr val="FFFFFF"/>
                </a:solidFill>
              </a14:hiddenFill>
            </a:ext>
          </a:extLst>
        </p:spPr>
      </p:pic>
      <p:pic>
        <p:nvPicPr>
          <p:cNvPr id="2050" name="Picture 2" descr="Elevating Youth Voice Fellowship — Student Success Network">
            <a:extLst>
              <a:ext uri="{FF2B5EF4-FFF2-40B4-BE49-F238E27FC236}">
                <a16:creationId xmlns:a16="http://schemas.microsoft.com/office/drawing/2014/main" id="{2899588F-3BAF-4B60-8DA2-90BBB93AC4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4588" y="3344075"/>
            <a:ext cx="4019884" cy="2224891"/>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03E591D-8701-4B01-B07D-2EC6668EB667}"/>
              </a:ext>
            </a:extLst>
          </p:cNvPr>
          <p:cNvSpPr>
            <a:spLocks noGrp="1"/>
          </p:cNvSpPr>
          <p:nvPr>
            <p:ph type="title"/>
          </p:nvPr>
        </p:nvSpPr>
        <p:spPr>
          <a:xfrm>
            <a:off x="1286932" y="1204109"/>
            <a:ext cx="10023398" cy="857894"/>
          </a:xfrm>
        </p:spPr>
        <p:txBody>
          <a:bodyPr vert="horz" lIns="91440" tIns="45720" rIns="91440" bIns="45720" rtlCol="0">
            <a:normAutofit/>
          </a:bodyPr>
          <a:lstStyle/>
          <a:p>
            <a:r>
              <a:rPr lang="en-US" sz="4000" kern="1200" dirty="0">
                <a:solidFill>
                  <a:srgbClr val="FFFFFF"/>
                </a:solidFill>
                <a:latin typeface="+mj-lt"/>
                <a:ea typeface="+mj-ea"/>
                <a:cs typeface="+mj-cs"/>
              </a:rPr>
              <a:t>Neighborhoods and Local Institutions</a:t>
            </a:r>
          </a:p>
        </p:txBody>
      </p:sp>
      <p:sp>
        <p:nvSpPr>
          <p:cNvPr id="5" name="Slide Number Placeholder 4">
            <a:extLst>
              <a:ext uri="{FF2B5EF4-FFF2-40B4-BE49-F238E27FC236}">
                <a16:creationId xmlns:a16="http://schemas.microsoft.com/office/drawing/2014/main" id="{A3F96312-E62D-411F-87AF-D3EF00A92423}"/>
              </a:ext>
            </a:extLst>
          </p:cNvPr>
          <p:cNvSpPr>
            <a:spLocks noGrp="1"/>
          </p:cNvSpPr>
          <p:nvPr>
            <p:ph type="sldNum" sz="quarter" idx="12"/>
          </p:nvPr>
        </p:nvSpPr>
        <p:spPr/>
        <p:txBody>
          <a:bodyPr/>
          <a:lstStyle/>
          <a:p>
            <a:fld id="{201EA66F-5988-45AD-82B9-DC7DB0324D7C}" type="slidenum">
              <a:rPr lang="en-US" smtClean="0"/>
              <a:t>3</a:t>
            </a:fld>
            <a:endParaRPr lang="en-US"/>
          </a:p>
        </p:txBody>
      </p:sp>
    </p:spTree>
    <p:extLst>
      <p:ext uri="{BB962C8B-B14F-4D97-AF65-F5344CB8AC3E}">
        <p14:creationId xmlns:p14="http://schemas.microsoft.com/office/powerpoint/2010/main" val="1970666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2E3824-F982-49E9-8515-D0A0208C4FD4}"/>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Well-being</a:t>
            </a:r>
          </a:p>
        </p:txBody>
      </p:sp>
      <p:cxnSp>
        <p:nvCxnSpPr>
          <p:cNvPr id="17" name="Straight Connector 16">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6" descr="A bench in front of a wall with graffiti&#10;&#10;Description automatically generated with low confidence">
            <a:extLst>
              <a:ext uri="{FF2B5EF4-FFF2-40B4-BE49-F238E27FC236}">
                <a16:creationId xmlns:a16="http://schemas.microsoft.com/office/drawing/2014/main" id="{F2526FEB-AC5F-46E2-9A15-8A27E4FC15B8}"/>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5200087" y="492573"/>
            <a:ext cx="6461015" cy="5880796"/>
          </a:xfrm>
          <a:prstGeom prst="rect">
            <a:avLst/>
          </a:prstGeom>
        </p:spPr>
      </p:pic>
      <p:sp>
        <p:nvSpPr>
          <p:cNvPr id="3" name="TextBox 2">
            <a:extLst>
              <a:ext uri="{FF2B5EF4-FFF2-40B4-BE49-F238E27FC236}">
                <a16:creationId xmlns:a16="http://schemas.microsoft.com/office/drawing/2014/main" id="{09366D6C-2FE5-4CCF-88D4-EE22B40E7A39}"/>
              </a:ext>
            </a:extLst>
          </p:cNvPr>
          <p:cNvSpPr txBox="1"/>
          <p:nvPr/>
        </p:nvSpPr>
        <p:spPr>
          <a:xfrm>
            <a:off x="674237" y="6196693"/>
            <a:ext cx="2067810" cy="307777"/>
          </a:xfrm>
          <a:prstGeom prst="rect">
            <a:avLst/>
          </a:prstGeom>
          <a:noFill/>
        </p:spPr>
        <p:txBody>
          <a:bodyPr wrap="none" rtlCol="0">
            <a:spAutoFit/>
          </a:bodyPr>
          <a:lstStyle/>
          <a:p>
            <a:r>
              <a:rPr lang="en-US" sz="1400" dirty="0">
                <a:solidFill>
                  <a:schemeClr val="bg1"/>
                </a:solidFill>
              </a:rPr>
              <a:t>Photo credit: Chapter 510</a:t>
            </a:r>
          </a:p>
        </p:txBody>
      </p:sp>
      <p:sp>
        <p:nvSpPr>
          <p:cNvPr id="4" name="Slide Number Placeholder 3">
            <a:extLst>
              <a:ext uri="{FF2B5EF4-FFF2-40B4-BE49-F238E27FC236}">
                <a16:creationId xmlns:a16="http://schemas.microsoft.com/office/drawing/2014/main" id="{C0ECA637-52B6-4E6B-B702-C43DE3D6B9F4}"/>
              </a:ext>
            </a:extLst>
          </p:cNvPr>
          <p:cNvSpPr>
            <a:spLocks noGrp="1"/>
          </p:cNvSpPr>
          <p:nvPr>
            <p:ph type="sldNum" sz="quarter" idx="12"/>
          </p:nvPr>
        </p:nvSpPr>
        <p:spPr/>
        <p:txBody>
          <a:bodyPr/>
          <a:lstStyle/>
          <a:p>
            <a:fld id="{201EA66F-5988-45AD-82B9-DC7DB0324D7C}" type="slidenum">
              <a:rPr lang="en-US" smtClean="0"/>
              <a:t>4</a:t>
            </a:fld>
            <a:endParaRPr lang="en-US"/>
          </a:p>
        </p:txBody>
      </p:sp>
    </p:spTree>
    <p:extLst>
      <p:ext uri="{BB962C8B-B14F-4D97-AF65-F5344CB8AC3E}">
        <p14:creationId xmlns:p14="http://schemas.microsoft.com/office/powerpoint/2010/main" val="994816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10" descr="César E. Chávez Branch Library - Oakland - LocalWiki">
            <a:extLst>
              <a:ext uri="{FF2B5EF4-FFF2-40B4-BE49-F238E27FC236}">
                <a16:creationId xmlns:a16="http://schemas.microsoft.com/office/drawing/2014/main" id="{4193460F-D679-497C-897E-1FD0749944D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
          <a:stretch/>
        </p:blipFill>
        <p:spPr bwMode="auto">
          <a:xfrm>
            <a:off x="1" y="-6235"/>
            <a:ext cx="3255403" cy="2505456"/>
          </a:xfrm>
          <a:custGeom>
            <a:avLst/>
            <a:gdLst/>
            <a:ahLst/>
            <a:cxnLst/>
            <a:rect l="l" t="t" r="r" b="b"/>
            <a:pathLst>
              <a:path w="3255403" h="2505456">
                <a:moveTo>
                  <a:pt x="0" y="0"/>
                </a:moveTo>
                <a:lnTo>
                  <a:pt x="3255403" y="0"/>
                </a:lnTo>
                <a:lnTo>
                  <a:pt x="2094477"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C7ADB35-A5D7-44D6-8521-11F5566486D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
          <a:stretch/>
        </p:blipFill>
        <p:spPr bwMode="auto">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4" name="Content Placeholder 3">
            <a:extLst>
              <a:ext uri="{FF2B5EF4-FFF2-40B4-BE49-F238E27FC236}">
                <a16:creationId xmlns:a16="http://schemas.microsoft.com/office/drawing/2014/main" id="{01AEB391-9132-479E-AD6C-C40684D69126}"/>
              </a:ext>
            </a:extLst>
          </p:cNvPr>
          <p:cNvPicPr>
            <a:picLocks noChangeAspect="1"/>
          </p:cNvPicPr>
          <p:nvPr/>
        </p:nvPicPr>
        <p:blipFill rotWithShape="1">
          <a:blip r:embed="rId5"/>
          <a:srcRect l="8255" r="2" b="2"/>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5" name="Picture 8" descr="Oakland Strokes outreach program brings rowing to youth - Oakland North">
            <a:extLst>
              <a:ext uri="{FF2B5EF4-FFF2-40B4-BE49-F238E27FC236}">
                <a16:creationId xmlns:a16="http://schemas.microsoft.com/office/drawing/2014/main" id="{1141FA89-A6BC-4983-A058-C699370A1F4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
          <a:stretch/>
        </p:blipFill>
        <p:spPr bwMode="auto">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a:noFill/>
          <a:extLst>
            <a:ext uri="{909E8E84-426E-40DD-AFC4-6F175D3DCCD1}">
              <a14:hiddenFill xmlns:a14="http://schemas.microsoft.com/office/drawing/2010/main">
                <a:solidFill>
                  <a:srgbClr val="FFFFFF"/>
                </a:solidFill>
              </a14:hiddenFill>
            </a:ext>
          </a:extLst>
        </p:spPr>
      </p:pic>
      <p:sp>
        <p:nvSpPr>
          <p:cNvPr id="1032"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7B5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455C80-109A-42C5-83A8-4799EB555469}"/>
              </a:ext>
            </a:extLst>
          </p:cNvPr>
          <p:cNvSpPr>
            <a:spLocks noGrp="1"/>
          </p:cNvSpPr>
          <p:nvPr>
            <p:ph type="title"/>
          </p:nvPr>
        </p:nvSpPr>
        <p:spPr>
          <a:xfrm>
            <a:off x="6619164" y="4189864"/>
            <a:ext cx="4997354" cy="2163872"/>
          </a:xfrm>
        </p:spPr>
        <p:txBody>
          <a:bodyPr vert="horz" lIns="91440" tIns="45720" rIns="91440" bIns="45720" rtlCol="0" anchor="t">
            <a:normAutofit/>
          </a:bodyPr>
          <a:lstStyle/>
          <a:p>
            <a:pPr algn="r"/>
            <a:r>
              <a:rPr lang="en-US" sz="6000" kern="1200">
                <a:solidFill>
                  <a:srgbClr val="FFFFFF"/>
                </a:solidFill>
                <a:latin typeface="+mj-lt"/>
                <a:ea typeface="+mj-ea"/>
                <a:cs typeface="+mj-cs"/>
              </a:rPr>
              <a:t>Neighborhood Institutions</a:t>
            </a:r>
          </a:p>
        </p:txBody>
      </p:sp>
      <p:pic>
        <p:nvPicPr>
          <p:cNvPr id="1026" name="Picture 2" descr="Patten Academy of Christian Education - Home | Facebook">
            <a:extLst>
              <a:ext uri="{FF2B5EF4-FFF2-40B4-BE49-F238E27FC236}">
                <a16:creationId xmlns:a16="http://schemas.microsoft.com/office/drawing/2014/main" id="{197E014D-9D83-445B-A3B3-244AA68E480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2261968"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5BDE3A-17E1-48A0-9311-BCD30DAA24FC}"/>
              </a:ext>
            </a:extLst>
          </p:cNvPr>
          <p:cNvSpPr txBox="1"/>
          <p:nvPr/>
        </p:nvSpPr>
        <p:spPr>
          <a:xfrm>
            <a:off x="5485121" y="6353736"/>
            <a:ext cx="4997354" cy="523220"/>
          </a:xfrm>
          <a:prstGeom prst="rect">
            <a:avLst/>
          </a:prstGeom>
          <a:noFill/>
        </p:spPr>
        <p:txBody>
          <a:bodyPr wrap="square" rtlCol="0">
            <a:spAutoFit/>
          </a:bodyPr>
          <a:lstStyle/>
          <a:p>
            <a:r>
              <a:rPr lang="en-US" sz="1400" dirty="0">
                <a:solidFill>
                  <a:schemeClr val="bg1"/>
                </a:solidFill>
              </a:rPr>
              <a:t>Photo credits: City of Oakland, East Oakland Youth Development Center, Youth Uprising</a:t>
            </a:r>
          </a:p>
        </p:txBody>
      </p:sp>
      <p:sp>
        <p:nvSpPr>
          <p:cNvPr id="7" name="Slide Number Placeholder 6">
            <a:extLst>
              <a:ext uri="{FF2B5EF4-FFF2-40B4-BE49-F238E27FC236}">
                <a16:creationId xmlns:a16="http://schemas.microsoft.com/office/drawing/2014/main" id="{7F81AFE2-1F36-4621-86AE-37CFE39F2E97}"/>
              </a:ext>
            </a:extLst>
          </p:cNvPr>
          <p:cNvSpPr>
            <a:spLocks noGrp="1"/>
          </p:cNvSpPr>
          <p:nvPr>
            <p:ph type="sldNum" sz="quarter" idx="12"/>
          </p:nvPr>
        </p:nvSpPr>
        <p:spPr/>
        <p:txBody>
          <a:bodyPr/>
          <a:lstStyle/>
          <a:p>
            <a:fld id="{201EA66F-5988-45AD-82B9-DC7DB0324D7C}" type="slidenum">
              <a:rPr lang="en-US" smtClean="0"/>
              <a:t>5</a:t>
            </a:fld>
            <a:endParaRPr lang="en-US"/>
          </a:p>
        </p:txBody>
      </p:sp>
    </p:spTree>
    <p:extLst>
      <p:ext uri="{BB962C8B-B14F-4D97-AF65-F5344CB8AC3E}">
        <p14:creationId xmlns:p14="http://schemas.microsoft.com/office/powerpoint/2010/main" val="3591488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D3F4-50F9-469D-99D4-BE0448A3F0DF}"/>
              </a:ext>
            </a:extLst>
          </p:cNvPr>
          <p:cNvSpPr>
            <a:spLocks noGrp="1"/>
          </p:cNvSpPr>
          <p:nvPr>
            <p:ph type="title"/>
          </p:nvPr>
        </p:nvSpPr>
        <p:spPr>
          <a:xfrm>
            <a:off x="302079" y="365126"/>
            <a:ext cx="11601450" cy="799644"/>
          </a:xfrm>
        </p:spPr>
        <p:txBody>
          <a:bodyPr>
            <a:noAutofit/>
          </a:bodyPr>
          <a:lstStyle/>
          <a:p>
            <a:pPr algn="ctr"/>
            <a:r>
              <a:rPr lang="en-US" sz="3600" b="1" dirty="0"/>
              <a:t>Theoretical Framing: Community Youth Development</a:t>
            </a:r>
          </a:p>
        </p:txBody>
      </p:sp>
      <p:grpSp>
        <p:nvGrpSpPr>
          <p:cNvPr id="20" name="Group 19">
            <a:extLst>
              <a:ext uri="{FF2B5EF4-FFF2-40B4-BE49-F238E27FC236}">
                <a16:creationId xmlns:a16="http://schemas.microsoft.com/office/drawing/2014/main" id="{DE8B8036-0B71-4069-AE32-82EE15BDAEE8}"/>
              </a:ext>
            </a:extLst>
          </p:cNvPr>
          <p:cNvGrpSpPr/>
          <p:nvPr/>
        </p:nvGrpSpPr>
        <p:grpSpPr>
          <a:xfrm>
            <a:off x="882931" y="1903665"/>
            <a:ext cx="9989657" cy="3863979"/>
            <a:chOff x="1007925" y="1690688"/>
            <a:chExt cx="11084294" cy="4465185"/>
          </a:xfrm>
        </p:grpSpPr>
        <p:sp>
          <p:nvSpPr>
            <p:cNvPr id="12" name="TextBox 11">
              <a:extLst>
                <a:ext uri="{FF2B5EF4-FFF2-40B4-BE49-F238E27FC236}">
                  <a16:creationId xmlns:a16="http://schemas.microsoft.com/office/drawing/2014/main" id="{6464F74E-7795-4D7E-9872-33AB02ACCB28}"/>
                </a:ext>
              </a:extLst>
            </p:cNvPr>
            <p:cNvSpPr txBox="1"/>
            <p:nvPr/>
          </p:nvSpPr>
          <p:spPr>
            <a:xfrm>
              <a:off x="10584932" y="3804775"/>
              <a:ext cx="1507287" cy="426797"/>
            </a:xfrm>
            <a:prstGeom prst="rect">
              <a:avLst/>
            </a:prstGeom>
            <a:noFill/>
            <a:ln>
              <a:solidFill>
                <a:schemeClr val="accent3">
                  <a:lumMod val="50000"/>
                </a:schemeClr>
              </a:solidFill>
            </a:ln>
          </p:spPr>
          <p:txBody>
            <a:bodyPr wrap="square" rtlCol="0">
              <a:spAutoFit/>
            </a:bodyPr>
            <a:lstStyle/>
            <a:p>
              <a:pPr algn="ctr"/>
              <a:r>
                <a:rPr lang="en-US" dirty="0"/>
                <a:t>Institutions</a:t>
              </a:r>
            </a:p>
          </p:txBody>
        </p:sp>
        <p:sp>
          <p:nvSpPr>
            <p:cNvPr id="15" name="Rectangle 14">
              <a:extLst>
                <a:ext uri="{FF2B5EF4-FFF2-40B4-BE49-F238E27FC236}">
                  <a16:creationId xmlns:a16="http://schemas.microsoft.com/office/drawing/2014/main" id="{6CCFF125-365F-4B95-8270-B4C9E9DE18E0}"/>
                </a:ext>
              </a:extLst>
            </p:cNvPr>
            <p:cNvSpPr/>
            <p:nvPr/>
          </p:nvSpPr>
          <p:spPr>
            <a:xfrm>
              <a:off x="5208813" y="2769139"/>
              <a:ext cx="2383971" cy="2160179"/>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61D5A25-E36C-4693-915B-52A374322344}"/>
                </a:ext>
              </a:extLst>
            </p:cNvPr>
            <p:cNvSpPr/>
            <p:nvPr/>
          </p:nvSpPr>
          <p:spPr>
            <a:xfrm>
              <a:off x="3363686" y="1690689"/>
              <a:ext cx="4771830" cy="44651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A29EE0E-1762-48D0-A552-1ECCE24F3381}"/>
                </a:ext>
              </a:extLst>
            </p:cNvPr>
            <p:cNvSpPr txBox="1"/>
            <p:nvPr/>
          </p:nvSpPr>
          <p:spPr>
            <a:xfrm>
              <a:off x="1007925" y="3447513"/>
              <a:ext cx="1627126" cy="746895"/>
            </a:xfrm>
            <a:prstGeom prst="rect">
              <a:avLst/>
            </a:prstGeom>
            <a:noFill/>
            <a:ln>
              <a:solidFill>
                <a:schemeClr val="bg2">
                  <a:lumMod val="50000"/>
                </a:schemeClr>
              </a:solidFill>
            </a:ln>
          </p:spPr>
          <p:txBody>
            <a:bodyPr wrap="square" rtlCol="0">
              <a:spAutoFit/>
            </a:bodyPr>
            <a:lstStyle/>
            <a:p>
              <a:pPr algn="ctr"/>
              <a:r>
                <a:rPr lang="en-US" dirty="0"/>
                <a:t>Young person participation</a:t>
              </a:r>
            </a:p>
          </p:txBody>
        </p:sp>
        <p:sp>
          <p:nvSpPr>
            <p:cNvPr id="18" name="Oval 17">
              <a:extLst>
                <a:ext uri="{FF2B5EF4-FFF2-40B4-BE49-F238E27FC236}">
                  <a16:creationId xmlns:a16="http://schemas.microsoft.com/office/drawing/2014/main" id="{741C0A7A-D325-488F-9927-37909930BC5B}"/>
                </a:ext>
              </a:extLst>
            </p:cNvPr>
            <p:cNvSpPr/>
            <p:nvPr/>
          </p:nvSpPr>
          <p:spPr>
            <a:xfrm>
              <a:off x="4748698" y="1690688"/>
              <a:ext cx="4942310" cy="4465185"/>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165BE71-7CD6-4A71-9B2F-C9D1B7468395}"/>
                </a:ext>
              </a:extLst>
            </p:cNvPr>
            <p:cNvSpPr txBox="1"/>
            <p:nvPr/>
          </p:nvSpPr>
          <p:spPr>
            <a:xfrm>
              <a:off x="5276169" y="3547046"/>
              <a:ext cx="2249259" cy="675762"/>
            </a:xfrm>
            <a:prstGeom prst="rect">
              <a:avLst/>
            </a:prstGeom>
            <a:noFill/>
          </p:spPr>
          <p:txBody>
            <a:bodyPr wrap="square" rtlCol="0">
              <a:spAutoFit/>
            </a:bodyPr>
            <a:lstStyle/>
            <a:p>
              <a:pPr algn="ctr"/>
              <a:r>
                <a:rPr lang="en-US" sz="1600" b="1" dirty="0"/>
                <a:t>Young person well-being</a:t>
              </a:r>
            </a:p>
          </p:txBody>
        </p:sp>
      </p:grpSp>
      <p:sp>
        <p:nvSpPr>
          <p:cNvPr id="21" name="Left Brace 20">
            <a:extLst>
              <a:ext uri="{FF2B5EF4-FFF2-40B4-BE49-F238E27FC236}">
                <a16:creationId xmlns:a16="http://schemas.microsoft.com/office/drawing/2014/main" id="{A8ED131F-EB9E-4289-8C14-C1EF6AD9483D}"/>
              </a:ext>
            </a:extLst>
          </p:cNvPr>
          <p:cNvSpPr/>
          <p:nvPr/>
        </p:nvSpPr>
        <p:spPr>
          <a:xfrm>
            <a:off x="2401973" y="2499650"/>
            <a:ext cx="881743" cy="2555422"/>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Left Brace 21">
            <a:extLst>
              <a:ext uri="{FF2B5EF4-FFF2-40B4-BE49-F238E27FC236}">
                <a16:creationId xmlns:a16="http://schemas.microsoft.com/office/drawing/2014/main" id="{10B5F832-D592-4FDF-909C-D45D3DDAF12E}"/>
              </a:ext>
            </a:extLst>
          </p:cNvPr>
          <p:cNvSpPr/>
          <p:nvPr/>
        </p:nvSpPr>
        <p:spPr>
          <a:xfrm rot="10800000">
            <a:off x="8554865" y="2640060"/>
            <a:ext cx="881743" cy="2555422"/>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379483AD-3005-489F-B8F5-59A081E741D8}"/>
              </a:ext>
            </a:extLst>
          </p:cNvPr>
          <p:cNvSpPr txBox="1"/>
          <p:nvPr/>
        </p:nvSpPr>
        <p:spPr>
          <a:xfrm>
            <a:off x="3179390" y="3058518"/>
            <a:ext cx="1187530" cy="1554272"/>
          </a:xfrm>
          <a:prstGeom prst="rect">
            <a:avLst/>
          </a:prstGeom>
          <a:noFill/>
        </p:spPr>
        <p:txBody>
          <a:bodyPr wrap="square" rtlCol="0">
            <a:spAutoFit/>
          </a:bodyPr>
          <a:lstStyle/>
          <a:p>
            <a:r>
              <a:rPr lang="en-US" sz="1400" dirty="0"/>
              <a:t>Individual strengths,</a:t>
            </a:r>
          </a:p>
          <a:p>
            <a:r>
              <a:rPr lang="en-US" sz="1400" dirty="0"/>
              <a:t>Decision making, Awareness opportunities </a:t>
            </a:r>
          </a:p>
          <a:p>
            <a:r>
              <a:rPr lang="en-US" sz="1100" dirty="0"/>
              <a:t> </a:t>
            </a:r>
          </a:p>
        </p:txBody>
      </p:sp>
      <p:sp>
        <p:nvSpPr>
          <p:cNvPr id="27" name="TextBox 26">
            <a:extLst>
              <a:ext uri="{FF2B5EF4-FFF2-40B4-BE49-F238E27FC236}">
                <a16:creationId xmlns:a16="http://schemas.microsoft.com/office/drawing/2014/main" id="{87991EE7-3112-4626-B1E4-5029959031E0}"/>
              </a:ext>
            </a:extLst>
          </p:cNvPr>
          <p:cNvSpPr txBox="1"/>
          <p:nvPr/>
        </p:nvSpPr>
        <p:spPr>
          <a:xfrm>
            <a:off x="7247155" y="2957938"/>
            <a:ext cx="1379300" cy="1400383"/>
          </a:xfrm>
          <a:prstGeom prst="rect">
            <a:avLst/>
          </a:prstGeom>
          <a:noFill/>
        </p:spPr>
        <p:txBody>
          <a:bodyPr wrap="square" rtlCol="0">
            <a:spAutoFit/>
          </a:bodyPr>
          <a:lstStyle/>
          <a:p>
            <a:pPr algn="ctr"/>
            <a:r>
              <a:rPr lang="en-US" sz="1700" dirty="0"/>
              <a:t>Adult &amp; peer relationships, Program activities, resources</a:t>
            </a:r>
          </a:p>
        </p:txBody>
      </p:sp>
      <p:sp>
        <p:nvSpPr>
          <p:cNvPr id="28" name="TextBox 27">
            <a:extLst>
              <a:ext uri="{FF2B5EF4-FFF2-40B4-BE49-F238E27FC236}">
                <a16:creationId xmlns:a16="http://schemas.microsoft.com/office/drawing/2014/main" id="{A9B3C295-06AE-4566-869E-44AF8FDC424D}"/>
              </a:ext>
            </a:extLst>
          </p:cNvPr>
          <p:cNvSpPr txBox="1"/>
          <p:nvPr/>
        </p:nvSpPr>
        <p:spPr>
          <a:xfrm>
            <a:off x="432103" y="6236063"/>
            <a:ext cx="2368094" cy="307777"/>
          </a:xfrm>
          <a:prstGeom prst="rect">
            <a:avLst/>
          </a:prstGeom>
          <a:noFill/>
        </p:spPr>
        <p:txBody>
          <a:bodyPr wrap="square" rtlCol="0">
            <a:spAutoFit/>
          </a:bodyPr>
          <a:lstStyle/>
          <a:p>
            <a:r>
              <a:rPr lang="en-US" sz="1400" dirty="0"/>
              <a:t>Source: Perkins, 2009</a:t>
            </a:r>
          </a:p>
        </p:txBody>
      </p:sp>
      <p:sp>
        <p:nvSpPr>
          <p:cNvPr id="3" name="Slide Number Placeholder 2">
            <a:extLst>
              <a:ext uri="{FF2B5EF4-FFF2-40B4-BE49-F238E27FC236}">
                <a16:creationId xmlns:a16="http://schemas.microsoft.com/office/drawing/2014/main" id="{0EE68EA7-4194-414B-9F2B-06F4E27F71B4}"/>
              </a:ext>
            </a:extLst>
          </p:cNvPr>
          <p:cNvSpPr>
            <a:spLocks noGrp="1"/>
          </p:cNvSpPr>
          <p:nvPr>
            <p:ph type="sldNum" sz="quarter" idx="12"/>
          </p:nvPr>
        </p:nvSpPr>
        <p:spPr/>
        <p:txBody>
          <a:bodyPr/>
          <a:lstStyle/>
          <a:p>
            <a:fld id="{201EA66F-5988-45AD-82B9-DC7DB0324D7C}" type="slidenum">
              <a:rPr lang="en-US" smtClean="0"/>
              <a:t>6</a:t>
            </a:fld>
            <a:endParaRPr lang="en-US"/>
          </a:p>
        </p:txBody>
      </p:sp>
    </p:spTree>
    <p:extLst>
      <p:ext uri="{BB962C8B-B14F-4D97-AF65-F5344CB8AC3E}">
        <p14:creationId xmlns:p14="http://schemas.microsoft.com/office/powerpoint/2010/main" val="3153626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44F0D82-8F02-4683-B68A-776E4D8B24C9}"/>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dirty="0">
                <a:solidFill>
                  <a:srgbClr val="FFFFFF"/>
                </a:solidFill>
                <a:latin typeface="+mj-lt"/>
                <a:ea typeface="+mj-ea"/>
                <a:cs typeface="+mj-cs"/>
              </a:rPr>
              <a:t>Study context: </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East Oakland</a:t>
            </a:r>
          </a:p>
        </p:txBody>
      </p:sp>
      <p:pic>
        <p:nvPicPr>
          <p:cNvPr id="6" name="Picture 4" descr="2020-OV-COVID-19 Map 2.1 - Oakland Voices">
            <a:extLst>
              <a:ext uri="{FF2B5EF4-FFF2-40B4-BE49-F238E27FC236}">
                <a16:creationId xmlns:a16="http://schemas.microsoft.com/office/drawing/2014/main" id="{0B32E251-F16F-41FD-940B-C9DCFEFA294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
          <a:stretch/>
        </p:blipFill>
        <p:spPr bwMode="auto">
          <a:xfrm>
            <a:off x="317635" y="299363"/>
            <a:ext cx="4160452" cy="30492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rotestors March for Black Lives and Express Love to Deep East Oakland |  KALW">
            <a:extLst>
              <a:ext uri="{FF2B5EF4-FFF2-40B4-BE49-F238E27FC236}">
                <a16:creationId xmlns:a16="http://schemas.microsoft.com/office/drawing/2014/main" id="{08A32A43-E9FE-4877-94EB-BB845590AAC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F3365CA-AF0D-499E-BD0C-01E5BB864777}"/>
              </a:ext>
            </a:extLst>
          </p:cNvPr>
          <p:cNvPicPr>
            <a:picLocks noChangeAspect="1"/>
          </p:cNvPicPr>
          <p:nvPr/>
        </p:nvPicPr>
        <p:blipFill rotWithShape="1">
          <a:blip r:embed="rId5"/>
          <a:srcRect r="3092" b="-4"/>
          <a:stretch/>
        </p:blipFill>
        <p:spPr>
          <a:xfrm>
            <a:off x="317635" y="3509433"/>
            <a:ext cx="4160452" cy="3026833"/>
          </a:xfrm>
          <a:prstGeom prst="rect">
            <a:avLst/>
          </a:prstGeom>
        </p:spPr>
      </p:pic>
      <p:sp>
        <p:nvSpPr>
          <p:cNvPr id="2" name="TextBox 1">
            <a:extLst>
              <a:ext uri="{FF2B5EF4-FFF2-40B4-BE49-F238E27FC236}">
                <a16:creationId xmlns:a16="http://schemas.microsoft.com/office/drawing/2014/main" id="{D480EF21-2AC2-4086-B853-ACF8D7C8C399}"/>
              </a:ext>
            </a:extLst>
          </p:cNvPr>
          <p:cNvSpPr txBox="1"/>
          <p:nvPr/>
        </p:nvSpPr>
        <p:spPr>
          <a:xfrm>
            <a:off x="5138287" y="6172200"/>
            <a:ext cx="4988673" cy="307777"/>
          </a:xfrm>
          <a:prstGeom prst="rect">
            <a:avLst/>
          </a:prstGeom>
          <a:noFill/>
        </p:spPr>
        <p:txBody>
          <a:bodyPr wrap="none" rtlCol="0">
            <a:spAutoFit/>
          </a:bodyPr>
          <a:lstStyle/>
          <a:p>
            <a:r>
              <a:rPr lang="en-US" sz="1400" dirty="0">
                <a:solidFill>
                  <a:schemeClr val="bg1"/>
                </a:solidFill>
              </a:rPr>
              <a:t>Photo credits: California Endowment, KALW news, Oakland Voices</a:t>
            </a:r>
          </a:p>
        </p:txBody>
      </p:sp>
      <p:sp>
        <p:nvSpPr>
          <p:cNvPr id="3" name="Slide Number Placeholder 2">
            <a:extLst>
              <a:ext uri="{FF2B5EF4-FFF2-40B4-BE49-F238E27FC236}">
                <a16:creationId xmlns:a16="http://schemas.microsoft.com/office/drawing/2014/main" id="{63A28225-DD1E-47D1-A17D-B07FE7493DF7}"/>
              </a:ext>
            </a:extLst>
          </p:cNvPr>
          <p:cNvSpPr>
            <a:spLocks noGrp="1"/>
          </p:cNvSpPr>
          <p:nvPr>
            <p:ph type="sldNum" sz="quarter" idx="12"/>
          </p:nvPr>
        </p:nvSpPr>
        <p:spPr/>
        <p:txBody>
          <a:bodyPr/>
          <a:lstStyle/>
          <a:p>
            <a:fld id="{201EA66F-5988-45AD-82B9-DC7DB0324D7C}" type="slidenum">
              <a:rPr lang="en-US" smtClean="0"/>
              <a:t>7</a:t>
            </a:fld>
            <a:endParaRPr lang="en-US"/>
          </a:p>
        </p:txBody>
      </p:sp>
    </p:spTree>
    <p:extLst>
      <p:ext uri="{BB962C8B-B14F-4D97-AF65-F5344CB8AC3E}">
        <p14:creationId xmlns:p14="http://schemas.microsoft.com/office/powerpoint/2010/main" val="1287528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72">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0" name="Rectangle 74">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ow Solidarity Schools Supported the Oakland Teachers Strike -The San  Francisco Foundation">
            <a:extLst>
              <a:ext uri="{FF2B5EF4-FFF2-40B4-BE49-F238E27FC236}">
                <a16:creationId xmlns:a16="http://schemas.microsoft.com/office/drawing/2014/main" id="{F4B2099D-9A7C-40DD-B6BD-BF0269849C91}"/>
              </a:ext>
            </a:extLst>
          </p:cNvPr>
          <p:cNvPicPr>
            <a:picLocks noChangeAspect="1" noChangeArrowheads="1"/>
          </p:cNvPicPr>
          <p:nvPr/>
        </p:nvPicPr>
        <p:blipFill rotWithShape="1">
          <a:blip r:embed="rId3" cstate="print">
            <a:alphaModFix amt="60000"/>
            <a:extLst>
              <a:ext uri="{28A0092B-C50C-407E-A947-70E740481C1C}">
                <a14:useLocalDpi xmlns:a14="http://schemas.microsoft.com/office/drawing/2010/main" val="0"/>
              </a:ext>
            </a:extLst>
          </a:blip>
          <a:srcRect/>
          <a:stretch/>
        </p:blipFill>
        <p:spPr bwMode="auto">
          <a:xfrm>
            <a:off x="180975" y="182880"/>
            <a:ext cx="11823637" cy="64997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CD03AA4-88C6-47C9-859B-94A87C6BE36B}"/>
              </a:ext>
            </a:extLst>
          </p:cNvPr>
          <p:cNvSpPr>
            <a:spLocks noGrp="1"/>
          </p:cNvSpPr>
          <p:nvPr>
            <p:ph type="title"/>
          </p:nvPr>
        </p:nvSpPr>
        <p:spPr>
          <a:xfrm>
            <a:off x="736730" y="2814345"/>
            <a:ext cx="10165218" cy="765783"/>
          </a:xfrm>
        </p:spPr>
        <p:txBody>
          <a:bodyPr anchor="b">
            <a:normAutofit/>
          </a:bodyPr>
          <a:lstStyle/>
          <a:p>
            <a:r>
              <a:rPr lang="en-US" sz="4000" dirty="0">
                <a:solidFill>
                  <a:srgbClr val="FFFFFF"/>
                </a:solidFill>
              </a:rPr>
              <a:t>Methods and Analysis</a:t>
            </a:r>
          </a:p>
        </p:txBody>
      </p:sp>
      <p:sp>
        <p:nvSpPr>
          <p:cNvPr id="3" name="TextBox 2">
            <a:extLst>
              <a:ext uri="{FF2B5EF4-FFF2-40B4-BE49-F238E27FC236}">
                <a16:creationId xmlns:a16="http://schemas.microsoft.com/office/drawing/2014/main" id="{6CBE06F0-115C-4AAA-9DA6-A167FB8A04EB}"/>
              </a:ext>
            </a:extLst>
          </p:cNvPr>
          <p:cNvSpPr txBox="1"/>
          <p:nvPr/>
        </p:nvSpPr>
        <p:spPr>
          <a:xfrm>
            <a:off x="800100" y="6319157"/>
            <a:ext cx="3338863" cy="307777"/>
          </a:xfrm>
          <a:prstGeom prst="rect">
            <a:avLst/>
          </a:prstGeom>
          <a:noFill/>
        </p:spPr>
        <p:txBody>
          <a:bodyPr wrap="none" rtlCol="0">
            <a:spAutoFit/>
          </a:bodyPr>
          <a:lstStyle/>
          <a:p>
            <a:r>
              <a:rPr lang="en-US" sz="1400" dirty="0">
                <a:solidFill>
                  <a:schemeClr val="bg1"/>
                </a:solidFill>
              </a:rPr>
              <a:t>Photo credit: The San Francisco Foundation</a:t>
            </a:r>
          </a:p>
        </p:txBody>
      </p:sp>
      <p:sp>
        <p:nvSpPr>
          <p:cNvPr id="4" name="Slide Number Placeholder 3">
            <a:extLst>
              <a:ext uri="{FF2B5EF4-FFF2-40B4-BE49-F238E27FC236}">
                <a16:creationId xmlns:a16="http://schemas.microsoft.com/office/drawing/2014/main" id="{4B659BB3-6CA9-432A-B807-445390FB4CD4}"/>
              </a:ext>
            </a:extLst>
          </p:cNvPr>
          <p:cNvSpPr>
            <a:spLocks noGrp="1"/>
          </p:cNvSpPr>
          <p:nvPr>
            <p:ph type="sldNum" sz="quarter" idx="12"/>
          </p:nvPr>
        </p:nvSpPr>
        <p:spPr/>
        <p:txBody>
          <a:bodyPr/>
          <a:lstStyle/>
          <a:p>
            <a:fld id="{201EA66F-5988-45AD-82B9-DC7DB0324D7C}" type="slidenum">
              <a:rPr lang="en-US" smtClean="0"/>
              <a:t>8</a:t>
            </a:fld>
            <a:endParaRPr lang="en-US"/>
          </a:p>
        </p:txBody>
      </p:sp>
    </p:spTree>
    <p:extLst>
      <p:ext uri="{BB962C8B-B14F-4D97-AF65-F5344CB8AC3E}">
        <p14:creationId xmlns:p14="http://schemas.microsoft.com/office/powerpoint/2010/main" val="3964800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6" name="Rectangle 83">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E0D3C5-BA52-42C9-89DC-C19F7C7A0022}"/>
              </a:ext>
            </a:extLst>
          </p:cNvPr>
          <p:cNvSpPr>
            <a:spLocks noGrp="1"/>
          </p:cNvSpPr>
          <p:nvPr>
            <p:ph type="title" idx="4294967295"/>
          </p:nvPr>
        </p:nvSpPr>
        <p:spPr>
          <a:xfrm>
            <a:off x="5021821" y="3812954"/>
            <a:ext cx="6465287" cy="1516014"/>
          </a:xfrm>
        </p:spPr>
        <p:txBody>
          <a:bodyPr vert="horz" lIns="91440" tIns="45720" rIns="91440" bIns="45720" rtlCol="0" anchor="b">
            <a:normAutofit fontScale="90000"/>
          </a:bodyPr>
          <a:lstStyle/>
          <a:p>
            <a:r>
              <a:rPr lang="en-US" sz="4800" kern="1200" dirty="0">
                <a:solidFill>
                  <a:srgbClr val="FFFFFF"/>
                </a:solidFill>
                <a:latin typeface="+mj-lt"/>
                <a:ea typeface="+mj-ea"/>
                <a:cs typeface="+mj-cs"/>
              </a:rPr>
              <a:t>Findings: Types of neighborhood institutions</a:t>
            </a:r>
          </a:p>
        </p:txBody>
      </p:sp>
      <p:pic>
        <p:nvPicPr>
          <p:cNvPr id="2058" name="Picture 10" descr="Youth Employment Programs - The Youth Employment Partnership, Inc.">
            <a:extLst>
              <a:ext uri="{FF2B5EF4-FFF2-40B4-BE49-F238E27FC236}">
                <a16:creationId xmlns:a16="http://schemas.microsoft.com/office/drawing/2014/main" id="{496B7306-5388-4453-965D-BC287547EE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
          <a:stretch/>
        </p:blipFill>
        <p:spPr bwMode="auto">
          <a:xfrm>
            <a:off x="317635" y="321733"/>
            <a:ext cx="4151681" cy="30268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a:extLst>
              <a:ext uri="{FF2B5EF4-FFF2-40B4-BE49-F238E27FC236}">
                <a16:creationId xmlns:a16="http://schemas.microsoft.com/office/drawing/2014/main" id="{EB7219C2-CE75-4CAA-A29F-6EAD40E6E0B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
          <a:stretch/>
        </p:blipFill>
        <p:spPr bwMode="auto">
          <a:xfrm>
            <a:off x="4638955" y="321733"/>
            <a:ext cx="3539976" cy="29858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tudent Resources - Adult Transitions Adult Transitions">
            <a:extLst>
              <a:ext uri="{FF2B5EF4-FFF2-40B4-BE49-F238E27FC236}">
                <a16:creationId xmlns:a16="http://schemas.microsoft.com/office/drawing/2014/main" id="{9A3C54D0-DF14-422A-84AE-815B2880034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8348570" y="321734"/>
            <a:ext cx="3535590" cy="2985818"/>
          </a:xfrm>
          <a:prstGeom prst="rect">
            <a:avLst/>
          </a:prstGeom>
          <a:noFill/>
          <a:extLst>
            <a:ext uri="{909E8E84-426E-40DD-AFC4-6F175D3DCCD1}">
              <a14:hiddenFill xmlns:a14="http://schemas.microsoft.com/office/drawing/2010/main">
                <a:solidFill>
                  <a:srgbClr val="FFFFFF"/>
                </a:solidFill>
              </a14:hiddenFill>
            </a:ext>
          </a:extLst>
        </p:spPr>
      </p:pic>
      <p:cxnSp>
        <p:nvCxnSpPr>
          <p:cNvPr id="2069" name="Straight Connector 85">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052" name="Picture 4" descr="About YR Media - YR Media">
            <a:extLst>
              <a:ext uri="{FF2B5EF4-FFF2-40B4-BE49-F238E27FC236}">
                <a16:creationId xmlns:a16="http://schemas.microsoft.com/office/drawing/2014/main" id="{DCA9B947-A509-4A62-9AAC-59A040845D8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
          <a:stretch/>
        </p:blipFill>
        <p:spPr bwMode="auto">
          <a:xfrm>
            <a:off x="317635" y="3509433"/>
            <a:ext cx="4160452" cy="30268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AD63D5-EF5F-4BBA-AE2E-D41BA51E7549}"/>
              </a:ext>
            </a:extLst>
          </p:cNvPr>
          <p:cNvSpPr txBox="1"/>
          <p:nvPr/>
        </p:nvSpPr>
        <p:spPr>
          <a:xfrm>
            <a:off x="5021821" y="6139543"/>
            <a:ext cx="3508204" cy="307777"/>
          </a:xfrm>
          <a:prstGeom prst="rect">
            <a:avLst/>
          </a:prstGeom>
          <a:noFill/>
        </p:spPr>
        <p:txBody>
          <a:bodyPr wrap="none" rtlCol="0">
            <a:spAutoFit/>
          </a:bodyPr>
          <a:lstStyle/>
          <a:p>
            <a:r>
              <a:rPr lang="en-US" sz="1400" dirty="0">
                <a:solidFill>
                  <a:schemeClr val="bg1"/>
                </a:solidFill>
              </a:rPr>
              <a:t>Photo credits: Youth Uprising, City of Oakland</a:t>
            </a:r>
          </a:p>
        </p:txBody>
      </p:sp>
      <p:sp>
        <p:nvSpPr>
          <p:cNvPr id="4" name="Slide Number Placeholder 3">
            <a:extLst>
              <a:ext uri="{FF2B5EF4-FFF2-40B4-BE49-F238E27FC236}">
                <a16:creationId xmlns:a16="http://schemas.microsoft.com/office/drawing/2014/main" id="{52F6C198-393B-4D2D-BC93-BA3D4E8FAD2B}"/>
              </a:ext>
            </a:extLst>
          </p:cNvPr>
          <p:cNvSpPr>
            <a:spLocks noGrp="1"/>
          </p:cNvSpPr>
          <p:nvPr>
            <p:ph type="sldNum" sz="quarter" idx="12"/>
          </p:nvPr>
        </p:nvSpPr>
        <p:spPr/>
        <p:txBody>
          <a:bodyPr/>
          <a:lstStyle/>
          <a:p>
            <a:fld id="{201EA66F-5988-45AD-82B9-DC7DB0324D7C}" type="slidenum">
              <a:rPr lang="en-US" smtClean="0"/>
              <a:t>9</a:t>
            </a:fld>
            <a:endParaRPr lang="en-US"/>
          </a:p>
        </p:txBody>
      </p:sp>
    </p:spTree>
    <p:extLst>
      <p:ext uri="{BB962C8B-B14F-4D97-AF65-F5344CB8AC3E}">
        <p14:creationId xmlns:p14="http://schemas.microsoft.com/office/powerpoint/2010/main" val="300232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10609</TotalTime>
  <Words>1207</Words>
  <Application>Microsoft Office PowerPoint</Application>
  <PresentationFormat>Widescreen</PresentationFormat>
  <Paragraphs>103</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Neighborhoods and Youth Voice: A Qualitative Exploration of Local Institutions and Young Person’s Well-being</vt:lpstr>
      <vt:lpstr>Introduction</vt:lpstr>
      <vt:lpstr>Neighborhoods and Local Institutions</vt:lpstr>
      <vt:lpstr>Well-being</vt:lpstr>
      <vt:lpstr>Neighborhood Institutions</vt:lpstr>
      <vt:lpstr>Theoretical Framing: Community Youth Development</vt:lpstr>
      <vt:lpstr>Study context:  East Oakland</vt:lpstr>
      <vt:lpstr>Methods and Analysis</vt:lpstr>
      <vt:lpstr>Findings: Types of neighborhood institutions</vt:lpstr>
      <vt:lpstr>Schools</vt:lpstr>
      <vt:lpstr>Youth-Serving Organizations</vt:lpstr>
      <vt:lpstr>PowerPoint Presentation</vt:lpstr>
      <vt:lpstr>Findings: Young Person Well-being</vt:lpstr>
      <vt:lpstr>Autonomy and youth decision-making</vt:lpstr>
      <vt:lpstr>Competency and Responsibility</vt:lpstr>
      <vt:lpstr>Connectedness and Relationships</vt:lpstr>
      <vt:lpstr>Discussion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Neighborhoods and Youth Voice: A Qualitative Exploration of Local Neighborhood Institutions Influence on Young Person’s Well-Being</dc:title>
  <dc:creator>Brenda Mathias</dc:creator>
  <cp:lastModifiedBy>Daniel Lowthorpe</cp:lastModifiedBy>
  <cp:revision>4</cp:revision>
  <cp:lastPrinted>2022-07-04T03:30:35Z</cp:lastPrinted>
  <dcterms:created xsi:type="dcterms:W3CDTF">2022-03-15T06:33:51Z</dcterms:created>
  <dcterms:modified xsi:type="dcterms:W3CDTF">2023-11-28T17:53:51Z</dcterms:modified>
</cp:coreProperties>
</file>