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355" r:id="rId6"/>
    <p:sldId id="303" r:id="rId7"/>
    <p:sldId id="329" r:id="rId8"/>
    <p:sldId id="356" r:id="rId9"/>
    <p:sldId id="333" r:id="rId10"/>
    <p:sldId id="302" r:id="rId11"/>
    <p:sldId id="360" r:id="rId12"/>
    <p:sldId id="318" r:id="rId13"/>
    <p:sldId id="357" r:id="rId14"/>
    <p:sldId id="362" r:id="rId15"/>
    <p:sldId id="358" r:id="rId16"/>
    <p:sldId id="359" r:id="rId17"/>
    <p:sldId id="361" r:id="rId18"/>
    <p:sldId id="354" r:id="rId19"/>
    <p:sldId id="334" r:id="rId20"/>
  </p:sldIdLst>
  <p:sldSz cx="9144000" cy="514159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FBE22D"/>
    <a:srgbClr val="98D2E3"/>
    <a:srgbClr val="A9D25A"/>
    <a:srgbClr val="EB4544"/>
    <a:srgbClr val="7BBFAA"/>
    <a:srgbClr val="F5D805"/>
    <a:srgbClr val="C24710"/>
    <a:srgbClr val="FCFBF7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224" y="-804"/>
      </p:cViewPr>
      <p:guideLst>
        <p:guide orient="horz" pos="1571"/>
        <p:guide pos="28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794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00D77-675F-4030-AD1B-4A6B1A0999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8A185-F9DB-4B92-A1A8-CCD8A76DEA2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4065-6D17-4A3A-91E4-21B75217D3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F8CD-9200-4504-81DD-97A3817DB8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4065-6D17-4A3A-91E4-21B75217D3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F8CD-9200-4504-81DD-97A3817DB8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4065-6D17-4A3A-91E4-21B75217D3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8F8CD-9200-4504-81DD-97A3817DB8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472114" y="-808990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148514" y="46672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967288" y="680085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383339" y="715010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386639" y="15779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904164" y="-986790"/>
            <a:ext cx="2003425" cy="2006600"/>
          </a:xfrm>
          <a:prstGeom prst="ellipse">
            <a:avLst/>
          </a:prstGeom>
          <a:solidFill>
            <a:srgbClr val="F4D5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7107239" y="641985"/>
            <a:ext cx="1790700" cy="1795463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567739" y="1799273"/>
            <a:ext cx="714375" cy="714375"/>
          </a:xfrm>
          <a:prstGeom prst="ellipse">
            <a:avLst/>
          </a:prstGeom>
          <a:solidFill>
            <a:srgbClr val="99CED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958264" y="1076960"/>
            <a:ext cx="365125" cy="365125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770814" y="2389823"/>
            <a:ext cx="635000" cy="636588"/>
          </a:xfrm>
          <a:prstGeom prst="ellipse">
            <a:avLst/>
          </a:prstGeom>
          <a:solidFill>
            <a:srgbClr val="E78A4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992939" y="281368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8278814" y="240569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7523164" y="2240598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7240589" y="2412048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437314" y="1843723"/>
            <a:ext cx="1009650" cy="101123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967414" y="1562735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634039" y="2043748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653214" y="3566160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646864" y="3986848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621464" y="4263073"/>
            <a:ext cx="241300" cy="24130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6392864" y="4672648"/>
            <a:ext cx="104775" cy="1063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589714" y="5039360"/>
            <a:ext cx="146050" cy="146050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586539" y="4672648"/>
            <a:ext cx="263525" cy="261938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6513514" y="4861560"/>
            <a:ext cx="149225" cy="149225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6408739" y="4339273"/>
            <a:ext cx="333375" cy="333375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6478589" y="1656398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754814" y="3547110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6269039" y="3413760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6002339" y="3732848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5586414" y="2364423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794037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322684" y="-986790"/>
            <a:ext cx="609600" cy="6096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395605" y="340360"/>
            <a:ext cx="563816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</a:t>
            </a: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aintaining ‘community’ networks for people with dementia through the provision of intergenerational support.</a:t>
            </a:r>
            <a:endParaRPr lang="zh-CN" alt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3" name="圆角矩形 112"/>
          <p:cNvSpPr/>
          <p:nvPr/>
        </p:nvSpPr>
        <p:spPr>
          <a:xfrm>
            <a:off x="581025" y="4321810"/>
            <a:ext cx="4573270" cy="35115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GB" altLang="en-US" sz="1000" b="1" dirty="0" smtClean="0">
                <a:solidFill>
                  <a:srgbClr val="EA551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DAVID MAXTED</a:t>
            </a:r>
            <a:endParaRPr lang="en-GB" altLang="en-US" sz="1000" b="1" dirty="0" smtClean="0">
              <a:solidFill>
                <a:srgbClr val="EA551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7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1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8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5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9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6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0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7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4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2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9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6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3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60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5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6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3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2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12" grpId="0"/>
      <p:bldP spid="1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263168" y="122567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456700" y="228272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611586" y="98700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473333" y="1418755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170940" y="1572260"/>
            <a:ext cx="292100" cy="25273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533533" y="4094327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323985" y="3208185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908817" y="3656563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395582" y="4442789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712686" y="474552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692762" y="4154709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007560" y="4629772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303853" y="343441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279023" y="1966125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1070110" y="323517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456327" y="1707045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860290" y="410210"/>
            <a:ext cx="3561080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Microsoft YaHei" panose="020B0503020204020204" pitchFamily="34" charset="-122"/>
                <a:cs typeface="Impact" panose="020B0806030902050204" pitchFamily="34" charset="0"/>
              </a:rPr>
              <a:t>RESEARCH FINDINGS (2): AGEING IN PLACE</a:t>
            </a:r>
            <a:endParaRPr lang="en-GB" altLang="zh-CN" sz="2400" b="1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Microsoft YaHei" panose="020B0503020204020204" pitchFamily="34" charset="-122"/>
              <a:cs typeface="Impact" panose="020B080603090205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39290" y="1148715"/>
            <a:ext cx="716724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EA5514"/>
              </a:buClr>
              <a:buFont typeface="Wingdings" panose="05000000000000000000" pitchFamily="2" charset="2"/>
              <a:buChar char="l"/>
            </a:pPr>
            <a:r>
              <a:rPr lang="en-GB" altLang="zh-CN" sz="20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IMPORTANT TO UNDERSTAND INTERPLAY BETWEEN SUPPORT AND COMMUNITY (A PERSON’S SOCIAL WORLD}. </a:t>
            </a:r>
            <a:endParaRPr lang="en-GB" altLang="zh-CN" sz="20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rgbClr val="EA5514"/>
              </a:buClr>
              <a:buFont typeface="Wingdings" panose="05000000000000000000" pitchFamily="2" charset="2"/>
              <a:buChar char="l"/>
            </a:pPr>
            <a:r>
              <a:rPr lang="en-GB" altLang="zh-CN" sz="20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PEOPLE WITH DEMENTIA PLAY AN ACTIVE ROLE IN THE PRODUCTION AND MAINTENANCE OF COMMUNITIES AS RELATIONAL SPACE. </a:t>
            </a:r>
            <a:endParaRPr lang="en-GB" altLang="zh-CN" sz="20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rgbClr val="EA5514"/>
              </a:buClr>
              <a:buFont typeface="Wingdings" panose="05000000000000000000" pitchFamily="2" charset="2"/>
              <a:buChar char="l"/>
            </a:pPr>
            <a:r>
              <a:rPr lang="en-GB" altLang="zh-CN" sz="20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BEING ABLE TO SUSTAIN SOCIAL CONNECTIONS AFFORDS OPPORTUNITIES FOR ONGOING ENGAGEMENT. </a:t>
            </a:r>
            <a:endParaRPr lang="en-GB" altLang="zh-CN" sz="20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rgbClr val="EA5514"/>
              </a:buClr>
              <a:buFont typeface="Wingdings" panose="05000000000000000000" pitchFamily="2" charset="2"/>
              <a:buChar char="l"/>
            </a:pPr>
            <a:r>
              <a:rPr lang="en-GB" altLang="zh-CN" sz="20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 SOCIAL CONNECTIVITY AND RECIPROCITY HAS COGNITIVE AS WELL AS SOCIAL BENEFITS. </a:t>
            </a:r>
            <a:endParaRPr lang="zh-CN" altLang="en-US" sz="20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62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3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5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6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4" grpId="1" bldLvl="0" animBg="1"/>
          <p:bldP spid="5" grpId="0" bldLvl="0" animBg="1"/>
          <p:bldP spid="5" grpId="1" bldLvl="0" animBg="1"/>
          <p:bldP spid="6" grpId="0" bldLvl="0" animBg="1"/>
          <p:bldP spid="6" grpId="1" bldLvl="0" animBg="1"/>
          <p:bldP spid="7" grpId="0" bldLvl="0" animBg="1"/>
          <p:bldP spid="7" grpId="1" bldLvl="0" animBg="1"/>
          <p:bldP spid="8" grpId="0" bldLvl="0" animBg="1"/>
          <p:bldP spid="8" grpId="1" bldLvl="0" animBg="1"/>
          <p:bldP spid="10" grpId="0" bldLvl="0" animBg="1"/>
          <p:bldP spid="10" grpId="1" bldLvl="0" animBg="1"/>
          <p:bldP spid="14" grpId="0" bldLvl="0" animBg="1"/>
          <p:bldP spid="14" grpId="1" bldLvl="0" animBg="1"/>
          <p:bldP spid="15" grpId="0" bldLvl="0" animBg="1"/>
          <p:bldP spid="15" grpId="1" bldLvl="0" animBg="1"/>
          <p:bldP spid="19" grpId="0" bldLvl="0" animBg="1"/>
          <p:bldP spid="19" grpId="1" bldLvl="0" animBg="1"/>
          <p:bldP spid="20" grpId="0" bldLvl="0" animBg="1"/>
          <p:bldP spid="20" grpId="1" bldLvl="0" animBg="1"/>
          <p:bldP spid="21" grpId="0" bldLvl="0" animBg="1"/>
          <p:bldP spid="21" grpId="1" bldLvl="0" animBg="1"/>
          <p:bldP spid="22" grpId="0" bldLvl="0" animBg="1"/>
          <p:bldP spid="22" grpId="1" bldLvl="0" animBg="1"/>
          <p:bldP spid="23" grpId="0" bldLvl="0" animBg="1"/>
          <p:bldP spid="23" grpId="1" bldLvl="0" animBg="1"/>
          <p:bldP spid="24" grpId="0" bldLvl="0" animBg="1"/>
          <p:bldP spid="24" grpId="1" bldLvl="0" animBg="1"/>
          <p:bldP spid="25" grpId="0" bldLvl="0" animBg="1"/>
          <p:bldP spid="25" grpId="1" bldLvl="0" animBg="1"/>
          <p:bldP spid="26" grpId="0" bldLvl="0" animBg="1"/>
          <p:bldP spid="26" grpId="1" bldLvl="0" animBg="1"/>
          <p:bldP spid="27" grpId="0" bldLvl="0" animBg="1"/>
          <p:bldP spid="27" grpId="1" bldLvl="0" animBg="1"/>
          <p:bldP spid="28" grpId="0" bldLvl="0" animBg="1"/>
          <p:bldP spid="28" grpId="1" bldLvl="0" animBg="1"/>
          <p:bldP spid="29" grpId="0" bldLvl="0" animBg="1"/>
          <p:bldP spid="29" grpId="1" bldLvl="0" animBg="1"/>
          <p:bldP spid="30" grpId="0" bldLvl="0" animBg="1"/>
          <p:bldP spid="30" grpId="1" bldLvl="0" animBg="1"/>
          <p:bldP spid="32" grpId="0" bldLvl="0" animBg="1"/>
          <p:bldP spid="32" grpId="1" bldLvl="0" animBg="1"/>
          <p:bldP spid="33" grpId="0" bldLvl="0" animBg="1"/>
          <p:bldP spid="33" grpId="1" bldLvl="0" animBg="1"/>
          <p:bldP spid="36" grpId="0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62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3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5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6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4" grpId="1" bldLvl="0" animBg="1"/>
          <p:bldP spid="5" grpId="0" bldLvl="0" animBg="1"/>
          <p:bldP spid="5" grpId="1" bldLvl="0" animBg="1"/>
          <p:bldP spid="6" grpId="0" bldLvl="0" animBg="1"/>
          <p:bldP spid="6" grpId="1" bldLvl="0" animBg="1"/>
          <p:bldP spid="7" grpId="0" bldLvl="0" animBg="1"/>
          <p:bldP spid="7" grpId="1" bldLvl="0" animBg="1"/>
          <p:bldP spid="8" grpId="0" bldLvl="0" animBg="1"/>
          <p:bldP spid="8" grpId="1" bldLvl="0" animBg="1"/>
          <p:bldP spid="10" grpId="0" bldLvl="0" animBg="1"/>
          <p:bldP spid="10" grpId="1" bldLvl="0" animBg="1"/>
          <p:bldP spid="14" grpId="0" bldLvl="0" animBg="1"/>
          <p:bldP spid="14" grpId="1" bldLvl="0" animBg="1"/>
          <p:bldP spid="15" grpId="0" bldLvl="0" animBg="1"/>
          <p:bldP spid="15" grpId="1" bldLvl="0" animBg="1"/>
          <p:bldP spid="19" grpId="0" bldLvl="0" animBg="1"/>
          <p:bldP spid="19" grpId="1" bldLvl="0" animBg="1"/>
          <p:bldP spid="20" grpId="0" bldLvl="0" animBg="1"/>
          <p:bldP spid="20" grpId="1" bldLvl="0" animBg="1"/>
          <p:bldP spid="21" grpId="0" bldLvl="0" animBg="1"/>
          <p:bldP spid="21" grpId="1" bldLvl="0" animBg="1"/>
          <p:bldP spid="22" grpId="0" bldLvl="0" animBg="1"/>
          <p:bldP spid="22" grpId="1" bldLvl="0" animBg="1"/>
          <p:bldP spid="23" grpId="0" bldLvl="0" animBg="1"/>
          <p:bldP spid="23" grpId="1" bldLvl="0" animBg="1"/>
          <p:bldP spid="24" grpId="0" bldLvl="0" animBg="1"/>
          <p:bldP spid="24" grpId="1" bldLvl="0" animBg="1"/>
          <p:bldP spid="25" grpId="0" bldLvl="0" animBg="1"/>
          <p:bldP spid="25" grpId="1" bldLvl="0" animBg="1"/>
          <p:bldP spid="26" grpId="0" bldLvl="0" animBg="1"/>
          <p:bldP spid="26" grpId="1" bldLvl="0" animBg="1"/>
          <p:bldP spid="27" grpId="0" bldLvl="0" animBg="1"/>
          <p:bldP spid="27" grpId="1" bldLvl="0" animBg="1"/>
          <p:bldP spid="28" grpId="0" bldLvl="0" animBg="1"/>
          <p:bldP spid="28" grpId="1" bldLvl="0" animBg="1"/>
          <p:bldP spid="29" grpId="0" bldLvl="0" animBg="1"/>
          <p:bldP spid="29" grpId="1" bldLvl="0" animBg="1"/>
          <p:bldP spid="30" grpId="0" bldLvl="0" animBg="1"/>
          <p:bldP spid="30" grpId="1" bldLvl="0" animBg="1"/>
          <p:bldP spid="32" grpId="0" bldLvl="0" animBg="1"/>
          <p:bldP spid="32" grpId="1" bldLvl="0" animBg="1"/>
          <p:bldP spid="33" grpId="0" bldLvl="0" animBg="1"/>
          <p:bldP spid="33" grpId="1" bldLvl="0" animBg="1"/>
          <p:bldP spid="36" grpId="0"/>
          <p:bldP spid="3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6"/>
          <p:cNvSpPr>
            <a:spLocks noChangeArrowheads="1"/>
          </p:cNvSpPr>
          <p:nvPr/>
        </p:nvSpPr>
        <p:spPr bwMode="auto">
          <a:xfrm>
            <a:off x="488315" y="1220470"/>
            <a:ext cx="3768725" cy="307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In the main, People with Dementia and Carers were positive about their support. </a:t>
            </a:r>
            <a:endParaRPr lang="en-GB" altLang="zh-CN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The interaction and support from carers was good. </a:t>
            </a:r>
            <a:endParaRPr lang="en-GB" altLang="zh-CN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Over time relationships were good and Families felt able to contact regariding any issues.</a:t>
            </a:r>
            <a:endParaRPr lang="en-GB" altLang="zh-CN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zh-CN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endParaRPr lang="en-GB" altLang="zh-CN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464310" y="773430"/>
            <a:ext cx="1433195" cy="387350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 w="6350">
            <a:solidFill>
              <a:srgbClr val="FCF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POSITIVES</a:t>
            </a:r>
            <a:endParaRPr lang="en-GB" altLang="zh-CN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96966" y="2557780"/>
            <a:ext cx="533400" cy="533400"/>
          </a:xfrm>
          <a:prstGeom prst="ellipse">
            <a:avLst/>
          </a:prstGeom>
          <a:solidFill>
            <a:srgbClr val="FCFBF7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stCxn id="10" idx="0"/>
          </p:cNvCxnSpPr>
          <p:nvPr/>
        </p:nvCxnSpPr>
        <p:spPr>
          <a:xfrm flipV="1">
            <a:off x="4563666" y="805428"/>
            <a:ext cx="0" cy="1752352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接连接符 14"/>
          <p:cNvCxnSpPr>
            <a:endCxn id="10" idx="4"/>
          </p:cNvCxnSpPr>
          <p:nvPr/>
        </p:nvCxnSpPr>
        <p:spPr>
          <a:xfrm flipV="1">
            <a:off x="4563666" y="3091180"/>
            <a:ext cx="0" cy="1752352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ctangle 66"/>
          <p:cNvSpPr>
            <a:spLocks noChangeArrowheads="1"/>
          </p:cNvSpPr>
          <p:nvPr/>
        </p:nvSpPr>
        <p:spPr bwMode="auto">
          <a:xfrm>
            <a:off x="4911725" y="1268730"/>
            <a:ext cx="3777615" cy="36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Timing of visits were frequently raised as an issue. </a:t>
            </a:r>
            <a:endParaRPr lang="en-GB" altLang="zh-CN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Time available to provide care was also a problem. </a:t>
            </a:r>
            <a:endParaRPr lang="en-GB" altLang="zh-CN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Own home was the site of care.</a:t>
            </a:r>
            <a:endParaRPr lang="en-GB" altLang="zh-CN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Lack of flexibility. </a:t>
            </a:r>
            <a:endParaRPr lang="en-GB" altLang="zh-CN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Availability and changes to care staff. </a:t>
            </a:r>
            <a:endParaRPr lang="en-GB" altLang="zh-CN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zh-CN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
</a:t>
            </a:r>
            <a:endParaRPr lang="zh-CN" altLang="zh-CN" sz="2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907405" y="805180"/>
            <a:ext cx="1654175" cy="354965"/>
          </a:xfrm>
          <a:prstGeom prst="roundRect">
            <a:avLst>
              <a:gd name="adj" fmla="val 50000"/>
            </a:avLst>
          </a:prstGeom>
          <a:solidFill>
            <a:srgbClr val="FCFBF7"/>
          </a:solidFill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dirty="0">
                <a:ln w="6350">
                  <a:noFill/>
                </a:ln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NEGATIVES</a:t>
            </a:r>
            <a:endParaRPr lang="en-GB" altLang="zh-CN" dirty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458595" y="286385"/>
            <a:ext cx="6209665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PERCEPTIONS OF SOCIAL CARE.</a:t>
            </a:r>
            <a:endParaRPr lang="en-GB" altLang="zh-CN" sz="24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5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55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bldLvl="0" animBg="1"/>
          <p:bldP spid="10" grpId="0" animBg="1"/>
          <p:bldP spid="10" grpId="1" animBg="1"/>
          <p:bldP spid="24" grpId="0"/>
          <p:bldP spid="25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5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55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bldLvl="0" animBg="1"/>
          <p:bldP spid="10" grpId="0" animBg="1"/>
          <p:bldP spid="10" grpId="1" animBg="1"/>
          <p:bldP spid="24" grpId="0"/>
          <p:bldP spid="25" grpId="0" bldLvl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2"/>
          <p:cNvSpPr>
            <a:spLocks noChangeArrowheads="1"/>
          </p:cNvSpPr>
          <p:nvPr/>
        </p:nvSpPr>
        <p:spPr bwMode="auto">
          <a:xfrm>
            <a:off x="400050" y="1498600"/>
            <a:ext cx="2186940" cy="2692400"/>
          </a:xfrm>
          <a:prstGeom prst="rect">
            <a:avLst/>
          </a:prstGeom>
          <a:solidFill>
            <a:srgbClr val="EA5514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600" b="1">
              <a:ln w="6350">
                <a:noFill/>
              </a:ln>
              <a:solidFill>
                <a:prstClr val="white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auto">
          <a:xfrm>
            <a:off x="2656840" y="1524635"/>
            <a:ext cx="1959610" cy="2666365"/>
          </a:xfrm>
          <a:prstGeom prst="rect">
            <a:avLst/>
          </a:prstGeom>
          <a:solidFill>
            <a:srgbClr val="FCFBF7"/>
          </a:solidFill>
          <a:ln w="6350" cap="flat">
            <a:solidFill>
              <a:srgbClr val="EA5514"/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600" b="1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66"/>
          <p:cNvSpPr>
            <a:spLocks noChangeArrowheads="1"/>
          </p:cNvSpPr>
          <p:nvPr/>
        </p:nvSpPr>
        <p:spPr bwMode="auto">
          <a:xfrm>
            <a:off x="4676775" y="1530985"/>
            <a:ext cx="1981200" cy="2660015"/>
          </a:xfrm>
          <a:prstGeom prst="rect">
            <a:avLst/>
          </a:prstGeom>
          <a:solidFill>
            <a:srgbClr val="EA5514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600" b="1">
              <a:ln w="6350">
                <a:noFill/>
              </a:ln>
              <a:solidFill>
                <a:prstClr val="white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6710680" y="1553845"/>
            <a:ext cx="1807210" cy="2637155"/>
          </a:xfrm>
          <a:prstGeom prst="rect">
            <a:avLst/>
          </a:prstGeom>
          <a:solidFill>
            <a:srgbClr val="FCFBF7"/>
          </a:solidFill>
          <a:ln w="6350" cap="flat">
            <a:solidFill>
              <a:srgbClr val="EA5514"/>
            </a:solidFill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600" b="1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6" name="Rectangle 74"/>
          <p:cNvSpPr>
            <a:spLocks noChangeArrowheads="1"/>
          </p:cNvSpPr>
          <p:nvPr/>
        </p:nvSpPr>
        <p:spPr bwMode="auto">
          <a:xfrm>
            <a:off x="482600" y="1634490"/>
            <a:ext cx="2100580" cy="178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zh-CN" sz="2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ASSET-BASED COMMUNITY DEVELOP-MENT</a:t>
            </a:r>
            <a:r>
              <a:rPr lang="zh-CN" altLang="en-US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
</a:t>
            </a:r>
            <a:endParaRPr lang="zh-CN" altLang="en-US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Rectangle 74"/>
          <p:cNvSpPr>
            <a:spLocks noChangeArrowheads="1"/>
          </p:cNvSpPr>
          <p:nvPr/>
        </p:nvSpPr>
        <p:spPr bwMode="auto">
          <a:xfrm>
            <a:off x="2687320" y="1644650"/>
            <a:ext cx="1936115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DEMENTIA-FRIENDLY COMMUNITIES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Rectangle 74"/>
          <p:cNvSpPr>
            <a:spLocks noChangeArrowheads="1"/>
          </p:cNvSpPr>
          <p:nvPr/>
        </p:nvSpPr>
        <p:spPr bwMode="auto">
          <a:xfrm>
            <a:off x="4773295" y="1778635"/>
            <a:ext cx="1780540" cy="123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COMMUNITY BASED ON DIAGNOSIS</a:t>
            </a:r>
            <a:endParaRPr lang="en-GB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GB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(H&amp;SC)</a:t>
            </a:r>
            <a:endParaRPr lang="en-GB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Rectangle 74"/>
          <p:cNvSpPr>
            <a:spLocks noChangeArrowheads="1"/>
          </p:cNvSpPr>
          <p:nvPr/>
        </p:nvSpPr>
        <p:spPr bwMode="auto">
          <a:xfrm>
            <a:off x="6747510" y="1706880"/>
            <a:ext cx="1676400" cy="123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COMMUNITY AS RELATIONAL SPACE.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989330" y="570230"/>
            <a:ext cx="654367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APPROACHES TO ‘COMMUNITY’</a:t>
            </a:r>
            <a:endParaRPr lang="en-GB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  <p:bldP spid="10" grpId="0" bldLvl="0" animBg="1"/>
      <p:bldP spid="1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66"/>
          <p:cNvSpPr>
            <a:spLocks noChangeArrowheads="1"/>
          </p:cNvSpPr>
          <p:nvPr/>
        </p:nvSpPr>
        <p:spPr bwMode="auto">
          <a:xfrm>
            <a:off x="246380" y="1397000"/>
            <a:ext cx="7247255" cy="348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Care too often focuses solely upon the relational dyad between the person with dementia and their carer. 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Evidence shows that people benefit from a wider engagement with their communities (however they are conceptualised). 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From the perspective of Social Health, communities have a positive impact on care and care should enable engagement. 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The way that care is delivered and the understanding of delivering Health and Social Care needs to take better account of  Community.  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291465" y="287020"/>
            <a:ext cx="6845935" cy="1109345"/>
          </a:xfrm>
          <a:prstGeom prst="roundRect">
            <a:avLst>
              <a:gd name="adj" fmla="val 0"/>
            </a:avLst>
          </a:prstGeom>
          <a:solidFill>
            <a:srgbClr val="FCFBF7"/>
          </a:solidFill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600" dirty="0">
                <a:ln w="6350">
                  <a:noFill/>
                </a:ln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INTERPLAY BETWEEN </a:t>
            </a:r>
            <a:endParaRPr lang="en-GB" altLang="en-US" sz="3600" dirty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  <a:p>
            <a:pPr algn="ctr"/>
            <a:r>
              <a:rPr lang="en-GB" altLang="en-US" sz="3600" dirty="0">
                <a:ln w="6350">
                  <a:noFill/>
                </a:ln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CARE AND COMMUNITY.</a:t>
            </a:r>
            <a:endParaRPr lang="en-GB" altLang="en-US" sz="3600" dirty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594533" y="-1038226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8590739" y="141275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7793824" y="287337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8972416" y="-9048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8634334" y="347827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8668536" y="1622012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7907009" y="1416050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6876249" y="1778635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8063699" y="3138487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6"/>
          <p:cNvSpPr>
            <a:spLocks noChangeArrowheads="1"/>
          </p:cNvSpPr>
          <p:nvPr/>
        </p:nvSpPr>
        <p:spPr bwMode="auto">
          <a:xfrm>
            <a:off x="8000201" y="3559175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8049093" y="3754823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7777158" y="4215929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Oval 29"/>
          <p:cNvSpPr>
            <a:spLocks noChangeArrowheads="1"/>
          </p:cNvSpPr>
          <p:nvPr/>
        </p:nvSpPr>
        <p:spPr bwMode="auto">
          <a:xfrm>
            <a:off x="7959642" y="5000625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7777158" y="4606029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7655711" y="4681042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7353324" y="3890177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7831924" y="1228725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34"/>
          <p:cNvSpPr>
            <a:spLocks noChangeArrowheads="1"/>
          </p:cNvSpPr>
          <p:nvPr/>
        </p:nvSpPr>
        <p:spPr bwMode="auto">
          <a:xfrm>
            <a:off x="8257579" y="3054991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7562051" y="2865437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Oval 36"/>
          <p:cNvSpPr>
            <a:spLocks noChangeArrowheads="1"/>
          </p:cNvSpPr>
          <p:nvPr/>
        </p:nvSpPr>
        <p:spPr bwMode="auto">
          <a:xfrm>
            <a:off x="7405468" y="3171825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Oval 37"/>
          <p:cNvSpPr>
            <a:spLocks noChangeArrowheads="1"/>
          </p:cNvSpPr>
          <p:nvPr/>
        </p:nvSpPr>
        <p:spPr bwMode="auto">
          <a:xfrm>
            <a:off x="8114501" y="2111540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9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56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0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8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6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bldLvl="0" animBg="1"/>
      <p:bldP spid="19" grpId="0" bldLvl="0" animBg="1"/>
      <p:bldP spid="19" grpId="1" bldLvl="0" animBg="1"/>
      <p:bldP spid="20" grpId="0" bldLvl="0" animBg="1"/>
      <p:bldP spid="2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3" grpId="0" bldLvl="0" animBg="1"/>
      <p:bldP spid="33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66"/>
          <p:cNvSpPr>
            <a:spLocks noChangeArrowheads="1"/>
          </p:cNvSpPr>
          <p:nvPr/>
        </p:nvSpPr>
        <p:spPr bwMode="auto">
          <a:xfrm>
            <a:off x="235585" y="1275715"/>
            <a:ext cx="7247255" cy="348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’Shared Lives’ is a scheme for Individual and Family carers. 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The carers are drawn from a range of age groups. 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The support can be throughout the day, as respite or as long-term ‘live-in’ care. In line with National Care Standards. 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Support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provided support in own home or the community. 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Relational-based service led to flexibility of provision and expansion of time scales. 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Whilst the scheme makes a ‘payment’, this is not a wage with an hourly rate, nor is are they ‘employed’ in any direct sense.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291465" y="194310"/>
            <a:ext cx="6845935" cy="1034415"/>
          </a:xfrm>
          <a:prstGeom prst="roundRect">
            <a:avLst>
              <a:gd name="adj" fmla="val 0"/>
            </a:avLst>
          </a:prstGeom>
          <a:solidFill>
            <a:srgbClr val="FCFBF7"/>
          </a:solidFill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600" dirty="0">
                <a:ln w="6350">
                  <a:noFill/>
                </a:ln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INTERGENERATIONAL SUPPORT </a:t>
            </a:r>
            <a:endParaRPr lang="en-GB" altLang="en-US" sz="3600" dirty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  <a:p>
            <a:pPr algn="ctr"/>
            <a:r>
              <a:rPr lang="en-GB" altLang="en-US" sz="3600" dirty="0">
                <a:ln w="6350">
                  <a:noFill/>
                </a:ln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- ‘SHARED LIVES’.</a:t>
            </a:r>
            <a:endParaRPr lang="en-GB" altLang="en-US" sz="3600" dirty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594533" y="-1038226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8590739" y="141275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7793824" y="287337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8972416" y="-9048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8634334" y="347827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8668536" y="1622012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7907009" y="1416050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7021664" y="1597025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8063699" y="3138487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6"/>
          <p:cNvSpPr>
            <a:spLocks noChangeArrowheads="1"/>
          </p:cNvSpPr>
          <p:nvPr/>
        </p:nvSpPr>
        <p:spPr bwMode="auto">
          <a:xfrm>
            <a:off x="8000201" y="3559175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8049093" y="3754823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7777158" y="4215929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Oval 29"/>
          <p:cNvSpPr>
            <a:spLocks noChangeArrowheads="1"/>
          </p:cNvSpPr>
          <p:nvPr/>
        </p:nvSpPr>
        <p:spPr bwMode="auto">
          <a:xfrm>
            <a:off x="7959642" y="5000625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7777158" y="4606029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7655711" y="4681042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7353324" y="3890177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7831924" y="1228725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34"/>
          <p:cNvSpPr>
            <a:spLocks noChangeArrowheads="1"/>
          </p:cNvSpPr>
          <p:nvPr/>
        </p:nvSpPr>
        <p:spPr bwMode="auto">
          <a:xfrm>
            <a:off x="8257579" y="3054991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7562051" y="2865437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Oval 36"/>
          <p:cNvSpPr>
            <a:spLocks noChangeArrowheads="1"/>
          </p:cNvSpPr>
          <p:nvPr/>
        </p:nvSpPr>
        <p:spPr bwMode="auto">
          <a:xfrm>
            <a:off x="7405468" y="3171825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Oval 37"/>
          <p:cNvSpPr>
            <a:spLocks noChangeArrowheads="1"/>
          </p:cNvSpPr>
          <p:nvPr/>
        </p:nvSpPr>
        <p:spPr bwMode="auto">
          <a:xfrm>
            <a:off x="8114501" y="2111540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9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56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0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8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6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bldLvl="0" animBg="1"/>
      <p:bldP spid="19" grpId="0" bldLvl="0" animBg="1"/>
      <p:bldP spid="19" grpId="1" bldLvl="0" animBg="1"/>
      <p:bldP spid="20" grpId="0" bldLvl="0" animBg="1"/>
      <p:bldP spid="2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3" grpId="0" bldLvl="0" animBg="1"/>
      <p:bldP spid="33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4"/>
          <p:cNvSpPr>
            <a:spLocks noChangeArrowheads="1"/>
          </p:cNvSpPr>
          <p:nvPr/>
        </p:nvSpPr>
        <p:spPr bwMode="auto">
          <a:xfrm>
            <a:off x="4795836" y="2302361"/>
            <a:ext cx="1441450" cy="11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Keyword</a:t>
            </a:r>
            <a:endParaRPr lang="en-US" altLang="zh-CN" sz="1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8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Add your words here,</a:t>
            </a:r>
            <a:endParaRPr lang="zh-CN" altLang="en-US" sz="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according to your need to draw the text box size.Please read the instructions and more work at the end of the manual template.
</a:t>
            </a:r>
            <a:endParaRPr lang="zh-CN" altLang="en-US" sz="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1367790" y="770890"/>
            <a:ext cx="6525895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da-DK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INTERGENERATIONAL SOLIDARITY </a:t>
            </a:r>
            <a:endParaRPr lang="en-GB" altLang="da-DK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GB" altLang="da-DK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(Thijssen, 2016)</a:t>
            </a:r>
            <a:endParaRPr lang="en-GB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1"/>
            </p:custDataLst>
          </p:nvPr>
        </p:nvSpPr>
        <p:spPr>
          <a:xfrm>
            <a:off x="163195" y="1475740"/>
            <a:ext cx="2619375" cy="2531745"/>
          </a:xfrm>
          <a:prstGeom prst="ellipse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 w="3175">
            <a:solidFill>
              <a:srgbClr val="FE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GB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INTER-GENERATIONAL SOLIDARITY</a:t>
            </a:r>
            <a:endParaRPr lang="en-GB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椭圆 7"/>
          <p:cNvSpPr/>
          <p:nvPr>
            <p:custDataLst>
              <p:tags r:id="rId2"/>
            </p:custDataLst>
          </p:nvPr>
        </p:nvSpPr>
        <p:spPr>
          <a:xfrm>
            <a:off x="3275965" y="1680845"/>
            <a:ext cx="2311400" cy="2320925"/>
          </a:xfrm>
          <a:prstGeom prst="ellipse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 w="3175">
            <a:solidFill>
              <a:srgbClr val="FE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r>
              <a:rPr lang="en-GB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RECIPROCAL EXCHANGE.</a:t>
            </a:r>
            <a:endParaRPr lang="en-GB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 5"/>
          <p:cNvSpPr/>
          <p:nvPr>
            <p:custDataLst>
              <p:tags r:id="rId3"/>
            </p:custDataLst>
          </p:nvPr>
        </p:nvSpPr>
        <p:spPr>
          <a:xfrm>
            <a:off x="6058535" y="1680210"/>
            <a:ext cx="2486025" cy="2326640"/>
          </a:xfrm>
          <a:prstGeom prst="ellipse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 w="3175">
            <a:solidFill>
              <a:srgbClr val="FE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p>
            <a:pPr algn="ctr"/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INVOLVE-MENT IN SOCIAL ACTIVITIES.</a:t>
            </a: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4"/>
            </p:custDataLst>
          </p:nvPr>
        </p:nvSpPr>
        <p:spPr>
          <a:xfrm>
            <a:off x="2706050" y="2562763"/>
            <a:ext cx="570187" cy="556884"/>
          </a:xfrm>
          <a:custGeom>
            <a:avLst/>
            <a:gdLst>
              <a:gd name="connsiteX0" fmla="*/ 325660 w 636802"/>
              <a:gd name="connsiteY0" fmla="*/ 0 h 622284"/>
              <a:gd name="connsiteX1" fmla="*/ 602068 w 636802"/>
              <a:gd name="connsiteY1" fmla="*/ 276407 h 622284"/>
              <a:gd name="connsiteX2" fmla="*/ 636802 w 636802"/>
              <a:gd name="connsiteY2" fmla="*/ 311142 h 622284"/>
              <a:gd name="connsiteX3" fmla="*/ 602068 w 636802"/>
              <a:gd name="connsiteY3" fmla="*/ 345876 h 622284"/>
              <a:gd name="connsiteX4" fmla="*/ 325660 w 636802"/>
              <a:gd name="connsiteY4" fmla="*/ 622284 h 622284"/>
              <a:gd name="connsiteX5" fmla="*/ 276532 w 636802"/>
              <a:gd name="connsiteY5" fmla="*/ 573156 h 622284"/>
              <a:gd name="connsiteX6" fmla="*/ 503812 w 636802"/>
              <a:gd name="connsiteY6" fmla="*/ 345876 h 622284"/>
              <a:gd name="connsiteX7" fmla="*/ 0 w 636802"/>
              <a:gd name="connsiteY7" fmla="*/ 345876 h 622284"/>
              <a:gd name="connsiteX8" fmla="*/ 0 w 636802"/>
              <a:gd name="connsiteY8" fmla="*/ 276407 h 622284"/>
              <a:gd name="connsiteX9" fmla="*/ 503813 w 636802"/>
              <a:gd name="connsiteY9" fmla="*/ 276407 h 622284"/>
              <a:gd name="connsiteX10" fmla="*/ 276532 w 636802"/>
              <a:gd name="connsiteY10" fmla="*/ 49127 h 62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802" h="622284">
                <a:moveTo>
                  <a:pt x="325660" y="0"/>
                </a:moveTo>
                <a:lnTo>
                  <a:pt x="602068" y="276407"/>
                </a:lnTo>
                <a:lnTo>
                  <a:pt x="636802" y="311142"/>
                </a:lnTo>
                <a:lnTo>
                  <a:pt x="602068" y="345876"/>
                </a:lnTo>
                <a:lnTo>
                  <a:pt x="325660" y="622284"/>
                </a:lnTo>
                <a:lnTo>
                  <a:pt x="276532" y="573156"/>
                </a:lnTo>
                <a:lnTo>
                  <a:pt x="503812" y="345876"/>
                </a:lnTo>
                <a:lnTo>
                  <a:pt x="0" y="345876"/>
                </a:lnTo>
                <a:lnTo>
                  <a:pt x="0" y="276407"/>
                </a:lnTo>
                <a:lnTo>
                  <a:pt x="503813" y="276407"/>
                </a:lnTo>
                <a:lnTo>
                  <a:pt x="276532" y="49127"/>
                </a:lnTo>
                <a:close/>
              </a:path>
            </a:pathLst>
          </a:cu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5"/>
            </p:custDataLst>
          </p:nvPr>
        </p:nvSpPr>
        <p:spPr>
          <a:xfrm>
            <a:off x="5508360" y="2571018"/>
            <a:ext cx="570187" cy="556884"/>
          </a:xfrm>
          <a:custGeom>
            <a:avLst/>
            <a:gdLst>
              <a:gd name="connsiteX0" fmla="*/ 325660 w 636802"/>
              <a:gd name="connsiteY0" fmla="*/ 0 h 622284"/>
              <a:gd name="connsiteX1" fmla="*/ 602068 w 636802"/>
              <a:gd name="connsiteY1" fmla="*/ 276407 h 622284"/>
              <a:gd name="connsiteX2" fmla="*/ 636802 w 636802"/>
              <a:gd name="connsiteY2" fmla="*/ 311142 h 622284"/>
              <a:gd name="connsiteX3" fmla="*/ 602068 w 636802"/>
              <a:gd name="connsiteY3" fmla="*/ 345876 h 622284"/>
              <a:gd name="connsiteX4" fmla="*/ 325660 w 636802"/>
              <a:gd name="connsiteY4" fmla="*/ 622284 h 622284"/>
              <a:gd name="connsiteX5" fmla="*/ 276532 w 636802"/>
              <a:gd name="connsiteY5" fmla="*/ 573156 h 622284"/>
              <a:gd name="connsiteX6" fmla="*/ 503812 w 636802"/>
              <a:gd name="connsiteY6" fmla="*/ 345876 h 622284"/>
              <a:gd name="connsiteX7" fmla="*/ 0 w 636802"/>
              <a:gd name="connsiteY7" fmla="*/ 345876 h 622284"/>
              <a:gd name="connsiteX8" fmla="*/ 0 w 636802"/>
              <a:gd name="connsiteY8" fmla="*/ 276407 h 622284"/>
              <a:gd name="connsiteX9" fmla="*/ 503813 w 636802"/>
              <a:gd name="connsiteY9" fmla="*/ 276407 h 622284"/>
              <a:gd name="connsiteX10" fmla="*/ 276532 w 636802"/>
              <a:gd name="connsiteY10" fmla="*/ 49127 h 62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802" h="622284">
                <a:moveTo>
                  <a:pt x="325660" y="0"/>
                </a:moveTo>
                <a:lnTo>
                  <a:pt x="602068" y="276407"/>
                </a:lnTo>
                <a:lnTo>
                  <a:pt x="636802" y="311142"/>
                </a:lnTo>
                <a:lnTo>
                  <a:pt x="602068" y="345876"/>
                </a:lnTo>
                <a:lnTo>
                  <a:pt x="325660" y="622284"/>
                </a:lnTo>
                <a:lnTo>
                  <a:pt x="276532" y="573156"/>
                </a:lnTo>
                <a:lnTo>
                  <a:pt x="503812" y="345876"/>
                </a:lnTo>
                <a:lnTo>
                  <a:pt x="0" y="345876"/>
                </a:lnTo>
                <a:lnTo>
                  <a:pt x="0" y="276407"/>
                </a:lnTo>
                <a:lnTo>
                  <a:pt x="503813" y="276407"/>
                </a:lnTo>
                <a:lnTo>
                  <a:pt x="276532" y="49127"/>
                </a:lnTo>
                <a:close/>
              </a:path>
            </a:pathLst>
          </a:cu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66"/>
          <p:cNvSpPr>
            <a:spLocks noChangeArrowheads="1"/>
          </p:cNvSpPr>
          <p:nvPr/>
        </p:nvSpPr>
        <p:spPr bwMode="auto">
          <a:xfrm>
            <a:off x="251460" y="1228725"/>
            <a:ext cx="7769225" cy="387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The Fragmentation experienced across Society has an impact for people with Dementia and their carers. 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Communities are also ‘Relational Spaces’. 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 For People with Dementia and for Carers Wellbeing, ongoing angagement with Community benefits Social and Cognitive Functioning. 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People with Dementia and Carers also have a role in the production of relational spaces. 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‘Shared Lives’ as an example of Intergenerational Solidarity holds some benefits for removing barriers to engagement in Communities.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291465" y="194310"/>
            <a:ext cx="6845935" cy="945515"/>
          </a:xfrm>
          <a:prstGeom prst="roundRect">
            <a:avLst>
              <a:gd name="adj" fmla="val 0"/>
            </a:avLst>
          </a:prstGeom>
          <a:solidFill>
            <a:srgbClr val="FCFBF7"/>
          </a:solidFill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600" dirty="0">
                <a:ln w="6350">
                  <a:noFill/>
                </a:ln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CONCLUDING DISCUSSION.</a:t>
            </a:r>
            <a:endParaRPr lang="en-GB" altLang="en-US" sz="3600" dirty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594533" y="-1038226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8590739" y="141275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7793824" y="287337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8972416" y="-9048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8634334" y="347827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8668536" y="1622012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7907009" y="1416050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6876249" y="1778635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8063699" y="3138487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6"/>
          <p:cNvSpPr>
            <a:spLocks noChangeArrowheads="1"/>
          </p:cNvSpPr>
          <p:nvPr/>
        </p:nvSpPr>
        <p:spPr bwMode="auto">
          <a:xfrm>
            <a:off x="8000201" y="3559175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8049093" y="3754823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7777158" y="4215929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Oval 29"/>
          <p:cNvSpPr>
            <a:spLocks noChangeArrowheads="1"/>
          </p:cNvSpPr>
          <p:nvPr/>
        </p:nvSpPr>
        <p:spPr bwMode="auto">
          <a:xfrm>
            <a:off x="7959642" y="5000625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7777158" y="4606029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7655711" y="4681042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172474" y="415497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7831924" y="1228725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34"/>
          <p:cNvSpPr>
            <a:spLocks noChangeArrowheads="1"/>
          </p:cNvSpPr>
          <p:nvPr/>
        </p:nvSpPr>
        <p:spPr bwMode="auto">
          <a:xfrm>
            <a:off x="8257579" y="3054991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8633931" y="3599497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Oval 36"/>
          <p:cNvSpPr>
            <a:spLocks noChangeArrowheads="1"/>
          </p:cNvSpPr>
          <p:nvPr/>
        </p:nvSpPr>
        <p:spPr bwMode="auto">
          <a:xfrm>
            <a:off x="7360383" y="3140075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Oval 37"/>
          <p:cNvSpPr>
            <a:spLocks noChangeArrowheads="1"/>
          </p:cNvSpPr>
          <p:nvPr/>
        </p:nvSpPr>
        <p:spPr bwMode="auto">
          <a:xfrm>
            <a:off x="8114501" y="2111540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9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56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0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8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6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bldLvl="0" animBg="1"/>
      <p:bldP spid="19" grpId="0" bldLvl="0" animBg="1"/>
      <p:bldP spid="19" grpId="1" bldLvl="0" animBg="1"/>
      <p:bldP spid="20" grpId="0" bldLvl="0" animBg="1"/>
      <p:bldP spid="2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3" grpId="0" bldLvl="0" animBg="1"/>
      <p:bldP spid="33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66"/>
          <p:cNvSpPr>
            <a:spLocks noChangeArrowheads="1"/>
          </p:cNvSpPr>
          <p:nvPr/>
        </p:nvSpPr>
        <p:spPr bwMode="auto">
          <a:xfrm>
            <a:off x="452755" y="775335"/>
            <a:ext cx="6503670" cy="406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indent="323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Baars, J (2014) Ageing, Meaning &amp; Social Structure.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lvl="0" indent="323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Clark, A et al., (2020) Neighbourhoods as Relational Places for people living with Dementia. 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lvl="0" indent="323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Kontos, Pia (2010) Dementia Care at the Intersection of Regulation and Reflexivity: A Critical Realist Perspective.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lvl="0" indent="323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Singh, P, et al. (2014) Dementia Care: Intersecting Informal Family Care and Formal Care Systems. 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lvl="0" indent="323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Thijssen, P (2016)  Intergenerational Solidarity: The paradox of reciprocity imbalance in ageing welfare states. 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lvl="0" indent="323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Ward, R (2021) Dementia and Place: Practices, Experiences &amp; Connections. 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467360" y="287020"/>
            <a:ext cx="2055495" cy="484505"/>
          </a:xfrm>
          <a:prstGeom prst="roundRect">
            <a:avLst>
              <a:gd name="adj" fmla="val 0"/>
            </a:avLst>
          </a:prstGeom>
          <a:solidFill>
            <a:srgbClr val="FCFBF7"/>
          </a:solidFill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ln w="6350">
                  <a:noFill/>
                </a:ln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KEY REFERECES.</a:t>
            </a:r>
            <a:endParaRPr lang="en-GB" altLang="en-US" dirty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594533" y="-1038226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8590739" y="141275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6012366" y="-21541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7793824" y="287337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8972416" y="-9048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8634334" y="347827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6984201" y="201014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8668536" y="1622012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7907009" y="1416050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2"/>
          <p:cNvSpPr>
            <a:spLocks noChangeArrowheads="1"/>
          </p:cNvSpPr>
          <p:nvPr/>
        </p:nvSpPr>
        <p:spPr bwMode="auto">
          <a:xfrm>
            <a:off x="7153692" y="1093519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6898474" y="1692275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6692099" y="1812925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8063699" y="3138487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6"/>
          <p:cNvSpPr>
            <a:spLocks noChangeArrowheads="1"/>
          </p:cNvSpPr>
          <p:nvPr/>
        </p:nvSpPr>
        <p:spPr bwMode="auto">
          <a:xfrm>
            <a:off x="8000201" y="3559175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8049093" y="3754823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7777158" y="4215929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Oval 29"/>
          <p:cNvSpPr>
            <a:spLocks noChangeArrowheads="1"/>
          </p:cNvSpPr>
          <p:nvPr/>
        </p:nvSpPr>
        <p:spPr bwMode="auto">
          <a:xfrm>
            <a:off x="7959642" y="5000625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7777158" y="4606029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7655711" y="4681042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7353324" y="3890177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7831924" y="1228725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34"/>
          <p:cNvSpPr>
            <a:spLocks noChangeArrowheads="1"/>
          </p:cNvSpPr>
          <p:nvPr/>
        </p:nvSpPr>
        <p:spPr bwMode="auto">
          <a:xfrm>
            <a:off x="8257579" y="3054991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7562051" y="2865437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Oval 36"/>
          <p:cNvSpPr>
            <a:spLocks noChangeArrowheads="1"/>
          </p:cNvSpPr>
          <p:nvPr/>
        </p:nvSpPr>
        <p:spPr bwMode="auto">
          <a:xfrm>
            <a:off x="7405468" y="3171825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Oval 37"/>
          <p:cNvSpPr>
            <a:spLocks noChangeArrowheads="1"/>
          </p:cNvSpPr>
          <p:nvPr/>
        </p:nvSpPr>
        <p:spPr bwMode="auto">
          <a:xfrm>
            <a:off x="8114501" y="2111540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9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3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70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6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2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89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bldLvl="0" animBg="1"/>
      <p:bldP spid="19" grpId="0" bldLvl="0" animBg="1"/>
      <p:bldP spid="19" grpId="1" bldLvl="0" animBg="1"/>
      <p:bldP spid="20" grpId="0" bldLvl="0" animBg="1"/>
      <p:bldP spid="20" grpId="1" bldLvl="0" animBg="1"/>
      <p:bldP spid="21" grpId="0" bldLvl="0" animBg="1"/>
      <p:bldP spid="21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5" grpId="0" bldLvl="0" animBg="1"/>
      <p:bldP spid="25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  <p:bldP spid="32" grpId="0" bldLvl="0" animBg="1"/>
      <p:bldP spid="32" grpId="1" bldLvl="0" animBg="1"/>
      <p:bldP spid="33" grpId="0" bldLvl="0" animBg="1"/>
      <p:bldP spid="33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472114" y="-808990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148514" y="46672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967288" y="680085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383339" y="715010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386639" y="15779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904164" y="-986790"/>
            <a:ext cx="2003425" cy="2006600"/>
          </a:xfrm>
          <a:prstGeom prst="ellipse">
            <a:avLst/>
          </a:prstGeom>
          <a:solidFill>
            <a:srgbClr val="F4D5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7107239" y="641985"/>
            <a:ext cx="1790700" cy="1795463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567739" y="1799273"/>
            <a:ext cx="714375" cy="714375"/>
          </a:xfrm>
          <a:prstGeom prst="ellipse">
            <a:avLst/>
          </a:prstGeom>
          <a:solidFill>
            <a:srgbClr val="99CED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958264" y="1076960"/>
            <a:ext cx="365125" cy="365125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770814" y="2389823"/>
            <a:ext cx="635000" cy="636588"/>
          </a:xfrm>
          <a:prstGeom prst="ellipse">
            <a:avLst/>
          </a:prstGeom>
          <a:solidFill>
            <a:srgbClr val="E78A4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992939" y="281368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8278814" y="240569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7523164" y="2240598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7240589" y="2412048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437314" y="1843723"/>
            <a:ext cx="1009650" cy="101123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967414" y="1562735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634039" y="2043748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653214" y="3566160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646864" y="3986848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621464" y="4263073"/>
            <a:ext cx="241300" cy="24130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6392864" y="4672648"/>
            <a:ext cx="104775" cy="1063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589714" y="5039360"/>
            <a:ext cx="146050" cy="146050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586539" y="4672648"/>
            <a:ext cx="263525" cy="261938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6513514" y="4861560"/>
            <a:ext cx="149225" cy="149225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6408739" y="4339273"/>
            <a:ext cx="333375" cy="333375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6478589" y="1656398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754814" y="3547110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6269039" y="3413760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6002339" y="3732848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5586414" y="2364423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TextBox 111"/>
          <p:cNvSpPr txBox="1"/>
          <p:nvPr/>
        </p:nvSpPr>
        <p:spPr>
          <a:xfrm>
            <a:off x="454863" y="2095004"/>
            <a:ext cx="4758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THANK  </a:t>
            </a:r>
            <a:r>
              <a:rPr lang="en-US" altLang="zh-CN" sz="3600" dirty="0" smtClean="0">
                <a:solidFill>
                  <a:srgbClr val="EA551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YOU!</a:t>
            </a:r>
            <a:endParaRPr lang="en-US" altLang="zh-CN" sz="3600" dirty="0" smtClean="0">
              <a:solidFill>
                <a:srgbClr val="EA551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5977" y="-808990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423" y="46672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5248" y="715010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548" y="15779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6073" y="-986790"/>
            <a:ext cx="2003425" cy="2006600"/>
          </a:xfrm>
          <a:prstGeom prst="ellipse">
            <a:avLst/>
          </a:prstGeom>
          <a:solidFill>
            <a:srgbClr val="F4D50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9148" y="641985"/>
            <a:ext cx="1790700" cy="1795463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648" y="1799273"/>
            <a:ext cx="714375" cy="714375"/>
          </a:xfrm>
          <a:prstGeom prst="ellipse">
            <a:avLst/>
          </a:prstGeom>
          <a:solidFill>
            <a:srgbClr val="99CED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10173" y="1076960"/>
            <a:ext cx="365125" cy="365125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723" y="2389823"/>
            <a:ext cx="635000" cy="636588"/>
          </a:xfrm>
          <a:prstGeom prst="ellipse">
            <a:avLst/>
          </a:prstGeom>
          <a:solidFill>
            <a:srgbClr val="E78A4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848" y="281368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723" y="240569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5073" y="2240598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498" y="2412048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9223" y="1843723"/>
            <a:ext cx="1009650" cy="1011238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0677" y="1562735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5123" y="3566160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773" y="3986848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373" y="4263073"/>
            <a:ext cx="241300" cy="24130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773" y="4672648"/>
            <a:ext cx="104775" cy="1063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1419" y="5009198"/>
            <a:ext cx="231447" cy="231447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448" y="4672648"/>
            <a:ext cx="263525" cy="261938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423" y="4861560"/>
            <a:ext cx="149225" cy="149225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648" y="4339273"/>
            <a:ext cx="333375" cy="333375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498" y="1656398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723" y="3547110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052" y="3413760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5752" y="3732848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1677" y="2364423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174625" y="1078230"/>
            <a:ext cx="3968115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altLang="en-US" sz="3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INTRODUCTION</a:t>
            </a:r>
            <a:endParaRPr kumimoji="0" lang="en-GB" altLang="en-US" sz="3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5542" y="914772"/>
            <a:ext cx="520573" cy="520573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5541" y="1000252"/>
            <a:ext cx="520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01</a:t>
            </a:r>
            <a:endParaRPr lang="en-US" altLang="zh-CN" sz="2400" dirty="0" smtClean="0">
              <a:solidFill>
                <a:srgbClr val="FCFBF7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20335" y="1046480"/>
            <a:ext cx="340487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People with Dementia and their Families</a:t>
            </a:r>
            <a:endParaRPr lang="en-GB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5542" y="1657665"/>
            <a:ext cx="520573" cy="520573"/>
          </a:xfrm>
          <a:prstGeom prst="ellipse">
            <a:avLst/>
          </a:prstGeom>
          <a:noFill/>
          <a:ln>
            <a:solidFill>
              <a:srgbClr val="EA5514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5541" y="1743145"/>
            <a:ext cx="520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02</a:t>
            </a:r>
            <a:endParaRPr lang="en-US" altLang="zh-CN" sz="2400" dirty="0" smtClean="0"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20335" y="1789430"/>
            <a:ext cx="3204210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Research &amp; Critical Realism</a:t>
            </a:r>
            <a:endParaRPr lang="en-GB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5542" y="2385365"/>
            <a:ext cx="520573" cy="520573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5541" y="2470845"/>
            <a:ext cx="520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03</a:t>
            </a:r>
            <a:endParaRPr lang="en-US" altLang="zh-CN" sz="2400" dirty="0" smtClean="0">
              <a:solidFill>
                <a:srgbClr val="FCFBF7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1445" y="2390140"/>
            <a:ext cx="321310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Relationships &amp; the Care System</a:t>
            </a:r>
            <a:endParaRPr lang="en-GB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5542" y="3105445"/>
            <a:ext cx="520573" cy="520573"/>
          </a:xfrm>
          <a:prstGeom prst="ellipse">
            <a:avLst/>
          </a:prstGeom>
          <a:noFill/>
          <a:ln>
            <a:solidFill>
              <a:srgbClr val="EA5514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5541" y="3190925"/>
            <a:ext cx="520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04</a:t>
            </a:r>
            <a:endParaRPr lang="en-US" altLang="zh-CN" sz="2400" dirty="0" smtClean="0"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20335" y="3237230"/>
            <a:ext cx="3213100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 role of ‘community’</a:t>
            </a:r>
            <a:endParaRPr lang="en-GB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4455542" y="3825525"/>
            <a:ext cx="520573" cy="520573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455541" y="3911005"/>
            <a:ext cx="520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05</a:t>
            </a:r>
            <a:endParaRPr lang="en-US" altLang="zh-CN" sz="2400" dirty="0" smtClean="0">
              <a:solidFill>
                <a:srgbClr val="FCFBF7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5188585" y="3825240"/>
            <a:ext cx="3436620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Intergenerational Solidarity and the intersection of ‘Care’ and ‘Place’.</a:t>
            </a:r>
            <a:endParaRPr lang="en-GB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0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07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8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0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2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3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14" dur="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221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2" presetID="2" presetClass="entr" presetSubtype="2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6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8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0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1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232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3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6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7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8" presetID="6" presetClass="emph" presetSubtype="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239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0" presetID="2" presetClass="entr" presetSubtype="2" fill="hold" grpId="0" nodeType="withEffect" p14:presetBounceEnd="5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4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6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8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9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250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1" presetID="53" presetClass="entr" presetSubtype="16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3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6" presetID="6" presetClass="emph" presetSubtype="0" autoRev="1" fill="hold" grpId="1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257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8" presetID="2" presetClass="entr" presetSubtype="2" fill="hold" grpId="0" nodeType="withEffect" p14:presetBounceEnd="50000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2" presetID="53" presetClass="entr" presetSubtype="16" fill="hold" grpId="0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4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6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7" presetID="6" presetClass="emph" presetSubtype="0" autoRev="1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Scale>
                                          <p:cBhvr>
                                            <p:cTn id="268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9" presetID="53" presetClass="entr" presetSubtype="16" fill="hold" grpId="0" nodeType="withEffect">
                                      <p:stCondLst>
                                        <p:cond delay="580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1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2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3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4" presetID="6" presetClass="emph" presetSubtype="0" autoRev="1" fill="hold" grpId="1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animScale>
                                          <p:cBhvr>
                                            <p:cTn id="275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6" presetID="2" presetClass="entr" presetSubtype="2" fill="hold" grpId="0" nodeType="withEffect" p14:presetBounceEnd="50000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0" presetID="53" presetClass="entr" presetSubtype="16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2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3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4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5" presetID="6" presetClass="emph" presetSubtype="0" autoRev="1" fill="hold" grpId="1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animScale>
                                          <p:cBhvr>
                                            <p:cTn id="286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grpId="0" nodeType="withEffect">
                                      <p:stCondLst>
                                        <p:cond delay="710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6" presetClass="emph" presetSubtype="0" autoRev="1" fill="hold" grpId="1" nodeType="withEffect">
                                      <p:stCondLst>
                                        <p:cond delay="7400"/>
                                      </p:stCondLst>
                                      <p:childTnLst>
                                        <p:animScale>
                                          <p:cBhvr>
                                            <p:cTn id="293" dur="15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4" presetID="2" presetClass="entr" presetSubtype="2" fill="hold" grpId="0" nodeType="withEffect" p14:presetBounceEnd="50000">
                                      <p:stCondLst>
                                        <p:cond delay="7400"/>
                                      </p:stCondLst>
                                      <p:childTnLst>
                                        <p:set>
                                          <p:cBhvr>
                                            <p:cTn id="2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bldLvl="0" animBg="1"/>
          <p:bldP spid="10" grpId="1" bldLvl="0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 animBg="1"/>
          <p:bldP spid="36" grpId="1" animBg="1"/>
          <p:bldP spid="40" grpId="0"/>
          <p:bldP spid="40" grpId="1"/>
          <p:bldP spid="41" grpId="0"/>
          <p:bldP spid="42" grpId="0" animBg="1"/>
          <p:bldP spid="42" grpId="1" animBg="1"/>
          <p:bldP spid="43" grpId="0"/>
          <p:bldP spid="43" grpId="1"/>
          <p:bldP spid="44" grpId="0"/>
          <p:bldP spid="45" grpId="0" animBg="1"/>
          <p:bldP spid="45" grpId="1" animBg="1"/>
          <p:bldP spid="46" grpId="0"/>
          <p:bldP spid="46" grpId="1"/>
          <p:bldP spid="47" grpId="0"/>
          <p:bldP spid="48" grpId="0" animBg="1"/>
          <p:bldP spid="48" grpId="1" animBg="1"/>
          <p:bldP spid="49" grpId="0"/>
          <p:bldP spid="49" grpId="1"/>
          <p:bldP spid="50" grpId="0"/>
          <p:bldP spid="54" grpId="0" animBg="1"/>
          <p:bldP spid="54" grpId="1" animBg="1"/>
          <p:bldP spid="55" grpId="0"/>
          <p:bldP spid="55" grpId="1"/>
          <p:bldP spid="5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0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07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8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0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2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3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214" dur="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221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2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6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8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0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1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232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3" presetID="53" presetClass="entr" presetSubtype="16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5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6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7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8" presetID="6" presetClass="emph" presetSubtype="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239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0" presetID="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4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6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8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9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250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1" presetID="53" presetClass="entr" presetSubtype="16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3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6" presetID="6" presetClass="emph" presetSubtype="0" autoRev="1" fill="hold" grpId="1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257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8" presetID="2" presetClass="entr" presetSubtype="2" fill="hold" grpId="0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2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2" presetID="53" presetClass="entr" presetSubtype="16" fill="hold" grpId="0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4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6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7" presetID="6" presetClass="emph" presetSubtype="0" autoRev="1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Scale>
                                          <p:cBhvr>
                                            <p:cTn id="268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9" presetID="53" presetClass="entr" presetSubtype="16" fill="hold" grpId="0" nodeType="withEffect">
                                      <p:stCondLst>
                                        <p:cond delay="580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1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2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3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4" presetID="6" presetClass="emph" presetSubtype="0" autoRev="1" fill="hold" grpId="1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animScale>
                                          <p:cBhvr>
                                            <p:cTn id="275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6" presetID="2" presetClass="entr" presetSubtype="2" fill="hold" grpId="0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0" presetID="53" presetClass="entr" presetSubtype="16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2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3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4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5" presetID="6" presetClass="emph" presetSubtype="0" autoRev="1" fill="hold" grpId="1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animScale>
                                          <p:cBhvr>
                                            <p:cTn id="286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grpId="0" nodeType="withEffect">
                                      <p:stCondLst>
                                        <p:cond delay="710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6" presetClass="emph" presetSubtype="0" autoRev="1" fill="hold" grpId="1" nodeType="withEffect">
                                      <p:stCondLst>
                                        <p:cond delay="7400"/>
                                      </p:stCondLst>
                                      <p:childTnLst>
                                        <p:animScale>
                                          <p:cBhvr>
                                            <p:cTn id="293" dur="15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4" presetID="2" presetClass="entr" presetSubtype="2" fill="hold" grpId="0" nodeType="withEffect">
                                      <p:stCondLst>
                                        <p:cond delay="7400"/>
                                      </p:stCondLst>
                                      <p:childTnLst>
                                        <p:set>
                                          <p:cBhvr>
                                            <p:cTn id="2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bldLvl="0" animBg="1"/>
          <p:bldP spid="10" grpId="1" bldLvl="0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8" grpId="1" animBg="1"/>
          <p:bldP spid="19" grpId="0" animBg="1"/>
          <p:bldP spid="19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/>
          <p:bldP spid="35" grpId="1"/>
          <p:bldP spid="36" grpId="0" animBg="1"/>
          <p:bldP spid="36" grpId="1" animBg="1"/>
          <p:bldP spid="40" grpId="0"/>
          <p:bldP spid="40" grpId="1"/>
          <p:bldP spid="41" grpId="0"/>
          <p:bldP spid="42" grpId="0" animBg="1"/>
          <p:bldP spid="42" grpId="1" animBg="1"/>
          <p:bldP spid="43" grpId="0"/>
          <p:bldP spid="43" grpId="1"/>
          <p:bldP spid="44" grpId="0"/>
          <p:bldP spid="45" grpId="0" animBg="1"/>
          <p:bldP spid="45" grpId="1" animBg="1"/>
          <p:bldP spid="46" grpId="0"/>
          <p:bldP spid="46" grpId="1"/>
          <p:bldP spid="47" grpId="0"/>
          <p:bldP spid="48" grpId="0" animBg="1"/>
          <p:bldP spid="48" grpId="1" animBg="1"/>
          <p:bldP spid="49" grpId="0"/>
          <p:bldP spid="49" grpId="1"/>
          <p:bldP spid="50" grpId="0"/>
          <p:bldP spid="54" grpId="0" animBg="1"/>
          <p:bldP spid="54" grpId="1" animBg="1"/>
          <p:bldP spid="55" grpId="0"/>
          <p:bldP spid="55" grpId="1"/>
          <p:bldP spid="5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251595" y="264276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260039" y="160815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1187265" y="299758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27693" y="195215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899876" y="1086699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671963" y="372285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525915" y="437087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1475872" y="1923013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971527" y="347060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1211161" y="453343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1456667" y="4209319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476190" y="473073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1000448" y="3794457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684028" y="164799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1499573" y="2570651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395740" y="465884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684927" y="4299115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1404120" y="3146755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956175" y="527685"/>
            <a:ext cx="3529965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Microsoft YaHei" panose="020B0503020204020204" pitchFamily="34" charset="-122"/>
                <a:cs typeface="Impact" panose="020B0806030902050204" pitchFamily="34" charset="0"/>
              </a:rPr>
              <a:t>The Context for Dementia</a:t>
            </a:r>
            <a:r>
              <a:rPr lang="en-GB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endParaRPr lang="en-GB" altLang="zh-CN" sz="2000" dirty="0">
              <a:solidFill>
                <a:prstClr val="black">
                  <a:lumMod val="65000"/>
                  <a:lumOff val="3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267585" y="1130300"/>
            <a:ext cx="658177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Clr>
                <a:srgbClr val="EA5514"/>
              </a:buClr>
              <a:buFont typeface="Wingdings" panose="05000000000000000000" pitchFamily="2" charset="2"/>
              <a:buChar char="l"/>
            </a:pPr>
            <a:r>
              <a:rPr lang="en-GB" sz="24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Dementia is a condition that is associated with a decline in cognitive and social functioning. </a:t>
            </a:r>
            <a:endParaRPr lang="en-GB" sz="24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  <a:p>
            <a:pPr marL="171450" indent="-171450" algn="l">
              <a:lnSpc>
                <a:spcPct val="150000"/>
              </a:lnSpc>
              <a:buClr>
                <a:srgbClr val="EA5514"/>
              </a:buClr>
              <a:buFont typeface="Wingdings" panose="05000000000000000000" pitchFamily="2" charset="2"/>
              <a:buChar char="l"/>
            </a:pPr>
            <a:r>
              <a:rPr lang="en-GB" sz="24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  <a:sym typeface="+mn-ea"/>
              </a:rPr>
              <a:t>Shrinking of Physical Space &amp; Interaction with others.</a:t>
            </a:r>
            <a:endParaRPr lang="zh-CN" altLang="en-US" sz="24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  <a:p>
            <a:pPr marL="171450" indent="-171450" algn="l">
              <a:lnSpc>
                <a:spcPct val="150000"/>
              </a:lnSpc>
              <a:buClr>
                <a:srgbClr val="EA5514"/>
              </a:buClr>
              <a:buFont typeface="Wingdings" panose="05000000000000000000" pitchFamily="2" charset="2"/>
              <a:buChar char="l"/>
            </a:pPr>
            <a:r>
              <a:rPr lang="en-GB" sz="24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Fragmentation of Social Networks and ‘community’. </a:t>
            </a:r>
            <a:endParaRPr lang="en-GB" sz="24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  <a:p>
            <a:pPr marL="171450" indent="-171450" algn="l">
              <a:lnSpc>
                <a:spcPct val="150000"/>
              </a:lnSpc>
              <a:buClr>
                <a:srgbClr val="EA5514"/>
              </a:buClr>
              <a:buFont typeface="Wingdings" panose="05000000000000000000" pitchFamily="2" charset="2"/>
              <a:buChar char="l"/>
            </a:pPr>
            <a:r>
              <a:rPr lang="en-GB" sz="24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Increase in loneliness &amp; Social Isolation.</a:t>
            </a:r>
            <a:endParaRPr lang="en-GB" altLang="zh-CN" sz="12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1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5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97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8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0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bldLvl="0" animBg="1"/>
          <p:bldP spid="14" grpId="1" bldLvl="0" animBg="1"/>
          <p:bldP spid="15" grpId="0" animBg="1"/>
          <p:bldP spid="15" grpId="1" animBg="1"/>
          <p:bldP spid="16" grpId="0" bldLvl="0" animBg="1"/>
          <p:bldP spid="16" grpId="1" bldLvl="0" animBg="1"/>
          <p:bldP spid="17" grpId="0" bldLvl="0" animBg="1"/>
          <p:bldP spid="17" grpId="1" bldLvl="0" animBg="1"/>
          <p:bldP spid="18" grpId="0" bldLvl="0" animBg="1"/>
          <p:bldP spid="18" grpId="1" bldLvl="0" animBg="1"/>
          <p:bldP spid="19" grpId="0" bldLvl="0" animBg="1"/>
          <p:bldP spid="19" grpId="1" bldLvl="0" animBg="1"/>
          <p:bldP spid="20" grpId="0" animBg="1"/>
          <p:bldP spid="20" grpId="1" animBg="1"/>
          <p:bldP spid="21" grpId="0" animBg="1"/>
          <p:bldP spid="21" grpId="1" animBg="1"/>
          <p:bldP spid="22" grpId="0" bldLvl="0" animBg="1"/>
          <p:bldP spid="22" grpId="1" bldLvl="0" animBg="1"/>
          <p:bldP spid="23" grpId="0" bldLvl="0" animBg="1"/>
          <p:bldP spid="23" grpId="1" bldLvl="0" animBg="1"/>
          <p:bldP spid="24" grpId="0" bldLvl="0" animBg="1"/>
          <p:bldP spid="24" grpId="1" bldLvl="0" animBg="1"/>
          <p:bldP spid="25" grpId="0" bldLvl="0" animBg="1"/>
          <p:bldP spid="25" grpId="1" bldLvl="0" animBg="1"/>
          <p:bldP spid="26" grpId="0" bldLvl="0" animBg="1"/>
          <p:bldP spid="26" grpId="1" bldLvl="0" animBg="1"/>
          <p:bldP spid="27" grpId="0" bldLvl="0" animBg="1"/>
          <p:bldP spid="27" grpId="1" bldLvl="0" animBg="1"/>
          <p:bldP spid="28" grpId="0" bldLvl="0" animBg="1"/>
          <p:bldP spid="28" grpId="1" bldLvl="0" animBg="1"/>
          <p:bldP spid="29" grpId="0" bldLvl="0" animBg="1"/>
          <p:bldP spid="29" grpId="1" bldLvl="0" animBg="1"/>
          <p:bldP spid="30" grpId="0" bldLvl="0" animBg="1"/>
          <p:bldP spid="30" grpId="1" bldLvl="0" animBg="1"/>
          <p:bldP spid="31" grpId="0" bldLvl="0" animBg="1"/>
          <p:bldP spid="31" grpId="1" bldLvl="0" animBg="1"/>
          <p:bldP spid="32" grpId="0" bldLvl="0" animBg="1"/>
          <p:bldP spid="32" grpId="1" bldLvl="0" animBg="1"/>
          <p:bldP spid="33" grpId="0" bldLvl="0" animBg="1"/>
          <p:bldP spid="33" grpId="1" bldLvl="0" animBg="1"/>
          <p:bldP spid="34" grpId="0" bldLvl="0" animBg="1"/>
          <p:bldP spid="34" grpId="1" bldLvl="0" animBg="1"/>
          <p:bldP spid="36" grpId="0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1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5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97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8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0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bldLvl="0" animBg="1"/>
          <p:bldP spid="14" grpId="1" bldLvl="0" animBg="1"/>
          <p:bldP spid="15" grpId="0" animBg="1"/>
          <p:bldP spid="15" grpId="1" animBg="1"/>
          <p:bldP spid="16" grpId="0" bldLvl="0" animBg="1"/>
          <p:bldP spid="16" grpId="1" bldLvl="0" animBg="1"/>
          <p:bldP spid="17" grpId="0" bldLvl="0" animBg="1"/>
          <p:bldP spid="17" grpId="1" bldLvl="0" animBg="1"/>
          <p:bldP spid="18" grpId="0" bldLvl="0" animBg="1"/>
          <p:bldP spid="18" grpId="1" bldLvl="0" animBg="1"/>
          <p:bldP spid="19" grpId="0" bldLvl="0" animBg="1"/>
          <p:bldP spid="19" grpId="1" bldLvl="0" animBg="1"/>
          <p:bldP spid="20" grpId="0" animBg="1"/>
          <p:bldP spid="20" grpId="1" animBg="1"/>
          <p:bldP spid="21" grpId="0" animBg="1"/>
          <p:bldP spid="21" grpId="1" animBg="1"/>
          <p:bldP spid="22" grpId="0" bldLvl="0" animBg="1"/>
          <p:bldP spid="22" grpId="1" bldLvl="0" animBg="1"/>
          <p:bldP spid="23" grpId="0" bldLvl="0" animBg="1"/>
          <p:bldP spid="23" grpId="1" bldLvl="0" animBg="1"/>
          <p:bldP spid="24" grpId="0" bldLvl="0" animBg="1"/>
          <p:bldP spid="24" grpId="1" bldLvl="0" animBg="1"/>
          <p:bldP spid="25" grpId="0" bldLvl="0" animBg="1"/>
          <p:bldP spid="25" grpId="1" bldLvl="0" animBg="1"/>
          <p:bldP spid="26" grpId="0" bldLvl="0" animBg="1"/>
          <p:bldP spid="26" grpId="1" bldLvl="0" animBg="1"/>
          <p:bldP spid="27" grpId="0" bldLvl="0" animBg="1"/>
          <p:bldP spid="27" grpId="1" bldLvl="0" animBg="1"/>
          <p:bldP spid="28" grpId="0" bldLvl="0" animBg="1"/>
          <p:bldP spid="28" grpId="1" bldLvl="0" animBg="1"/>
          <p:bldP spid="29" grpId="0" bldLvl="0" animBg="1"/>
          <p:bldP spid="29" grpId="1" bldLvl="0" animBg="1"/>
          <p:bldP spid="30" grpId="0" bldLvl="0" animBg="1"/>
          <p:bldP spid="30" grpId="1" bldLvl="0" animBg="1"/>
          <p:bldP spid="31" grpId="0" bldLvl="0" animBg="1"/>
          <p:bldP spid="31" grpId="1" bldLvl="0" animBg="1"/>
          <p:bldP spid="32" grpId="0" bldLvl="0" animBg="1"/>
          <p:bldP spid="32" grpId="1" bldLvl="0" animBg="1"/>
          <p:bldP spid="33" grpId="0" bldLvl="0" animBg="1"/>
          <p:bldP spid="33" grpId="1" bldLvl="0" animBg="1"/>
          <p:bldP spid="34" grpId="0" bldLvl="0" animBg="1"/>
          <p:bldP spid="34" grpId="1" bldLvl="0" animBg="1"/>
          <p:bldP spid="36" grpId="0"/>
          <p:bldP spid="3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223548" y="285878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547452" y="249851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8809" y="1559890"/>
            <a:ext cx="215900" cy="215900"/>
          </a:xfrm>
          <a:prstGeom prst="ellipse">
            <a:avLst/>
          </a:prstGeom>
          <a:solidFill>
            <a:srgbClr val="BCED6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7095" y="1526927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5568" y="1320965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6138" y="2959906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3060" y="2016455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215130" y="410210"/>
            <a:ext cx="427101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Microsoft YaHei" panose="020B0503020204020204" pitchFamily="34" charset="-122"/>
                <a:cs typeface="Impact" panose="020B0806030902050204" pitchFamily="34" charset="0"/>
              </a:rPr>
              <a:t>Evidence on Maintaining People with Dementia with their Families for longer</a:t>
            </a:r>
            <a:r>
              <a:rPr lang="en-GB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Microsoft YaHei" panose="020B0503020204020204" pitchFamily="34" charset="-122"/>
                <a:cs typeface="Impact" panose="020B0806030902050204" pitchFamily="34" charset="0"/>
              </a:rPr>
              <a:t>.</a:t>
            </a:r>
            <a:endParaRPr lang="en-GB" altLang="zh-CN" sz="200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Microsoft YaHei" panose="020B0503020204020204" pitchFamily="34" charset="-122"/>
              <a:cs typeface="Impact" panose="020B080603090205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043680" y="1522095"/>
            <a:ext cx="4756785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Clr>
                <a:srgbClr val="EA5514"/>
              </a:buClr>
              <a:buFont typeface="Wingdings" panose="05000000000000000000" pitchFamily="2" charset="2"/>
              <a:buChar char="l"/>
            </a:pPr>
            <a:r>
              <a:rPr lang="en-GB" sz="24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Any changes in the condition and any in behaviour that impacts care. </a:t>
            </a:r>
            <a:endParaRPr lang="en-GB" sz="24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  <a:p>
            <a:pPr marL="171450" indent="-171450" algn="l">
              <a:lnSpc>
                <a:spcPct val="150000"/>
              </a:lnSpc>
              <a:buClr>
                <a:srgbClr val="EA5514"/>
              </a:buClr>
              <a:buFont typeface="Wingdings" panose="05000000000000000000" pitchFamily="2" charset="2"/>
              <a:buChar char="l"/>
            </a:pPr>
            <a:r>
              <a:rPr lang="en-GB" sz="24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 The quality of relationships with informal and formal caregivers.</a:t>
            </a:r>
            <a:endParaRPr lang="en-GB" sz="24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  <a:p>
            <a:pPr marL="171450" indent="-171450" algn="l">
              <a:lnSpc>
                <a:spcPct val="150000"/>
              </a:lnSpc>
              <a:buClr>
                <a:srgbClr val="EA5514"/>
              </a:buClr>
              <a:buFont typeface="Wingdings" panose="05000000000000000000" pitchFamily="2" charset="2"/>
              <a:buChar char="l"/>
            </a:pPr>
            <a:r>
              <a:rPr lang="en-GB" sz="24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 Social Health, Care &amp; Engagement.</a:t>
            </a:r>
            <a:endParaRPr lang="en-GB" sz="24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  <a:p>
            <a:pPr indent="0" algn="l">
              <a:lnSpc>
                <a:spcPct val="150000"/>
              </a:lnSpc>
              <a:buClr>
                <a:srgbClr val="EA5514"/>
              </a:buClr>
              <a:buFont typeface="Wingdings" panose="05000000000000000000" pitchFamily="2" charset="2"/>
              <a:buNone/>
            </a:pPr>
            <a:endParaRPr lang="zh-CN" altLang="en-US" sz="12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1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5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97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8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0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4" grpId="1" bldLvl="0" animBg="1"/>
          <p:bldP spid="5" grpId="0" bldLvl="0" animBg="1"/>
          <p:bldP spid="5" grpId="1" bldLvl="0" animBg="1"/>
          <p:bldP spid="6" grpId="0" bldLvl="0" animBg="1"/>
          <p:bldP spid="6" grpId="1" bldLvl="0" animBg="1"/>
          <p:bldP spid="7" grpId="0" bldLvl="0" animBg="1"/>
          <p:bldP spid="7" grpId="1" bldLvl="0" animBg="1"/>
          <p:bldP spid="8" grpId="0" bldLvl="0" animBg="1"/>
          <p:bldP spid="8" grpId="1" bldLvl="0" animBg="1"/>
          <p:bldP spid="10" grpId="0" bldLvl="0" animBg="1"/>
          <p:bldP spid="10" grpId="1" bldLvl="0" animBg="1"/>
          <p:bldP spid="14" grpId="0" bldLvl="0" animBg="1"/>
          <p:bldP spid="14" grpId="1" bldLvl="0" animBg="1"/>
          <p:bldP spid="15" grpId="0" bldLvl="0" animBg="1"/>
          <p:bldP spid="15" grpId="1" bldLvl="0" animBg="1"/>
          <p:bldP spid="16" grpId="0" bldLvl="0" animBg="1"/>
          <p:bldP spid="16" grpId="1" bldLvl="0" animBg="1"/>
          <p:bldP spid="17" grpId="0" bldLvl="0" animBg="1"/>
          <p:bldP spid="17" grpId="1" bldLvl="0" animBg="1"/>
          <p:bldP spid="18" grpId="0" bldLvl="0" animBg="1"/>
          <p:bldP spid="18" grpId="1" bldLvl="0" animBg="1"/>
          <p:bldP spid="19" grpId="0" bldLvl="0" animBg="1"/>
          <p:bldP spid="19" grpId="1" bldLvl="0" animBg="1"/>
          <p:bldP spid="20" grpId="0" bldLvl="0" animBg="1"/>
          <p:bldP spid="20" grpId="1" bldLvl="0" animBg="1"/>
          <p:bldP spid="21" grpId="0" bldLvl="0" animBg="1"/>
          <p:bldP spid="21" grpId="1" bldLvl="0" animBg="1"/>
          <p:bldP spid="22" grpId="0" bldLvl="0" animBg="1"/>
          <p:bldP spid="22" grpId="1" bldLvl="0" animBg="1"/>
          <p:bldP spid="23" grpId="0" bldLvl="0" animBg="1"/>
          <p:bldP spid="23" grpId="1" bldLvl="0" animBg="1"/>
          <p:bldP spid="24" grpId="0" bldLvl="0" animBg="1"/>
          <p:bldP spid="24" grpId="1" bldLvl="0" animBg="1"/>
          <p:bldP spid="25" grpId="0" bldLvl="0" animBg="1"/>
          <p:bldP spid="25" grpId="1" bldLvl="0" animBg="1"/>
          <p:bldP spid="26" grpId="0" bldLvl="0" animBg="1"/>
          <p:bldP spid="26" grpId="1" bldLvl="0" animBg="1"/>
          <p:bldP spid="27" grpId="0" bldLvl="0" animBg="1"/>
          <p:bldP spid="27" grpId="1" bldLvl="0" animBg="1"/>
          <p:bldP spid="28" grpId="0" bldLvl="0" animBg="1"/>
          <p:bldP spid="28" grpId="1" bldLvl="0" animBg="1"/>
          <p:bldP spid="29" grpId="0" bldLvl="0" animBg="1"/>
          <p:bldP spid="29" grpId="1" bldLvl="0" animBg="1"/>
          <p:bldP spid="30" grpId="0" bldLvl="0" animBg="1"/>
          <p:bldP spid="30" grpId="1" bldLvl="0" animBg="1"/>
          <p:bldP spid="31" grpId="0" bldLvl="0" animBg="1"/>
          <p:bldP spid="31" grpId="1" bldLvl="0" animBg="1"/>
          <p:bldP spid="32" grpId="0" bldLvl="0" animBg="1"/>
          <p:bldP spid="32" grpId="1" bldLvl="0" animBg="1"/>
          <p:bldP spid="33" grpId="0" bldLvl="0" animBg="1"/>
          <p:bldP spid="33" grpId="1" bldLvl="0" animBg="1"/>
          <p:bldP spid="34" grpId="0" bldLvl="0" animBg="1"/>
          <p:bldP spid="34" grpId="1" bldLvl="0" animBg="1"/>
          <p:bldP spid="36" grpId="0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8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72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6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7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1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5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97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8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0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0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4" grpId="1" bldLvl="0" animBg="1"/>
          <p:bldP spid="5" grpId="0" bldLvl="0" animBg="1"/>
          <p:bldP spid="5" grpId="1" bldLvl="0" animBg="1"/>
          <p:bldP spid="6" grpId="0" bldLvl="0" animBg="1"/>
          <p:bldP spid="6" grpId="1" bldLvl="0" animBg="1"/>
          <p:bldP spid="7" grpId="0" bldLvl="0" animBg="1"/>
          <p:bldP spid="7" grpId="1" bldLvl="0" animBg="1"/>
          <p:bldP spid="8" grpId="0" bldLvl="0" animBg="1"/>
          <p:bldP spid="8" grpId="1" bldLvl="0" animBg="1"/>
          <p:bldP spid="10" grpId="0" bldLvl="0" animBg="1"/>
          <p:bldP spid="10" grpId="1" bldLvl="0" animBg="1"/>
          <p:bldP spid="14" grpId="0" bldLvl="0" animBg="1"/>
          <p:bldP spid="14" grpId="1" bldLvl="0" animBg="1"/>
          <p:bldP spid="15" grpId="0" bldLvl="0" animBg="1"/>
          <p:bldP spid="15" grpId="1" bldLvl="0" animBg="1"/>
          <p:bldP spid="16" grpId="0" bldLvl="0" animBg="1"/>
          <p:bldP spid="16" grpId="1" bldLvl="0" animBg="1"/>
          <p:bldP spid="17" grpId="0" bldLvl="0" animBg="1"/>
          <p:bldP spid="17" grpId="1" bldLvl="0" animBg="1"/>
          <p:bldP spid="18" grpId="0" bldLvl="0" animBg="1"/>
          <p:bldP spid="18" grpId="1" bldLvl="0" animBg="1"/>
          <p:bldP spid="19" grpId="0" bldLvl="0" animBg="1"/>
          <p:bldP spid="19" grpId="1" bldLvl="0" animBg="1"/>
          <p:bldP spid="20" grpId="0" bldLvl="0" animBg="1"/>
          <p:bldP spid="20" grpId="1" bldLvl="0" animBg="1"/>
          <p:bldP spid="21" grpId="0" bldLvl="0" animBg="1"/>
          <p:bldP spid="21" grpId="1" bldLvl="0" animBg="1"/>
          <p:bldP spid="22" grpId="0" bldLvl="0" animBg="1"/>
          <p:bldP spid="22" grpId="1" bldLvl="0" animBg="1"/>
          <p:bldP spid="23" grpId="0" bldLvl="0" animBg="1"/>
          <p:bldP spid="23" grpId="1" bldLvl="0" animBg="1"/>
          <p:bldP spid="24" grpId="0" bldLvl="0" animBg="1"/>
          <p:bldP spid="24" grpId="1" bldLvl="0" animBg="1"/>
          <p:bldP spid="25" grpId="0" bldLvl="0" animBg="1"/>
          <p:bldP spid="25" grpId="1" bldLvl="0" animBg="1"/>
          <p:bldP spid="26" grpId="0" bldLvl="0" animBg="1"/>
          <p:bldP spid="26" grpId="1" bldLvl="0" animBg="1"/>
          <p:bldP spid="27" grpId="0" bldLvl="0" animBg="1"/>
          <p:bldP spid="27" grpId="1" bldLvl="0" animBg="1"/>
          <p:bldP spid="28" grpId="0" bldLvl="0" animBg="1"/>
          <p:bldP spid="28" grpId="1" bldLvl="0" animBg="1"/>
          <p:bldP spid="29" grpId="0" bldLvl="0" animBg="1"/>
          <p:bldP spid="29" grpId="1" bldLvl="0" animBg="1"/>
          <p:bldP spid="30" grpId="0" bldLvl="0" animBg="1"/>
          <p:bldP spid="30" grpId="1" bldLvl="0" animBg="1"/>
          <p:bldP spid="31" grpId="0" bldLvl="0" animBg="1"/>
          <p:bldP spid="31" grpId="1" bldLvl="0" animBg="1"/>
          <p:bldP spid="32" grpId="0" bldLvl="0" animBg="1"/>
          <p:bldP spid="32" grpId="1" bldLvl="0" animBg="1"/>
          <p:bldP spid="33" grpId="0" bldLvl="0" animBg="1"/>
          <p:bldP spid="33" grpId="1" bldLvl="0" animBg="1"/>
          <p:bldP spid="34" grpId="0" bldLvl="0" animBg="1"/>
          <p:bldP spid="34" grpId="1" bldLvl="0" animBg="1"/>
          <p:bldP spid="36" grpId="0"/>
          <p:bldP spid="3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4"/>
          <p:cNvSpPr>
            <a:spLocks noChangeArrowheads="1"/>
          </p:cNvSpPr>
          <p:nvPr/>
        </p:nvSpPr>
        <p:spPr bwMode="auto">
          <a:xfrm>
            <a:off x="4795836" y="2302361"/>
            <a:ext cx="1441450" cy="11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Keyword</a:t>
            </a:r>
            <a:endParaRPr lang="en-US" altLang="zh-CN" sz="1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8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Add your words here,</a:t>
            </a:r>
            <a:endParaRPr lang="zh-CN" altLang="en-US" sz="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according to your need to draw the text box size.Please read the instructions and more work at the end of the manual template.
</a:t>
            </a:r>
            <a:endParaRPr lang="zh-CN" altLang="en-US" sz="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421640" y="770890"/>
            <a:ext cx="838263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da-DK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ea"/>
              </a:rPr>
              <a:t>SOCIAL HEALTH &amp; DEMENTIA (Huber, et al. 2011)</a:t>
            </a:r>
            <a:endParaRPr lang="en-GB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1"/>
            </p:custDataLst>
          </p:nvPr>
        </p:nvSpPr>
        <p:spPr>
          <a:xfrm>
            <a:off x="336550" y="1680845"/>
            <a:ext cx="2446020" cy="2326640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FE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GB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CAPACITY TO FULFIL ONES POTENTIAL</a:t>
            </a:r>
            <a:endParaRPr lang="en-GB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椭圆 7"/>
          <p:cNvSpPr/>
          <p:nvPr>
            <p:custDataLst>
              <p:tags r:id="rId2"/>
            </p:custDataLst>
          </p:nvPr>
        </p:nvSpPr>
        <p:spPr>
          <a:xfrm>
            <a:off x="3275965" y="1680845"/>
            <a:ext cx="2311400" cy="2320925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FE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p>
            <a:pPr algn="ctr"/>
            <a:r>
              <a:rPr lang="en-GB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MANAGE LIFE &amp; ADAPT TO CHANGES.</a:t>
            </a:r>
            <a:endParaRPr lang="en-GB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 5"/>
          <p:cNvSpPr/>
          <p:nvPr>
            <p:custDataLst>
              <p:tags r:id="rId3"/>
            </p:custDataLst>
          </p:nvPr>
        </p:nvSpPr>
        <p:spPr>
          <a:xfrm>
            <a:off x="6058535" y="1680210"/>
            <a:ext cx="2486025" cy="2326640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FE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p>
            <a:pPr algn="ctr"/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INVOLVE-MENT IN SOCIAL ACTIVITIES.</a:t>
            </a: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4"/>
            </p:custDataLst>
          </p:nvPr>
        </p:nvSpPr>
        <p:spPr>
          <a:xfrm>
            <a:off x="2706050" y="2562763"/>
            <a:ext cx="570187" cy="556884"/>
          </a:xfrm>
          <a:custGeom>
            <a:avLst/>
            <a:gdLst>
              <a:gd name="connsiteX0" fmla="*/ 325660 w 636802"/>
              <a:gd name="connsiteY0" fmla="*/ 0 h 622284"/>
              <a:gd name="connsiteX1" fmla="*/ 602068 w 636802"/>
              <a:gd name="connsiteY1" fmla="*/ 276407 h 622284"/>
              <a:gd name="connsiteX2" fmla="*/ 636802 w 636802"/>
              <a:gd name="connsiteY2" fmla="*/ 311142 h 622284"/>
              <a:gd name="connsiteX3" fmla="*/ 602068 w 636802"/>
              <a:gd name="connsiteY3" fmla="*/ 345876 h 622284"/>
              <a:gd name="connsiteX4" fmla="*/ 325660 w 636802"/>
              <a:gd name="connsiteY4" fmla="*/ 622284 h 622284"/>
              <a:gd name="connsiteX5" fmla="*/ 276532 w 636802"/>
              <a:gd name="connsiteY5" fmla="*/ 573156 h 622284"/>
              <a:gd name="connsiteX6" fmla="*/ 503812 w 636802"/>
              <a:gd name="connsiteY6" fmla="*/ 345876 h 622284"/>
              <a:gd name="connsiteX7" fmla="*/ 0 w 636802"/>
              <a:gd name="connsiteY7" fmla="*/ 345876 h 622284"/>
              <a:gd name="connsiteX8" fmla="*/ 0 w 636802"/>
              <a:gd name="connsiteY8" fmla="*/ 276407 h 622284"/>
              <a:gd name="connsiteX9" fmla="*/ 503813 w 636802"/>
              <a:gd name="connsiteY9" fmla="*/ 276407 h 622284"/>
              <a:gd name="connsiteX10" fmla="*/ 276532 w 636802"/>
              <a:gd name="connsiteY10" fmla="*/ 49127 h 62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802" h="622284">
                <a:moveTo>
                  <a:pt x="325660" y="0"/>
                </a:moveTo>
                <a:lnTo>
                  <a:pt x="602068" y="276407"/>
                </a:lnTo>
                <a:lnTo>
                  <a:pt x="636802" y="311142"/>
                </a:lnTo>
                <a:lnTo>
                  <a:pt x="602068" y="345876"/>
                </a:lnTo>
                <a:lnTo>
                  <a:pt x="325660" y="622284"/>
                </a:lnTo>
                <a:lnTo>
                  <a:pt x="276532" y="573156"/>
                </a:lnTo>
                <a:lnTo>
                  <a:pt x="503812" y="345876"/>
                </a:lnTo>
                <a:lnTo>
                  <a:pt x="0" y="345876"/>
                </a:lnTo>
                <a:lnTo>
                  <a:pt x="0" y="276407"/>
                </a:lnTo>
                <a:lnTo>
                  <a:pt x="503813" y="276407"/>
                </a:lnTo>
                <a:lnTo>
                  <a:pt x="276532" y="4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5"/>
            </p:custDataLst>
          </p:nvPr>
        </p:nvSpPr>
        <p:spPr>
          <a:xfrm>
            <a:off x="5508360" y="2571018"/>
            <a:ext cx="570187" cy="556884"/>
          </a:xfrm>
          <a:custGeom>
            <a:avLst/>
            <a:gdLst>
              <a:gd name="connsiteX0" fmla="*/ 325660 w 636802"/>
              <a:gd name="connsiteY0" fmla="*/ 0 h 622284"/>
              <a:gd name="connsiteX1" fmla="*/ 602068 w 636802"/>
              <a:gd name="connsiteY1" fmla="*/ 276407 h 622284"/>
              <a:gd name="connsiteX2" fmla="*/ 636802 w 636802"/>
              <a:gd name="connsiteY2" fmla="*/ 311142 h 622284"/>
              <a:gd name="connsiteX3" fmla="*/ 602068 w 636802"/>
              <a:gd name="connsiteY3" fmla="*/ 345876 h 622284"/>
              <a:gd name="connsiteX4" fmla="*/ 325660 w 636802"/>
              <a:gd name="connsiteY4" fmla="*/ 622284 h 622284"/>
              <a:gd name="connsiteX5" fmla="*/ 276532 w 636802"/>
              <a:gd name="connsiteY5" fmla="*/ 573156 h 622284"/>
              <a:gd name="connsiteX6" fmla="*/ 503812 w 636802"/>
              <a:gd name="connsiteY6" fmla="*/ 345876 h 622284"/>
              <a:gd name="connsiteX7" fmla="*/ 0 w 636802"/>
              <a:gd name="connsiteY7" fmla="*/ 345876 h 622284"/>
              <a:gd name="connsiteX8" fmla="*/ 0 w 636802"/>
              <a:gd name="connsiteY8" fmla="*/ 276407 h 622284"/>
              <a:gd name="connsiteX9" fmla="*/ 503813 w 636802"/>
              <a:gd name="connsiteY9" fmla="*/ 276407 h 622284"/>
              <a:gd name="connsiteX10" fmla="*/ 276532 w 636802"/>
              <a:gd name="connsiteY10" fmla="*/ 49127 h 62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802" h="622284">
                <a:moveTo>
                  <a:pt x="325660" y="0"/>
                </a:moveTo>
                <a:lnTo>
                  <a:pt x="602068" y="276407"/>
                </a:lnTo>
                <a:lnTo>
                  <a:pt x="636802" y="311142"/>
                </a:lnTo>
                <a:lnTo>
                  <a:pt x="602068" y="345876"/>
                </a:lnTo>
                <a:lnTo>
                  <a:pt x="325660" y="622284"/>
                </a:lnTo>
                <a:lnTo>
                  <a:pt x="276532" y="573156"/>
                </a:lnTo>
                <a:lnTo>
                  <a:pt x="503812" y="345876"/>
                </a:lnTo>
                <a:lnTo>
                  <a:pt x="0" y="345876"/>
                </a:lnTo>
                <a:lnTo>
                  <a:pt x="0" y="276407"/>
                </a:lnTo>
                <a:lnTo>
                  <a:pt x="503813" y="276407"/>
                </a:lnTo>
                <a:lnTo>
                  <a:pt x="276532" y="4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66"/>
          <p:cNvSpPr>
            <a:spLocks noChangeArrowheads="1"/>
          </p:cNvSpPr>
          <p:nvPr/>
        </p:nvSpPr>
        <p:spPr bwMode="auto">
          <a:xfrm>
            <a:off x="246380" y="986790"/>
            <a:ext cx="7247255" cy="387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The Study sought to explore ways to maintain the Person with Dementia in the Community, and to look at the nature and quality of support from Informal and Formal Carers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Critical Realism provided a way to look at both agency and structure. 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Research around Dementia tends to strip agency of structure or strip structure of Agency, whch this study sought to avoid. 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In particular, the focus was on the interplay between informal and formal care systems with the construction and production of ‘Community’ to benefit Social Health and Wellbeing. </a:t>
            </a:r>
            <a:endParaRPr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467360" y="287020"/>
            <a:ext cx="4833620" cy="601980"/>
          </a:xfrm>
          <a:prstGeom prst="roundRect">
            <a:avLst>
              <a:gd name="adj" fmla="val 0"/>
            </a:avLst>
          </a:prstGeom>
          <a:solidFill>
            <a:srgbClr val="FCFBF7"/>
          </a:solidFill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600" dirty="0">
                <a:ln w="6350">
                  <a:noFill/>
                </a:ln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WHY CRITICAL REALISM?</a:t>
            </a:r>
            <a:endParaRPr lang="en-GB" altLang="en-US" sz="3600" dirty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594533" y="-1038226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8590739" y="141275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7793824" y="287337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8972416" y="-9048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8634334" y="347827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8668536" y="1622012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7907009" y="1416050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6898474" y="1692275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6692099" y="1812925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8063699" y="3138487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6"/>
          <p:cNvSpPr>
            <a:spLocks noChangeArrowheads="1"/>
          </p:cNvSpPr>
          <p:nvPr/>
        </p:nvSpPr>
        <p:spPr bwMode="auto">
          <a:xfrm>
            <a:off x="8000201" y="3559175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8049093" y="3754823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7777158" y="4215929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Oval 29"/>
          <p:cNvSpPr>
            <a:spLocks noChangeArrowheads="1"/>
          </p:cNvSpPr>
          <p:nvPr/>
        </p:nvSpPr>
        <p:spPr bwMode="auto">
          <a:xfrm>
            <a:off x="7959642" y="5000625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7777158" y="4606029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7655711" y="4681042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7353324" y="3890177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7831924" y="1228725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34"/>
          <p:cNvSpPr>
            <a:spLocks noChangeArrowheads="1"/>
          </p:cNvSpPr>
          <p:nvPr/>
        </p:nvSpPr>
        <p:spPr bwMode="auto">
          <a:xfrm>
            <a:off x="8257579" y="3054991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7562051" y="2865437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Oval 36"/>
          <p:cNvSpPr>
            <a:spLocks noChangeArrowheads="1"/>
          </p:cNvSpPr>
          <p:nvPr/>
        </p:nvSpPr>
        <p:spPr bwMode="auto">
          <a:xfrm>
            <a:off x="7405468" y="3171825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Oval 37"/>
          <p:cNvSpPr>
            <a:spLocks noChangeArrowheads="1"/>
          </p:cNvSpPr>
          <p:nvPr/>
        </p:nvSpPr>
        <p:spPr bwMode="auto">
          <a:xfrm>
            <a:off x="8114501" y="2111540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9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56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0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8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6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bldLvl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66"/>
          <p:cNvSpPr>
            <a:spLocks noChangeArrowheads="1"/>
          </p:cNvSpPr>
          <p:nvPr/>
        </p:nvSpPr>
        <p:spPr bwMode="auto">
          <a:xfrm>
            <a:off x="246380" y="986790"/>
            <a:ext cx="7247255" cy="30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The Study began with focus groups of People with Dementia and their Family carers. 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There were several main themes that were asked in order to stimulate discussion, which included; Experiences of living with Dementia (from both perspectives), Experiences of the Care  and Support, and Experiences of engagement with their Community.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indent="323850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Due to situational issues, some of the discussions took place via a Video Conferencing System (eg, Zoom or Teams). </a:t>
            </a:r>
            <a:endParaRPr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467360" y="287020"/>
            <a:ext cx="4833620" cy="601980"/>
          </a:xfrm>
          <a:prstGeom prst="roundRect">
            <a:avLst>
              <a:gd name="adj" fmla="val 0"/>
            </a:avLst>
          </a:prstGeom>
          <a:solidFill>
            <a:srgbClr val="FCFBF7"/>
          </a:solidFill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600" dirty="0">
                <a:ln w="6350">
                  <a:noFill/>
                </a:ln>
                <a:solidFill>
                  <a:srgbClr val="EA5514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RESEARCH STUDY.</a:t>
            </a:r>
            <a:endParaRPr lang="en-GB" altLang="en-US" sz="3600" dirty="0">
              <a:ln w="6350">
                <a:noFill/>
              </a:ln>
              <a:solidFill>
                <a:srgbClr val="EA5514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594533" y="-1038226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8590739" y="141275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7793824" y="287337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8972416" y="-90488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8634334" y="347827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8668536" y="1622012"/>
            <a:ext cx="377825" cy="379413"/>
          </a:xfrm>
          <a:prstGeom prst="ellipse">
            <a:avLst/>
          </a:prstGeom>
          <a:solidFill>
            <a:srgbClr val="CB99C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7907009" y="1416050"/>
            <a:ext cx="950440" cy="951935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6876249" y="141605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6445250" y="1572260"/>
            <a:ext cx="348615" cy="31496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8063699" y="3138487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6"/>
          <p:cNvSpPr>
            <a:spLocks noChangeArrowheads="1"/>
          </p:cNvSpPr>
          <p:nvPr/>
        </p:nvSpPr>
        <p:spPr bwMode="auto">
          <a:xfrm>
            <a:off x="8000201" y="3559175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8049093" y="3754823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7777158" y="4215929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Oval 29"/>
          <p:cNvSpPr>
            <a:spLocks noChangeArrowheads="1"/>
          </p:cNvSpPr>
          <p:nvPr/>
        </p:nvSpPr>
        <p:spPr bwMode="auto">
          <a:xfrm>
            <a:off x="7959642" y="5000625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7777158" y="4606029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7655711" y="4681042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7353324" y="3890177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7831924" y="1228725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34"/>
          <p:cNvSpPr>
            <a:spLocks noChangeArrowheads="1"/>
          </p:cNvSpPr>
          <p:nvPr/>
        </p:nvSpPr>
        <p:spPr bwMode="auto">
          <a:xfrm>
            <a:off x="8257579" y="3054991"/>
            <a:ext cx="622300" cy="623888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7562051" y="2865437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Oval 36"/>
          <p:cNvSpPr>
            <a:spLocks noChangeArrowheads="1"/>
          </p:cNvSpPr>
          <p:nvPr/>
        </p:nvSpPr>
        <p:spPr bwMode="auto">
          <a:xfrm>
            <a:off x="7405468" y="3171825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Oval 37"/>
          <p:cNvSpPr>
            <a:spLocks noChangeArrowheads="1"/>
          </p:cNvSpPr>
          <p:nvPr/>
        </p:nvSpPr>
        <p:spPr bwMode="auto">
          <a:xfrm>
            <a:off x="8114501" y="2111540"/>
            <a:ext cx="1066800" cy="1068388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9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56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0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8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6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bldLvl="0" animBg="1"/>
      <p:bldP spid="19" grpId="0" bldLvl="0" animBg="1"/>
      <p:bldP spid="19" grpId="1" bldLvl="0" animBg="1"/>
      <p:bldP spid="20" grpId="0" bldLvl="0" animBg="1"/>
      <p:bldP spid="2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1" grpId="0" bldLvl="0" animBg="1"/>
      <p:bldP spid="31" grpId="1" bldLvl="0" animBg="1"/>
      <p:bldP spid="32" grpId="0" bldLvl="0" animBg="1"/>
      <p:bldP spid="32" grpId="1" bldLvl="0" animBg="1"/>
      <p:bldP spid="33" grpId="0" bldLvl="0" animBg="1"/>
      <p:bldP spid="33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092" y="-1133311"/>
            <a:ext cx="1892300" cy="1895475"/>
          </a:xfrm>
          <a:prstGeom prst="ellipse">
            <a:avLst/>
          </a:prstGeom>
          <a:solidFill>
            <a:srgbClr val="BAE36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298" y="46190"/>
            <a:ext cx="292124" cy="292124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125" y="274534"/>
            <a:ext cx="1276350" cy="1281113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383" y="192252"/>
            <a:ext cx="781050" cy="781050"/>
          </a:xfrm>
          <a:prstGeom prst="ellipse">
            <a:avLst/>
          </a:prstGeom>
          <a:solidFill>
            <a:srgbClr val="ED9B38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0975" y="-18557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2893" y="252742"/>
            <a:ext cx="1206032" cy="1209241"/>
          </a:xfrm>
          <a:prstGeom prst="ellipse">
            <a:avLst/>
          </a:prstGeom>
          <a:solidFill>
            <a:srgbClr val="D8AEA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760" y="191505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477" y="311578"/>
            <a:ext cx="215900" cy="215900"/>
          </a:xfrm>
          <a:prstGeom prst="ellipse">
            <a:avLst/>
          </a:prstGeom>
          <a:solidFill>
            <a:srgbClr val="BDED6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251" y="998434"/>
            <a:ext cx="555625" cy="557213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7033" y="1597190"/>
            <a:ext cx="514350" cy="514350"/>
          </a:xfrm>
          <a:prstGeom prst="ellipse">
            <a:avLst/>
          </a:prstGeom>
          <a:solidFill>
            <a:srgbClr val="8CDB27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658" y="1717840"/>
            <a:ext cx="139700" cy="139700"/>
          </a:xfrm>
          <a:prstGeom prst="ellipse">
            <a:avLst/>
          </a:prstGeom>
          <a:solidFill>
            <a:srgbClr val="E9B91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258" y="3043402"/>
            <a:ext cx="146050" cy="147638"/>
          </a:xfrm>
          <a:prstGeom prst="ellipse">
            <a:avLst/>
          </a:prstGeom>
          <a:solidFill>
            <a:srgbClr val="BCED60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760" y="3464090"/>
            <a:ext cx="146050" cy="149225"/>
          </a:xfrm>
          <a:prstGeom prst="ellipse">
            <a:avLst/>
          </a:prstGeom>
          <a:solidFill>
            <a:srgbClr val="B03896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652" y="3659738"/>
            <a:ext cx="437740" cy="437740"/>
          </a:xfrm>
          <a:prstGeom prst="ellipse">
            <a:avLst/>
          </a:prstGeom>
          <a:solidFill>
            <a:srgbClr val="F0CA6C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5717" y="4120844"/>
            <a:ext cx="317185" cy="32199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201" y="4905540"/>
            <a:ext cx="264948" cy="264948"/>
          </a:xfrm>
          <a:prstGeom prst="ellipse">
            <a:avLst/>
          </a:prstGeom>
          <a:solidFill>
            <a:srgbClr val="7BBFA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5717" y="4510944"/>
            <a:ext cx="478058" cy="475179"/>
          </a:xfrm>
          <a:prstGeom prst="ellipse">
            <a:avLst/>
          </a:prstGeom>
          <a:solidFill>
            <a:srgbClr val="EB4544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270" y="4585957"/>
            <a:ext cx="213232" cy="213232"/>
          </a:xfrm>
          <a:prstGeom prst="ellipse">
            <a:avLst/>
          </a:prstGeom>
          <a:solidFill>
            <a:srgbClr val="8DC65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1883" y="3795092"/>
            <a:ext cx="604773" cy="604773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483" y="1133640"/>
            <a:ext cx="463550" cy="463550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610" y="2770352"/>
            <a:ext cx="422275" cy="420688"/>
          </a:xfrm>
          <a:prstGeom prst="ellipse">
            <a:avLst/>
          </a:prstGeom>
          <a:solidFill>
            <a:srgbClr val="E27902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4027" y="3076740"/>
            <a:ext cx="574675" cy="571500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860290" y="410210"/>
            <a:ext cx="3561080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Microsoft YaHei" panose="020B0503020204020204" pitchFamily="34" charset="-122"/>
                <a:cs typeface="Impact" panose="020B0806030902050204" pitchFamily="34" charset="0"/>
              </a:rPr>
              <a:t>RESEARCH FINDINGS (1): THE QUALITY OF RELATIONSHIPS</a:t>
            </a:r>
            <a:endParaRPr lang="en-GB" altLang="zh-CN" sz="2400" b="1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Microsoft YaHei" panose="020B0503020204020204" pitchFamily="34" charset="-122"/>
              <a:cs typeface="Impact" panose="020B080603090205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272155" y="1148715"/>
            <a:ext cx="583438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EA5514"/>
              </a:buClr>
              <a:buFont typeface="Wingdings" panose="05000000000000000000" pitchFamily="2" charset="2"/>
              <a:buChar char="l"/>
            </a:pPr>
            <a:r>
              <a:rPr lang="en-GB" altLang="zh-CN" sz="24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FOR PEOPLE WITH DEMENTIA, THEIR SENSE OF HEALTH AND WELLBEING LINKED TO THEIR RELATIONSHIPS WITH CARERS. </a:t>
            </a:r>
            <a:endParaRPr lang="en-GB" altLang="zh-CN" sz="24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rgbClr val="EA5514"/>
              </a:buClr>
              <a:buFont typeface="Wingdings" panose="05000000000000000000" pitchFamily="2" charset="2"/>
              <a:buChar char="l"/>
            </a:pPr>
            <a:r>
              <a:rPr lang="en-GB" altLang="zh-CN" sz="24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 FOR CARERS, THEIR ABILITY TO CONTINUE TO SUPPORT AND FOR THEIR OWN WELLBEING HINGED ON RELATIONSHIPS, NETWORK &amp; SUPPORT. </a:t>
            </a:r>
            <a:endParaRPr lang="zh-CN" altLang="en-US" sz="12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62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3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5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6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2" grpId="0" animBg="1"/>
          <p:bldP spid="32" grpId="1" animBg="1"/>
          <p:bldP spid="33" grpId="0" animBg="1"/>
          <p:bldP spid="33" grpId="1" animBg="1"/>
          <p:bldP spid="36" grpId="0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30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15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51" dur="15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62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3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5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6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10" grpId="0" animBg="1"/>
          <p:bldP spid="10" grpId="1" animBg="1"/>
          <p:bldP spid="14" grpId="0" animBg="1"/>
          <p:bldP spid="14" grpId="1" animBg="1"/>
          <p:bldP spid="15" grpId="0" animBg="1"/>
          <p:bldP spid="15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6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2" grpId="0" animBg="1"/>
          <p:bldP spid="32" grpId="1" animBg="1"/>
          <p:bldP spid="33" grpId="0" animBg="1"/>
          <p:bldP spid="33" grpId="1" animBg="1"/>
          <p:bldP spid="36" grpId="0"/>
          <p:bldP spid="3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>
            <a:spLocks noChangeArrowheads="1"/>
          </p:cNvSpPr>
          <p:nvPr/>
        </p:nvSpPr>
        <p:spPr bwMode="auto">
          <a:xfrm rot="10800000" flipV="1">
            <a:off x="1097280" y="825818"/>
            <a:ext cx="3919220" cy="415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Because the Care Agency is given only X number of hours, then carers have to rush in and rush out after seeing to Dad. They don’t really have time to talk to him </a:t>
            </a:r>
            <a:endParaRPr lang="en-GB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+mn-ea"/>
              </a:rPr>
              <a:t>There was nobody else to do it, so I had to leave work to look after mum... Mum’s Social World began to shrink, and slowly mine did too.</a:t>
            </a:r>
            <a:endParaRPr lang="zh-CN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5" name="Rectangle 29" descr="Money副本"/>
          <p:cNvSpPr>
            <a:spLocks noChangeArrowheads="1"/>
          </p:cNvSpPr>
          <p:nvPr/>
        </p:nvSpPr>
        <p:spPr bwMode="auto">
          <a:xfrm>
            <a:off x="5305425" y="1082040"/>
            <a:ext cx="3275965" cy="345186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24" t="-8503" r="-5324" b="-8503"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633934" y="987018"/>
            <a:ext cx="425549" cy="353635"/>
          </a:xfrm>
          <a:custGeom>
            <a:avLst/>
            <a:gdLst>
              <a:gd name="T0" fmla="*/ 0 w 243"/>
              <a:gd name="T1" fmla="*/ 202 h 202"/>
              <a:gd name="T2" fmla="*/ 0 w 243"/>
              <a:gd name="T3" fmla="*/ 146 h 202"/>
              <a:gd name="T4" fmla="*/ 10 w 243"/>
              <a:gd name="T5" fmla="*/ 74 h 202"/>
              <a:gd name="T6" fmla="*/ 46 w 243"/>
              <a:gd name="T7" fmla="*/ 26 h 202"/>
              <a:gd name="T8" fmla="*/ 104 w 243"/>
              <a:gd name="T9" fmla="*/ 0 h 202"/>
              <a:gd name="T10" fmla="*/ 104 w 243"/>
              <a:gd name="T11" fmla="*/ 45 h 202"/>
              <a:gd name="T12" fmla="*/ 78 w 243"/>
              <a:gd name="T13" fmla="*/ 80 h 202"/>
              <a:gd name="T14" fmla="*/ 104 w 243"/>
              <a:gd name="T15" fmla="*/ 80 h 202"/>
              <a:gd name="T16" fmla="*/ 104 w 243"/>
              <a:gd name="T17" fmla="*/ 202 h 202"/>
              <a:gd name="T18" fmla="*/ 0 w 243"/>
              <a:gd name="T19" fmla="*/ 202 h 202"/>
              <a:gd name="T20" fmla="*/ 139 w 243"/>
              <a:gd name="T21" fmla="*/ 202 h 202"/>
              <a:gd name="T22" fmla="*/ 139 w 243"/>
              <a:gd name="T23" fmla="*/ 146 h 202"/>
              <a:gd name="T24" fmla="*/ 150 w 243"/>
              <a:gd name="T25" fmla="*/ 74 h 202"/>
              <a:gd name="T26" fmla="*/ 186 w 243"/>
              <a:gd name="T27" fmla="*/ 26 h 202"/>
              <a:gd name="T28" fmla="*/ 243 w 243"/>
              <a:gd name="T29" fmla="*/ 0 h 202"/>
              <a:gd name="T30" fmla="*/ 243 w 243"/>
              <a:gd name="T31" fmla="*/ 45 h 202"/>
              <a:gd name="T32" fmla="*/ 218 w 243"/>
              <a:gd name="T33" fmla="*/ 80 h 202"/>
              <a:gd name="T34" fmla="*/ 243 w 243"/>
              <a:gd name="T35" fmla="*/ 80 h 202"/>
              <a:gd name="T36" fmla="*/ 243 w 243"/>
              <a:gd name="T37" fmla="*/ 202 h 202"/>
              <a:gd name="T38" fmla="*/ 139 w 243"/>
              <a:gd name="T39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3" h="202">
                <a:moveTo>
                  <a:pt x="0" y="202"/>
                </a:moveTo>
                <a:cubicBezTo>
                  <a:pt x="0" y="146"/>
                  <a:pt x="0" y="146"/>
                  <a:pt x="0" y="146"/>
                </a:cubicBezTo>
                <a:cubicBezTo>
                  <a:pt x="0" y="117"/>
                  <a:pt x="3" y="93"/>
                  <a:pt x="10" y="74"/>
                </a:cubicBezTo>
                <a:cubicBezTo>
                  <a:pt x="17" y="55"/>
                  <a:pt x="29" y="39"/>
                  <a:pt x="46" y="26"/>
                </a:cubicBezTo>
                <a:cubicBezTo>
                  <a:pt x="64" y="13"/>
                  <a:pt x="83" y="5"/>
                  <a:pt x="104" y="0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89" y="54"/>
                  <a:pt x="80" y="65"/>
                  <a:pt x="78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4" y="202"/>
                  <a:pt x="104" y="202"/>
                  <a:pt x="104" y="202"/>
                </a:cubicBezTo>
                <a:lnTo>
                  <a:pt x="0" y="202"/>
                </a:lnTo>
                <a:close/>
                <a:moveTo>
                  <a:pt x="139" y="202"/>
                </a:moveTo>
                <a:cubicBezTo>
                  <a:pt x="139" y="146"/>
                  <a:pt x="139" y="146"/>
                  <a:pt x="139" y="146"/>
                </a:cubicBezTo>
                <a:cubicBezTo>
                  <a:pt x="139" y="117"/>
                  <a:pt x="143" y="93"/>
                  <a:pt x="150" y="74"/>
                </a:cubicBezTo>
                <a:cubicBezTo>
                  <a:pt x="157" y="55"/>
                  <a:pt x="169" y="39"/>
                  <a:pt x="186" y="26"/>
                </a:cubicBezTo>
                <a:cubicBezTo>
                  <a:pt x="203" y="13"/>
                  <a:pt x="222" y="5"/>
                  <a:pt x="243" y="0"/>
                </a:cubicBezTo>
                <a:cubicBezTo>
                  <a:pt x="243" y="45"/>
                  <a:pt x="243" y="45"/>
                  <a:pt x="243" y="45"/>
                </a:cubicBezTo>
                <a:cubicBezTo>
                  <a:pt x="228" y="54"/>
                  <a:pt x="220" y="65"/>
                  <a:pt x="218" y="80"/>
                </a:cubicBezTo>
                <a:cubicBezTo>
                  <a:pt x="243" y="80"/>
                  <a:pt x="243" y="80"/>
                  <a:pt x="243" y="80"/>
                </a:cubicBezTo>
                <a:cubicBezTo>
                  <a:pt x="243" y="202"/>
                  <a:pt x="243" y="202"/>
                  <a:pt x="243" y="202"/>
                </a:cubicBezTo>
                <a:lnTo>
                  <a:pt x="139" y="202"/>
                </a:lnTo>
                <a:close/>
              </a:path>
            </a:pathLst>
          </a:custGeom>
          <a:solidFill>
            <a:srgbClr val="EA5514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858344" y="103942"/>
            <a:ext cx="185264" cy="182642"/>
          </a:xfrm>
          <a:prstGeom prst="ellipse">
            <a:avLst/>
          </a:prstGeom>
          <a:solidFill>
            <a:srgbClr val="FBE22D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-106265" y="242684"/>
            <a:ext cx="263828" cy="260897"/>
          </a:xfrm>
          <a:prstGeom prst="ellipse">
            <a:avLst/>
          </a:prstGeom>
          <a:solidFill>
            <a:srgbClr val="A9D25A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157563" y="414164"/>
            <a:ext cx="263828" cy="260897"/>
          </a:xfrm>
          <a:prstGeom prst="ellipse">
            <a:avLst/>
          </a:prstGeom>
          <a:solidFill>
            <a:srgbClr val="98D2E3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336285" y="225555"/>
            <a:ext cx="458394" cy="450850"/>
          </a:xfrm>
          <a:prstGeom prst="ellipse">
            <a:avLst/>
          </a:prstGeom>
          <a:solidFill>
            <a:srgbClr val="EA5514">
              <a:alpha val="80000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401920" y="327870"/>
            <a:ext cx="330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mpact" panose="020B080603090205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01</a:t>
            </a:r>
            <a:endParaRPr kumimoji="0" lang="zh-CN" altLang="zh-CN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476057" y="338178"/>
            <a:ext cx="2778059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CARERS VIEWS</a:t>
            </a:r>
            <a:endParaRPr lang="en-GB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Freeform 7"/>
          <p:cNvSpPr>
            <a:spLocks noEditPoints="1"/>
          </p:cNvSpPr>
          <p:nvPr/>
        </p:nvSpPr>
        <p:spPr bwMode="auto">
          <a:xfrm>
            <a:off x="633934" y="3507333"/>
            <a:ext cx="425549" cy="353635"/>
          </a:xfrm>
          <a:custGeom>
            <a:avLst/>
            <a:gdLst>
              <a:gd name="T0" fmla="*/ 0 w 243"/>
              <a:gd name="T1" fmla="*/ 202 h 202"/>
              <a:gd name="T2" fmla="*/ 0 w 243"/>
              <a:gd name="T3" fmla="*/ 146 h 202"/>
              <a:gd name="T4" fmla="*/ 10 w 243"/>
              <a:gd name="T5" fmla="*/ 74 h 202"/>
              <a:gd name="T6" fmla="*/ 46 w 243"/>
              <a:gd name="T7" fmla="*/ 26 h 202"/>
              <a:gd name="T8" fmla="*/ 104 w 243"/>
              <a:gd name="T9" fmla="*/ 0 h 202"/>
              <a:gd name="T10" fmla="*/ 104 w 243"/>
              <a:gd name="T11" fmla="*/ 45 h 202"/>
              <a:gd name="T12" fmla="*/ 78 w 243"/>
              <a:gd name="T13" fmla="*/ 80 h 202"/>
              <a:gd name="T14" fmla="*/ 104 w 243"/>
              <a:gd name="T15" fmla="*/ 80 h 202"/>
              <a:gd name="T16" fmla="*/ 104 w 243"/>
              <a:gd name="T17" fmla="*/ 202 h 202"/>
              <a:gd name="T18" fmla="*/ 0 w 243"/>
              <a:gd name="T19" fmla="*/ 202 h 202"/>
              <a:gd name="T20" fmla="*/ 139 w 243"/>
              <a:gd name="T21" fmla="*/ 202 h 202"/>
              <a:gd name="T22" fmla="*/ 139 w 243"/>
              <a:gd name="T23" fmla="*/ 146 h 202"/>
              <a:gd name="T24" fmla="*/ 150 w 243"/>
              <a:gd name="T25" fmla="*/ 74 h 202"/>
              <a:gd name="T26" fmla="*/ 186 w 243"/>
              <a:gd name="T27" fmla="*/ 26 h 202"/>
              <a:gd name="T28" fmla="*/ 243 w 243"/>
              <a:gd name="T29" fmla="*/ 0 h 202"/>
              <a:gd name="T30" fmla="*/ 243 w 243"/>
              <a:gd name="T31" fmla="*/ 45 h 202"/>
              <a:gd name="T32" fmla="*/ 218 w 243"/>
              <a:gd name="T33" fmla="*/ 80 h 202"/>
              <a:gd name="T34" fmla="*/ 243 w 243"/>
              <a:gd name="T35" fmla="*/ 80 h 202"/>
              <a:gd name="T36" fmla="*/ 243 w 243"/>
              <a:gd name="T37" fmla="*/ 202 h 202"/>
              <a:gd name="T38" fmla="*/ 139 w 243"/>
              <a:gd name="T39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3" h="202">
                <a:moveTo>
                  <a:pt x="0" y="202"/>
                </a:moveTo>
                <a:cubicBezTo>
                  <a:pt x="0" y="146"/>
                  <a:pt x="0" y="146"/>
                  <a:pt x="0" y="146"/>
                </a:cubicBezTo>
                <a:cubicBezTo>
                  <a:pt x="0" y="117"/>
                  <a:pt x="3" y="93"/>
                  <a:pt x="10" y="74"/>
                </a:cubicBezTo>
                <a:cubicBezTo>
                  <a:pt x="17" y="55"/>
                  <a:pt x="29" y="39"/>
                  <a:pt x="46" y="26"/>
                </a:cubicBezTo>
                <a:cubicBezTo>
                  <a:pt x="64" y="13"/>
                  <a:pt x="83" y="5"/>
                  <a:pt x="104" y="0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89" y="54"/>
                  <a:pt x="80" y="65"/>
                  <a:pt x="78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4" y="202"/>
                  <a:pt x="104" y="202"/>
                  <a:pt x="104" y="202"/>
                </a:cubicBezTo>
                <a:lnTo>
                  <a:pt x="0" y="202"/>
                </a:lnTo>
                <a:close/>
                <a:moveTo>
                  <a:pt x="139" y="202"/>
                </a:moveTo>
                <a:cubicBezTo>
                  <a:pt x="139" y="146"/>
                  <a:pt x="139" y="146"/>
                  <a:pt x="139" y="146"/>
                </a:cubicBezTo>
                <a:cubicBezTo>
                  <a:pt x="139" y="117"/>
                  <a:pt x="143" y="93"/>
                  <a:pt x="150" y="74"/>
                </a:cubicBezTo>
                <a:cubicBezTo>
                  <a:pt x="157" y="55"/>
                  <a:pt x="169" y="39"/>
                  <a:pt x="186" y="26"/>
                </a:cubicBezTo>
                <a:cubicBezTo>
                  <a:pt x="203" y="13"/>
                  <a:pt x="222" y="5"/>
                  <a:pt x="243" y="0"/>
                </a:cubicBezTo>
                <a:cubicBezTo>
                  <a:pt x="243" y="45"/>
                  <a:pt x="243" y="45"/>
                  <a:pt x="243" y="45"/>
                </a:cubicBezTo>
                <a:cubicBezTo>
                  <a:pt x="228" y="54"/>
                  <a:pt x="220" y="65"/>
                  <a:pt x="218" y="80"/>
                </a:cubicBezTo>
                <a:cubicBezTo>
                  <a:pt x="243" y="80"/>
                  <a:pt x="243" y="80"/>
                  <a:pt x="243" y="80"/>
                </a:cubicBezTo>
                <a:cubicBezTo>
                  <a:pt x="243" y="202"/>
                  <a:pt x="243" y="202"/>
                  <a:pt x="243" y="202"/>
                </a:cubicBezTo>
                <a:lnTo>
                  <a:pt x="139" y="202"/>
                </a:lnTo>
                <a:close/>
              </a:path>
            </a:pathLst>
          </a:custGeom>
          <a:solidFill>
            <a:srgbClr val="EA5514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bldLvl="0" animBg="1"/>
          <p:bldP spid="10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bldLvl="0" animBg="1"/>
          <p:bldP spid="10" grpId="0" bldLvl="0" animBg="1"/>
        </p:bldLst>
      </p:timing>
    </mc:Fallback>
  </mc:AlternateContent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0625"/>
  <p:tag name="KSO_WM_UNIT_TYPE" val="m_h_f"/>
  <p:tag name="KSO_WM_UNIT_INDEX" val="1_1_1"/>
  <p:tag name="KSO_WM_UNIT_LAYERLEVEL" val="1_1_1"/>
  <p:tag name="KSO_WM_UNIT_VALUE" val="56"/>
  <p:tag name="KSO_WM_UNIT_HIGHLIGHT" val="0"/>
  <p:tag name="KSO_WM_UNIT_COMPATIBLE" val="0"/>
  <p:tag name="KSO_WM_DIAGRAM_GROUP_CODE" val="m1-1"/>
  <p:tag name="KSO_WM_UNIT_ID" val="custom20180625_18*m_h_f*1_1_1"/>
  <p:tag name="KSO_WM_UNIT_PRESET_TEXT" val="LOREM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UNIT_LAYERLEVEL" val="1_1"/>
  <p:tag name="KSO_WM_DIAGRAM_GROUP_CODE" val="m1-1"/>
  <p:tag name="KSO_WM_TAG_VERSION" val="1.0"/>
  <p:tag name="KSO_WM_BEAUTIFY_FLAG" val="#wm#"/>
  <p:tag name="KSO_WM_UNIT_TYPE" val="m_i"/>
  <p:tag name="KSO_WM_UNIT_ID" val="custom20180625_18*m_i*1_2"/>
  <p:tag name="KSO_WM_TEMPLATE_CATEGORY" val="custom"/>
  <p:tag name="KSO_WM_TEMPLATE_INDEX" val="20180625"/>
  <p:tag name="KSO_WM_UNIT_INDEX" val="1_2"/>
  <p:tag name="KSO_WM_UNIT_HIGHLIGHT" val="0"/>
  <p:tag name="KSO_WM_UNIT_COMPATIBLE" val="0"/>
  <p:tag name="KSO_WM_UNIT_DIAGRAM_ISNUMVISUAL" val="0"/>
  <p:tag name="KSO_WM_UNIT_DIAGRAM_ISREFERUNIT" val="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0625"/>
  <p:tag name="KSO_WM_UNIT_TYPE" val="m_h_f"/>
  <p:tag name="KSO_WM_UNIT_INDEX" val="1_2_1"/>
  <p:tag name="KSO_WM_UNIT_LAYERLEVEL" val="1_1_1"/>
  <p:tag name="KSO_WM_UNIT_VALUE" val="56"/>
  <p:tag name="KSO_WM_UNIT_HIGHLIGHT" val="0"/>
  <p:tag name="KSO_WM_UNIT_COMPATIBLE" val="0"/>
  <p:tag name="KSO_WM_DIAGRAM_GROUP_CODE" val="m1-1"/>
  <p:tag name="KSO_WM_UNIT_ID" val="custom20180625_18*m_h_f*1_2_1"/>
  <p:tag name="KSO_WM_UNIT_PRESET_TEXT" val="LOREM"/>
  <p:tag name="KSO_WM_UNIT_NOCLEAR" val="0"/>
  <p:tag name="KSO_WM_UNIT_DIAGRAM_ISNUMVISUAL" val="0"/>
  <p:tag name="KSO_WM_UNIT_DIAGRAM_ISREFERUNIT" val="0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0625"/>
  <p:tag name="KSO_WM_UNIT_TYPE" val="m_h_f"/>
  <p:tag name="KSO_WM_UNIT_INDEX" val="1_3_1"/>
  <p:tag name="KSO_WM_UNIT_LAYERLEVEL" val="1_1_1"/>
  <p:tag name="KSO_WM_UNIT_VALUE" val="56"/>
  <p:tag name="KSO_WM_UNIT_HIGHLIGHT" val="0"/>
  <p:tag name="KSO_WM_UNIT_COMPATIBLE" val="0"/>
  <p:tag name="KSO_WM_DIAGRAM_GROUP_CODE" val="m1-1"/>
  <p:tag name="KSO_WM_UNIT_ID" val="custom20180625_18*m_h_f*1_3_1"/>
  <p:tag name="KSO_WM_UNIT_PRESET_TEXT" val="LOREM"/>
  <p:tag name="KSO_WM_UNIT_NOCLEAR" val="0"/>
  <p:tag name="KSO_WM_UNIT_DIAGRAM_ISNUMVISUAL" val="0"/>
  <p:tag name="KSO_WM_UNIT_DIAGRAM_ISREFERUNIT" val="0"/>
</p:tagLst>
</file>

<file path=ppt/tags/tag4.xml><?xml version="1.0" encoding="utf-8"?>
<p:tagLst xmlns:p="http://schemas.openxmlformats.org/presentationml/2006/main">
  <p:tag name="KSO_WM_UNIT_LAYERLEVEL" val="1_1"/>
  <p:tag name="KSO_WM_DIAGRAM_GROUP_CODE" val="m1-1"/>
  <p:tag name="KSO_WM_TAG_VERSION" val="1.0"/>
  <p:tag name="KSO_WM_BEAUTIFY_FLAG" val="#wm#"/>
  <p:tag name="KSO_WM_UNIT_TYPE" val="m_i"/>
  <p:tag name="KSO_WM_UNIT_ID" val="custom20180625_18*m_i*1_1"/>
  <p:tag name="KSO_WM_TEMPLATE_CATEGORY" val="custom"/>
  <p:tag name="KSO_WM_TEMPLATE_INDEX" val="20180625"/>
  <p:tag name="KSO_WM_UNIT_INDEX" val="1_1"/>
  <p:tag name="KSO_WM_UNIT_HIGHLIGHT" val="0"/>
  <p:tag name="KSO_WM_UNIT_COMPATIBLE" val="0"/>
  <p:tag name="KSO_WM_UNIT_DIAGRAM_ISNUMVISUAL" val="0"/>
  <p:tag name="KSO_WM_UNIT_DIAGRAM_ISREFERUNIT" val="0"/>
</p:tagLst>
</file>

<file path=ppt/tags/tag5.xml><?xml version="1.0" encoding="utf-8"?>
<p:tagLst xmlns:p="http://schemas.openxmlformats.org/presentationml/2006/main">
  <p:tag name="KSO_WM_UNIT_LAYERLEVEL" val="1_1"/>
  <p:tag name="KSO_WM_DIAGRAM_GROUP_CODE" val="m1-1"/>
  <p:tag name="KSO_WM_TAG_VERSION" val="1.0"/>
  <p:tag name="KSO_WM_BEAUTIFY_FLAG" val="#wm#"/>
  <p:tag name="KSO_WM_UNIT_TYPE" val="m_i"/>
  <p:tag name="KSO_WM_UNIT_ID" val="custom20180625_18*m_i*1_2"/>
  <p:tag name="KSO_WM_TEMPLATE_CATEGORY" val="custom"/>
  <p:tag name="KSO_WM_TEMPLATE_INDEX" val="20180625"/>
  <p:tag name="KSO_WM_UNIT_INDEX" val="1_2"/>
  <p:tag name="KSO_WM_UNIT_HIGHLIGHT" val="0"/>
  <p:tag name="KSO_WM_UNIT_COMPATIBLE" val="0"/>
  <p:tag name="KSO_WM_UNIT_DIAGRAM_ISNUMVISUAL" val="0"/>
  <p:tag name="KSO_WM_UNIT_DIAGRAM_ISREFERUNIT" val="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0625"/>
  <p:tag name="KSO_WM_UNIT_TYPE" val="m_h_f"/>
  <p:tag name="KSO_WM_UNIT_INDEX" val="1_1_1"/>
  <p:tag name="KSO_WM_UNIT_LAYERLEVEL" val="1_1_1"/>
  <p:tag name="KSO_WM_UNIT_VALUE" val="56"/>
  <p:tag name="KSO_WM_UNIT_HIGHLIGHT" val="0"/>
  <p:tag name="KSO_WM_UNIT_COMPATIBLE" val="0"/>
  <p:tag name="KSO_WM_DIAGRAM_GROUP_CODE" val="m1-1"/>
  <p:tag name="KSO_WM_UNIT_ID" val="custom20180625_18*m_h_f*1_1_1"/>
  <p:tag name="KSO_WM_UNIT_PRESET_TEXT" val="LOREM"/>
  <p:tag name="KSO_WM_UNIT_NOCLEAR" val="0"/>
  <p:tag name="KSO_WM_UNIT_DIAGRAM_ISNUMVISUAL" val="0"/>
  <p:tag name="KSO_WM_UNIT_DIAGRAM_ISREFERUNIT" val="0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0625"/>
  <p:tag name="KSO_WM_UNIT_TYPE" val="m_h_f"/>
  <p:tag name="KSO_WM_UNIT_INDEX" val="1_2_1"/>
  <p:tag name="KSO_WM_UNIT_LAYERLEVEL" val="1_1_1"/>
  <p:tag name="KSO_WM_UNIT_VALUE" val="56"/>
  <p:tag name="KSO_WM_UNIT_HIGHLIGHT" val="0"/>
  <p:tag name="KSO_WM_UNIT_COMPATIBLE" val="0"/>
  <p:tag name="KSO_WM_DIAGRAM_GROUP_CODE" val="m1-1"/>
  <p:tag name="KSO_WM_UNIT_ID" val="custom20180625_18*m_h_f*1_2_1"/>
  <p:tag name="KSO_WM_UNIT_PRESET_TEXT" val="LOREM"/>
  <p:tag name="KSO_WM_UNIT_NOCLEAR" val="0"/>
  <p:tag name="KSO_WM_UNIT_DIAGRAM_ISNUMVISUAL" val="0"/>
  <p:tag name="KSO_WM_UNIT_DIAGRAM_ISREFERUNIT" val="0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0625"/>
  <p:tag name="KSO_WM_UNIT_TYPE" val="m_h_f"/>
  <p:tag name="KSO_WM_UNIT_INDEX" val="1_3_1"/>
  <p:tag name="KSO_WM_UNIT_LAYERLEVEL" val="1_1_1"/>
  <p:tag name="KSO_WM_UNIT_VALUE" val="56"/>
  <p:tag name="KSO_WM_UNIT_HIGHLIGHT" val="0"/>
  <p:tag name="KSO_WM_UNIT_COMPATIBLE" val="0"/>
  <p:tag name="KSO_WM_DIAGRAM_GROUP_CODE" val="m1-1"/>
  <p:tag name="KSO_WM_UNIT_ID" val="custom20180625_18*m_h_f*1_3_1"/>
  <p:tag name="KSO_WM_UNIT_PRESET_TEXT" val="LOREM"/>
  <p:tag name="KSO_WM_UNIT_NOCLEAR" val="0"/>
  <p:tag name="KSO_WM_UNIT_DIAGRAM_ISNUMVISUAL" val="0"/>
  <p:tag name="KSO_WM_UNIT_DIAGRAM_ISREFERUNIT" val="0"/>
</p:tagLst>
</file>

<file path=ppt/tags/tag9.xml><?xml version="1.0" encoding="utf-8"?>
<p:tagLst xmlns:p="http://schemas.openxmlformats.org/presentationml/2006/main">
  <p:tag name="KSO_WM_UNIT_LAYERLEVEL" val="1_1"/>
  <p:tag name="KSO_WM_DIAGRAM_GROUP_CODE" val="m1-1"/>
  <p:tag name="KSO_WM_TAG_VERSION" val="1.0"/>
  <p:tag name="KSO_WM_BEAUTIFY_FLAG" val="#wm#"/>
  <p:tag name="KSO_WM_UNIT_TYPE" val="m_i"/>
  <p:tag name="KSO_WM_UNIT_ID" val="custom20180625_18*m_i*1_1"/>
  <p:tag name="KSO_WM_TEMPLATE_CATEGORY" val="custom"/>
  <p:tag name="KSO_WM_TEMPLATE_INDEX" val="20180625"/>
  <p:tag name="KSO_WM_UNIT_INDEX" val="1_1"/>
  <p:tag name="KSO_WM_UNIT_HIGHLIGHT" val="0"/>
  <p:tag name="KSO_WM_UNIT_COMPATIBLE" val="0"/>
  <p:tag name="KSO_WM_UNIT_DIAGRAM_ISNUMVISUAL" val="0"/>
  <p:tag name="KSO_WM_UNIT_DIAGRAM_ISREFERUNIT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6193</Words>
  <Application>WPS Presentation</Application>
  <PresentationFormat>自定义</PresentationFormat>
  <Paragraphs>168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SimSun</vt:lpstr>
      <vt:lpstr>Wingdings</vt:lpstr>
      <vt:lpstr>Microsoft YaHei</vt:lpstr>
      <vt:lpstr>Impact</vt:lpstr>
      <vt:lpstr>Calibri</vt:lpstr>
      <vt:lpstr>Arial Unicode MS</vt:lpstr>
      <vt:lpstr>Microsoft Yi Baiti</vt:lpstr>
      <vt:lpstr>MingLiU-ExtB</vt:lpstr>
      <vt:lpstr>Microsoft JhengHei UI Light</vt:lpstr>
      <vt:lpstr>Microsoft PhagsPa</vt:lpstr>
      <vt:lpstr>Microsoft YaHei UI Light</vt:lpstr>
      <vt:lpstr>HoloLens MDL2 Assets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徐威方</dc:creator>
  <cp:lastModifiedBy>David Maxted</cp:lastModifiedBy>
  <cp:revision>58</cp:revision>
  <dcterms:created xsi:type="dcterms:W3CDTF">2015-10-14T02:35:00Z</dcterms:created>
  <dcterms:modified xsi:type="dcterms:W3CDTF">2022-07-04T15:50:44Z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1033-11.2.0.10451</vt:lpwstr>
  </property>
  <property fmtid="{D5CDD505-2E9C-101B-9397-08002B2CF9AE}" pid="3" name="ICV">
    <vt:lpwstr>F391DB6D3D3A41FBB1AD3E93878F8766</vt:lpwstr>
  </property>
</Properties>
</file>