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304" r:id="rId3"/>
    <p:sldId id="305" r:id="rId4"/>
    <p:sldId id="306" r:id="rId5"/>
    <p:sldId id="308" r:id="rId6"/>
    <p:sldId id="309" r:id="rId7"/>
    <p:sldId id="313" r:id="rId8"/>
    <p:sldId id="310" r:id="rId9"/>
    <p:sldId id="312" r:id="rId10"/>
    <p:sldId id="292" r:id="rId11"/>
    <p:sldId id="311" r:id="rId12"/>
    <p:sldId id="296" r:id="rId13"/>
    <p:sldId id="283" r:id="rId14"/>
    <p:sldId id="297" r:id="rId15"/>
    <p:sldId id="298" r:id="rId16"/>
    <p:sldId id="293" r:id="rId17"/>
    <p:sldId id="318" r:id="rId18"/>
    <p:sldId id="315" r:id="rId19"/>
    <p:sldId id="273" r:id="rId2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F131"/>
    <a:srgbClr val="A856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28897" autoAdjust="0"/>
    <p:restoredTop sz="27126" autoAdjust="0"/>
  </p:normalViewPr>
  <p:slideViewPr>
    <p:cSldViewPr snapToGrid="0">
      <p:cViewPr varScale="1">
        <p:scale>
          <a:sx n="18" d="100"/>
          <a:sy n="18" d="100"/>
        </p:scale>
        <p:origin x="20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e McMordie" userId="3ca478afa6523d01" providerId="LiveId" clId="{AF9DD8B1-2327-4289-9241-DA420D770F2A}"/>
    <pc:docChg chg="undo custSel modSld">
      <pc:chgData name="Lynne McMordie" userId="3ca478afa6523d01" providerId="LiveId" clId="{AF9DD8B1-2327-4289-9241-DA420D770F2A}" dt="2022-07-05T12:54:51.706" v="35" actId="20577"/>
      <pc:docMkLst>
        <pc:docMk/>
      </pc:docMkLst>
      <pc:sldChg chg="modNotesTx">
        <pc:chgData name="Lynne McMordie" userId="3ca478afa6523d01" providerId="LiveId" clId="{AF9DD8B1-2327-4289-9241-DA420D770F2A}" dt="2022-07-05T12:53:56.352" v="26" actId="6549"/>
        <pc:sldMkLst>
          <pc:docMk/>
          <pc:sldMk cId="3726017270" sldId="273"/>
        </pc:sldMkLst>
      </pc:sldChg>
      <pc:sldChg chg="modNotesTx">
        <pc:chgData name="Lynne McMordie" userId="3ca478afa6523d01" providerId="LiveId" clId="{AF9DD8B1-2327-4289-9241-DA420D770F2A}" dt="2022-07-05T12:54:37.565" v="32" actId="20577"/>
        <pc:sldMkLst>
          <pc:docMk/>
          <pc:sldMk cId="3643535692" sldId="283"/>
        </pc:sldMkLst>
      </pc:sldChg>
      <pc:sldChg chg="modNotesTx">
        <pc:chgData name="Lynne McMordie" userId="3ca478afa6523d01" providerId="LiveId" clId="{AF9DD8B1-2327-4289-9241-DA420D770F2A}" dt="2022-07-05T12:53:18.806" v="17" actId="6549"/>
        <pc:sldMkLst>
          <pc:docMk/>
          <pc:sldMk cId="1405924100" sldId="292"/>
        </pc:sldMkLst>
      </pc:sldChg>
      <pc:sldChg chg="modNotesTx">
        <pc:chgData name="Lynne McMordie" userId="3ca478afa6523d01" providerId="LiveId" clId="{AF9DD8B1-2327-4289-9241-DA420D770F2A}" dt="2022-07-05T12:54:46.293" v="34" actId="20577"/>
        <pc:sldMkLst>
          <pc:docMk/>
          <pc:sldMk cId="1686152055" sldId="293"/>
        </pc:sldMkLst>
      </pc:sldChg>
      <pc:sldChg chg="modNotesTx">
        <pc:chgData name="Lynne McMordie" userId="3ca478afa6523d01" providerId="LiveId" clId="{AF9DD8B1-2327-4289-9241-DA420D770F2A}" dt="2022-07-05T12:53:27.524" v="19" actId="6549"/>
        <pc:sldMkLst>
          <pc:docMk/>
          <pc:sldMk cId="1824427525" sldId="296"/>
        </pc:sldMkLst>
      </pc:sldChg>
      <pc:sldChg chg="modNotesTx">
        <pc:chgData name="Lynne McMordie" userId="3ca478afa6523d01" providerId="LiveId" clId="{AF9DD8B1-2327-4289-9241-DA420D770F2A}" dt="2022-07-05T12:53:35.634" v="21" actId="6549"/>
        <pc:sldMkLst>
          <pc:docMk/>
          <pc:sldMk cId="1138949760" sldId="297"/>
        </pc:sldMkLst>
      </pc:sldChg>
      <pc:sldChg chg="modNotesTx">
        <pc:chgData name="Lynne McMordie" userId="3ca478afa6523d01" providerId="LiveId" clId="{AF9DD8B1-2327-4289-9241-DA420D770F2A}" dt="2022-07-05T12:53:39.944" v="22" actId="6549"/>
        <pc:sldMkLst>
          <pc:docMk/>
          <pc:sldMk cId="232806095" sldId="298"/>
        </pc:sldMkLst>
      </pc:sldChg>
      <pc:sldChg chg="modNotesTx">
        <pc:chgData name="Lynne McMordie" userId="3ca478afa6523d01" providerId="LiveId" clId="{AF9DD8B1-2327-4289-9241-DA420D770F2A}" dt="2022-07-05T12:54:05.410" v="27" actId="6549"/>
        <pc:sldMkLst>
          <pc:docMk/>
          <pc:sldMk cId="4019701176" sldId="304"/>
        </pc:sldMkLst>
      </pc:sldChg>
      <pc:sldChg chg="modNotesTx">
        <pc:chgData name="Lynne McMordie" userId="3ca478afa6523d01" providerId="LiveId" clId="{AF9DD8B1-2327-4289-9241-DA420D770F2A}" dt="2022-07-05T12:54:14.362" v="28" actId="6549"/>
        <pc:sldMkLst>
          <pc:docMk/>
          <pc:sldMk cId="61237118" sldId="305"/>
        </pc:sldMkLst>
      </pc:sldChg>
      <pc:sldChg chg="modNotesTx">
        <pc:chgData name="Lynne McMordie" userId="3ca478afa6523d01" providerId="LiveId" clId="{AF9DD8B1-2327-4289-9241-DA420D770F2A}" dt="2022-07-05T12:54:18.428" v="29" actId="6549"/>
        <pc:sldMkLst>
          <pc:docMk/>
          <pc:sldMk cId="1136932597" sldId="306"/>
        </pc:sldMkLst>
      </pc:sldChg>
      <pc:sldChg chg="modNotesTx">
        <pc:chgData name="Lynne McMordie" userId="3ca478afa6523d01" providerId="LiveId" clId="{AF9DD8B1-2327-4289-9241-DA420D770F2A}" dt="2022-07-05T12:52:58.186" v="12" actId="6549"/>
        <pc:sldMkLst>
          <pc:docMk/>
          <pc:sldMk cId="3673237796" sldId="308"/>
        </pc:sldMkLst>
      </pc:sldChg>
      <pc:sldChg chg="modNotesTx">
        <pc:chgData name="Lynne McMordie" userId="3ca478afa6523d01" providerId="LiveId" clId="{AF9DD8B1-2327-4289-9241-DA420D770F2A}" dt="2022-07-05T12:53:02.090" v="13" actId="6549"/>
        <pc:sldMkLst>
          <pc:docMk/>
          <pc:sldMk cId="3960741931" sldId="309"/>
        </pc:sldMkLst>
      </pc:sldChg>
      <pc:sldChg chg="modNotesTx">
        <pc:chgData name="Lynne McMordie" userId="3ca478afa6523d01" providerId="LiveId" clId="{AF9DD8B1-2327-4289-9241-DA420D770F2A}" dt="2022-07-05T12:53:10.788" v="15" actId="6549"/>
        <pc:sldMkLst>
          <pc:docMk/>
          <pc:sldMk cId="4045938734" sldId="310"/>
        </pc:sldMkLst>
      </pc:sldChg>
      <pc:sldChg chg="modNotesTx">
        <pc:chgData name="Lynne McMordie" userId="3ca478afa6523d01" providerId="LiveId" clId="{AF9DD8B1-2327-4289-9241-DA420D770F2A}" dt="2022-07-05T12:53:23.325" v="18" actId="6549"/>
        <pc:sldMkLst>
          <pc:docMk/>
          <pc:sldMk cId="1129953245" sldId="311"/>
        </pc:sldMkLst>
      </pc:sldChg>
      <pc:sldChg chg="modNotesTx">
        <pc:chgData name="Lynne McMordie" userId="3ca478afa6523d01" providerId="LiveId" clId="{AF9DD8B1-2327-4289-9241-DA420D770F2A}" dt="2022-07-05T12:53:14.630" v="16" actId="6549"/>
        <pc:sldMkLst>
          <pc:docMk/>
          <pc:sldMk cId="2454582371" sldId="312"/>
        </pc:sldMkLst>
      </pc:sldChg>
      <pc:sldChg chg="modNotesTx">
        <pc:chgData name="Lynne McMordie" userId="3ca478afa6523d01" providerId="LiveId" clId="{AF9DD8B1-2327-4289-9241-DA420D770F2A}" dt="2022-07-05T12:53:06.144" v="14" actId="6549"/>
        <pc:sldMkLst>
          <pc:docMk/>
          <pc:sldMk cId="2136617742" sldId="313"/>
        </pc:sldMkLst>
      </pc:sldChg>
      <pc:sldChg chg="modNotesTx">
        <pc:chgData name="Lynne McMordie" userId="3ca478afa6523d01" providerId="LiveId" clId="{AF9DD8B1-2327-4289-9241-DA420D770F2A}" dt="2022-07-05T12:53:52.751" v="25" actId="6549"/>
        <pc:sldMkLst>
          <pc:docMk/>
          <pc:sldMk cId="2121907251" sldId="315"/>
        </pc:sldMkLst>
      </pc:sldChg>
      <pc:sldChg chg="modNotesTx">
        <pc:chgData name="Lynne McMordie" userId="3ca478afa6523d01" providerId="LiveId" clId="{AF9DD8B1-2327-4289-9241-DA420D770F2A}" dt="2022-07-05T12:54:51.706" v="35" actId="20577"/>
        <pc:sldMkLst>
          <pc:docMk/>
          <pc:sldMk cId="1008339858" sldId="31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236B3-06C9-4568-8E1B-E2043CCBC1E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GB"/>
        </a:p>
      </dgm:t>
    </dgm:pt>
    <dgm:pt modelId="{08B2B861-03F2-4F2E-839A-F252651758AE}">
      <dgm:prSet/>
      <dgm:spPr/>
      <dgm:t>
        <a:bodyPr/>
        <a:lstStyle/>
        <a:p>
          <a:r>
            <a:rPr lang="en-GB" i="1" dirty="0">
              <a:solidFill>
                <a:schemeClr val="bg1">
                  <a:lumMod val="65000"/>
                </a:schemeClr>
              </a:solidFill>
            </a:rPr>
            <a:t>[we have] seen countless lives changed in shared accommodation in a way that . . . doesn't happen in single-tenancy accommodation . . . significant life change can take place within a shared environment . . . skills, confidence, recovery, healing, new opportunities . . . that is distinct to what can happen in a more general community  </a:t>
          </a:r>
          <a:r>
            <a:rPr lang="en-GB" dirty="0">
              <a:solidFill>
                <a:schemeClr val="bg1">
                  <a:lumMod val="65000"/>
                </a:schemeClr>
              </a:solidFill>
            </a:rPr>
            <a:t>(Key informant voluntary sector, hostel provider).</a:t>
          </a:r>
        </a:p>
      </dgm:t>
    </dgm:pt>
    <dgm:pt modelId="{2A5F89D4-EBF7-4F48-8086-A4B368E1FDFE}" type="parTrans" cxnId="{ECC9FBF7-A0FB-4E44-B2D3-2BB1FDAC168B}">
      <dgm:prSet/>
      <dgm:spPr/>
      <dgm:t>
        <a:bodyPr/>
        <a:lstStyle/>
        <a:p>
          <a:endParaRPr lang="en-GB">
            <a:solidFill>
              <a:schemeClr val="bg1">
                <a:lumMod val="65000"/>
              </a:schemeClr>
            </a:solidFill>
          </a:endParaRPr>
        </a:p>
      </dgm:t>
    </dgm:pt>
    <dgm:pt modelId="{7A9BA1C6-BEB9-41F7-9018-2DC00802E94D}" type="sibTrans" cxnId="{ECC9FBF7-A0FB-4E44-B2D3-2BB1FDAC168B}">
      <dgm:prSet/>
      <dgm:spPr/>
      <dgm:t>
        <a:bodyPr/>
        <a:lstStyle/>
        <a:p>
          <a:endParaRPr lang="en-GB">
            <a:solidFill>
              <a:schemeClr val="bg1">
                <a:lumMod val="65000"/>
              </a:schemeClr>
            </a:solidFill>
          </a:endParaRPr>
        </a:p>
      </dgm:t>
    </dgm:pt>
    <dgm:pt modelId="{F07FE22C-F827-4C0D-BDC5-B0F92D47CAE9}">
      <dgm:prSet/>
      <dgm:spPr/>
      <dgm:t>
        <a:bodyPr/>
        <a:lstStyle/>
        <a:p>
          <a:r>
            <a:rPr lang="en-GB" i="1" dirty="0">
              <a:solidFill>
                <a:schemeClr val="bg1">
                  <a:lumMod val="65000"/>
                </a:schemeClr>
              </a:solidFill>
            </a:rPr>
            <a:t>there will be bullies, there will be people who are predators . . . if you're in shared accommodation . . . pretty nasty things happening to you are much more likely </a:t>
          </a:r>
          <a:r>
            <a:rPr lang="en-GB" dirty="0">
              <a:solidFill>
                <a:schemeClr val="bg1">
                  <a:lumMod val="65000"/>
                </a:schemeClr>
              </a:solidFill>
            </a:rPr>
            <a:t>(Key informant, academic)</a:t>
          </a:r>
        </a:p>
      </dgm:t>
    </dgm:pt>
    <dgm:pt modelId="{0C613C5C-5842-4869-A92C-9EA572EFA10B}" type="parTrans" cxnId="{00E5AC24-6B40-4E10-A65D-933413DF7911}">
      <dgm:prSet/>
      <dgm:spPr/>
      <dgm:t>
        <a:bodyPr/>
        <a:lstStyle/>
        <a:p>
          <a:endParaRPr lang="en-GB">
            <a:solidFill>
              <a:schemeClr val="bg1">
                <a:lumMod val="65000"/>
              </a:schemeClr>
            </a:solidFill>
          </a:endParaRPr>
        </a:p>
      </dgm:t>
    </dgm:pt>
    <dgm:pt modelId="{713CFCA0-C509-4D0F-8FCC-A67DC4A09CDD}" type="sibTrans" cxnId="{00E5AC24-6B40-4E10-A65D-933413DF7911}">
      <dgm:prSet/>
      <dgm:spPr/>
      <dgm:t>
        <a:bodyPr/>
        <a:lstStyle/>
        <a:p>
          <a:endParaRPr lang="en-GB">
            <a:solidFill>
              <a:schemeClr val="bg1">
                <a:lumMod val="65000"/>
              </a:schemeClr>
            </a:solidFill>
          </a:endParaRPr>
        </a:p>
      </dgm:t>
    </dgm:pt>
    <dgm:pt modelId="{85F8DF36-A494-4285-9D44-5E1F53238E72}" type="pres">
      <dgm:prSet presAssocID="{D45236B3-06C9-4568-8E1B-E2043CCBC1E2}" presName="vert0" presStyleCnt="0">
        <dgm:presLayoutVars>
          <dgm:dir/>
          <dgm:animOne val="branch"/>
          <dgm:animLvl val="lvl"/>
        </dgm:presLayoutVars>
      </dgm:prSet>
      <dgm:spPr/>
    </dgm:pt>
    <dgm:pt modelId="{D0FEED31-E66C-4A53-B7A5-6203EA0FFC99}" type="pres">
      <dgm:prSet presAssocID="{F07FE22C-F827-4C0D-BDC5-B0F92D47CAE9}" presName="thickLine" presStyleLbl="alignNode1" presStyleIdx="0" presStyleCnt="2"/>
      <dgm:spPr/>
    </dgm:pt>
    <dgm:pt modelId="{D4496E88-7979-4AB7-9EE7-32925ECC7923}" type="pres">
      <dgm:prSet presAssocID="{F07FE22C-F827-4C0D-BDC5-B0F92D47CAE9}" presName="horz1" presStyleCnt="0"/>
      <dgm:spPr/>
    </dgm:pt>
    <dgm:pt modelId="{853A2DA1-A4E0-440A-9A75-1BBDBE741B83}" type="pres">
      <dgm:prSet presAssocID="{F07FE22C-F827-4C0D-BDC5-B0F92D47CAE9}" presName="tx1" presStyleLbl="revTx" presStyleIdx="0" presStyleCnt="2"/>
      <dgm:spPr/>
    </dgm:pt>
    <dgm:pt modelId="{899159A8-F5C7-48B3-B977-913007C40179}" type="pres">
      <dgm:prSet presAssocID="{F07FE22C-F827-4C0D-BDC5-B0F92D47CAE9}" presName="vert1" presStyleCnt="0"/>
      <dgm:spPr/>
    </dgm:pt>
    <dgm:pt modelId="{A30E4C76-358E-471C-8105-D7678FE4FC7B}" type="pres">
      <dgm:prSet presAssocID="{08B2B861-03F2-4F2E-839A-F252651758AE}" presName="thickLine" presStyleLbl="alignNode1" presStyleIdx="1" presStyleCnt="2"/>
      <dgm:spPr/>
    </dgm:pt>
    <dgm:pt modelId="{48979690-38F9-459B-B8F6-3E895CB675AB}" type="pres">
      <dgm:prSet presAssocID="{08B2B861-03F2-4F2E-839A-F252651758AE}" presName="horz1" presStyleCnt="0"/>
      <dgm:spPr/>
    </dgm:pt>
    <dgm:pt modelId="{73C2CCC9-7E35-453E-8102-FCDDA70ECD56}" type="pres">
      <dgm:prSet presAssocID="{08B2B861-03F2-4F2E-839A-F252651758AE}" presName="tx1" presStyleLbl="revTx" presStyleIdx="1" presStyleCnt="2"/>
      <dgm:spPr/>
    </dgm:pt>
    <dgm:pt modelId="{D8490C17-12FC-4013-B20C-ED6243548841}" type="pres">
      <dgm:prSet presAssocID="{08B2B861-03F2-4F2E-839A-F252651758AE}" presName="vert1" presStyleCnt="0"/>
      <dgm:spPr/>
    </dgm:pt>
  </dgm:ptLst>
  <dgm:cxnLst>
    <dgm:cxn modelId="{00E5AC24-6B40-4E10-A65D-933413DF7911}" srcId="{D45236B3-06C9-4568-8E1B-E2043CCBC1E2}" destId="{F07FE22C-F827-4C0D-BDC5-B0F92D47CAE9}" srcOrd="0" destOrd="0" parTransId="{0C613C5C-5842-4869-A92C-9EA572EFA10B}" sibTransId="{713CFCA0-C509-4D0F-8FCC-A67DC4A09CDD}"/>
    <dgm:cxn modelId="{163C3FAC-CABE-41C2-AB4D-16D813FF8EE9}" type="presOf" srcId="{08B2B861-03F2-4F2E-839A-F252651758AE}" destId="{73C2CCC9-7E35-453E-8102-FCDDA70ECD56}" srcOrd="0" destOrd="0" presId="urn:microsoft.com/office/officeart/2008/layout/LinedList"/>
    <dgm:cxn modelId="{141FEDBE-EBC4-4096-B7FD-53A992168A15}" type="presOf" srcId="{F07FE22C-F827-4C0D-BDC5-B0F92D47CAE9}" destId="{853A2DA1-A4E0-440A-9A75-1BBDBE741B83}" srcOrd="0" destOrd="0" presId="urn:microsoft.com/office/officeart/2008/layout/LinedList"/>
    <dgm:cxn modelId="{D13125D1-4B54-4F18-A63B-276946420112}" type="presOf" srcId="{D45236B3-06C9-4568-8E1B-E2043CCBC1E2}" destId="{85F8DF36-A494-4285-9D44-5E1F53238E72}" srcOrd="0" destOrd="0" presId="urn:microsoft.com/office/officeart/2008/layout/LinedList"/>
    <dgm:cxn modelId="{ECC9FBF7-A0FB-4E44-B2D3-2BB1FDAC168B}" srcId="{D45236B3-06C9-4568-8E1B-E2043CCBC1E2}" destId="{08B2B861-03F2-4F2E-839A-F252651758AE}" srcOrd="1" destOrd="0" parTransId="{2A5F89D4-EBF7-4F48-8086-A4B368E1FDFE}" sibTransId="{7A9BA1C6-BEB9-41F7-9018-2DC00802E94D}"/>
    <dgm:cxn modelId="{0475A2A1-BF3A-424B-9E5E-92992A0841EF}" type="presParOf" srcId="{85F8DF36-A494-4285-9D44-5E1F53238E72}" destId="{D0FEED31-E66C-4A53-B7A5-6203EA0FFC99}" srcOrd="0" destOrd="0" presId="urn:microsoft.com/office/officeart/2008/layout/LinedList"/>
    <dgm:cxn modelId="{22CD18BD-6CD8-4103-B484-8F06B0F6484B}" type="presParOf" srcId="{85F8DF36-A494-4285-9D44-5E1F53238E72}" destId="{D4496E88-7979-4AB7-9EE7-32925ECC7923}" srcOrd="1" destOrd="0" presId="urn:microsoft.com/office/officeart/2008/layout/LinedList"/>
    <dgm:cxn modelId="{9F0AFC14-D8DC-4B6D-9111-010A6103648D}" type="presParOf" srcId="{D4496E88-7979-4AB7-9EE7-32925ECC7923}" destId="{853A2DA1-A4E0-440A-9A75-1BBDBE741B83}" srcOrd="0" destOrd="0" presId="urn:microsoft.com/office/officeart/2008/layout/LinedList"/>
    <dgm:cxn modelId="{DE4BD2DC-692E-4F9A-AEEA-85A8FD9A3D32}" type="presParOf" srcId="{D4496E88-7979-4AB7-9EE7-32925ECC7923}" destId="{899159A8-F5C7-48B3-B977-913007C40179}" srcOrd="1" destOrd="0" presId="urn:microsoft.com/office/officeart/2008/layout/LinedList"/>
    <dgm:cxn modelId="{052262FC-DDE8-44BD-A025-83EA88F7B147}" type="presParOf" srcId="{85F8DF36-A494-4285-9D44-5E1F53238E72}" destId="{A30E4C76-358E-471C-8105-D7678FE4FC7B}" srcOrd="2" destOrd="0" presId="urn:microsoft.com/office/officeart/2008/layout/LinedList"/>
    <dgm:cxn modelId="{1B425906-B527-416C-B74C-2A824FDD0B4A}" type="presParOf" srcId="{85F8DF36-A494-4285-9D44-5E1F53238E72}" destId="{48979690-38F9-459B-B8F6-3E895CB675AB}" srcOrd="3" destOrd="0" presId="urn:microsoft.com/office/officeart/2008/layout/LinedList"/>
    <dgm:cxn modelId="{D20F12D4-BBEF-4F60-ACB6-C69DD751FFE5}" type="presParOf" srcId="{48979690-38F9-459B-B8F6-3E895CB675AB}" destId="{73C2CCC9-7E35-453E-8102-FCDDA70ECD56}" srcOrd="0" destOrd="0" presId="urn:microsoft.com/office/officeart/2008/layout/LinedList"/>
    <dgm:cxn modelId="{E34C1A10-98B5-4474-8EF7-5420DE0EB298}" type="presParOf" srcId="{48979690-38F9-459B-B8F6-3E895CB675AB}" destId="{D8490C17-12FC-4013-B20C-ED624354884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D8C142-272E-44A1-AF64-D4C4EB57CF5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51E50A5-B684-4F48-A903-473209FD59B5}">
      <dgm:prSet/>
      <dgm:spPr/>
      <dgm:t>
        <a:bodyPr/>
        <a:lstStyle/>
        <a:p>
          <a:r>
            <a:rPr lang="en-GB" b="0" dirty="0">
              <a:solidFill>
                <a:schemeClr val="bg1">
                  <a:lumMod val="65000"/>
                </a:schemeClr>
              </a:solidFill>
            </a:rPr>
            <a:t>Independence 		Dependence</a:t>
          </a:r>
          <a:endParaRPr lang="en-US" b="0" dirty="0">
            <a:solidFill>
              <a:schemeClr val="bg1">
                <a:lumMod val="65000"/>
              </a:schemeClr>
            </a:solidFill>
          </a:endParaRPr>
        </a:p>
      </dgm:t>
    </dgm:pt>
    <dgm:pt modelId="{6353A0E6-56D0-482C-9EB3-BEA6F1F3A106}" type="parTrans" cxnId="{D909CDAE-9109-4AD1-A7E8-ECE3EC9203A3}">
      <dgm:prSet/>
      <dgm:spPr/>
      <dgm:t>
        <a:bodyPr/>
        <a:lstStyle/>
        <a:p>
          <a:endParaRPr lang="en-US" b="0">
            <a:solidFill>
              <a:schemeClr val="bg1">
                <a:lumMod val="65000"/>
              </a:schemeClr>
            </a:solidFill>
          </a:endParaRPr>
        </a:p>
      </dgm:t>
    </dgm:pt>
    <dgm:pt modelId="{E74C811F-80E1-4834-AC7D-DF0845E20EA5}" type="sibTrans" cxnId="{D909CDAE-9109-4AD1-A7E8-ECE3EC9203A3}">
      <dgm:prSet/>
      <dgm:spPr/>
      <dgm:t>
        <a:bodyPr/>
        <a:lstStyle/>
        <a:p>
          <a:endParaRPr lang="en-US" b="0">
            <a:solidFill>
              <a:schemeClr val="bg1">
                <a:lumMod val="65000"/>
              </a:schemeClr>
            </a:solidFill>
          </a:endParaRPr>
        </a:p>
      </dgm:t>
    </dgm:pt>
    <dgm:pt modelId="{55E6FCC3-12B4-4DB1-870D-AEC874E633A7}">
      <dgm:prSet/>
      <dgm:spPr/>
      <dgm:t>
        <a:bodyPr/>
        <a:lstStyle/>
        <a:p>
          <a:r>
            <a:rPr lang="en-US" b="0" dirty="0">
              <a:solidFill>
                <a:schemeClr val="bg1">
                  <a:lumMod val="65000"/>
                </a:schemeClr>
              </a:solidFill>
            </a:rPr>
            <a:t>Safety			Harm</a:t>
          </a:r>
        </a:p>
      </dgm:t>
    </dgm:pt>
    <dgm:pt modelId="{7186DF66-C3DA-4912-8BFC-440A65530449}" type="parTrans" cxnId="{0B25894D-E5D1-4650-9CE6-708A3DDDAAC6}">
      <dgm:prSet/>
      <dgm:spPr/>
      <dgm:t>
        <a:bodyPr/>
        <a:lstStyle/>
        <a:p>
          <a:endParaRPr lang="en-US" b="0">
            <a:solidFill>
              <a:schemeClr val="bg1">
                <a:lumMod val="65000"/>
              </a:schemeClr>
            </a:solidFill>
          </a:endParaRPr>
        </a:p>
      </dgm:t>
    </dgm:pt>
    <dgm:pt modelId="{13FE59EF-E27C-49C5-8EEA-2B282D9F2FD1}" type="sibTrans" cxnId="{0B25894D-E5D1-4650-9CE6-708A3DDDAAC6}">
      <dgm:prSet/>
      <dgm:spPr/>
      <dgm:t>
        <a:bodyPr/>
        <a:lstStyle/>
        <a:p>
          <a:endParaRPr lang="en-US" b="0">
            <a:solidFill>
              <a:schemeClr val="bg1">
                <a:lumMod val="65000"/>
              </a:schemeClr>
            </a:solidFill>
          </a:endParaRPr>
        </a:p>
      </dgm:t>
    </dgm:pt>
    <dgm:pt modelId="{26381F55-A932-4C25-A5E4-3EA13A218C1E}">
      <dgm:prSet/>
      <dgm:spPr/>
      <dgm:t>
        <a:bodyPr/>
        <a:lstStyle/>
        <a:p>
          <a:r>
            <a:rPr lang="en-GB" b="0" dirty="0">
              <a:solidFill>
                <a:schemeClr val="bg1">
                  <a:lumMod val="65000"/>
                </a:schemeClr>
              </a:solidFill>
            </a:rPr>
            <a:t>Inclusion		Exclusion</a:t>
          </a:r>
          <a:endParaRPr lang="en-US" b="0" dirty="0">
            <a:solidFill>
              <a:schemeClr val="bg1">
                <a:lumMod val="65000"/>
              </a:schemeClr>
            </a:solidFill>
          </a:endParaRPr>
        </a:p>
      </dgm:t>
    </dgm:pt>
    <dgm:pt modelId="{A5A54A29-9403-4792-9CF2-9168F0DCBC75}" type="parTrans" cxnId="{31A73CB2-AAFA-490E-A6B5-B55D41E7EA59}">
      <dgm:prSet/>
      <dgm:spPr/>
      <dgm:t>
        <a:bodyPr/>
        <a:lstStyle/>
        <a:p>
          <a:endParaRPr lang="en-US" b="0">
            <a:solidFill>
              <a:schemeClr val="bg1">
                <a:lumMod val="65000"/>
              </a:schemeClr>
            </a:solidFill>
          </a:endParaRPr>
        </a:p>
      </dgm:t>
    </dgm:pt>
    <dgm:pt modelId="{20B3B35C-146A-4EDE-BC21-EBB5641D41A8}" type="sibTrans" cxnId="{31A73CB2-AAFA-490E-A6B5-B55D41E7EA59}">
      <dgm:prSet/>
      <dgm:spPr/>
      <dgm:t>
        <a:bodyPr/>
        <a:lstStyle/>
        <a:p>
          <a:endParaRPr lang="en-US" b="0">
            <a:solidFill>
              <a:schemeClr val="bg1">
                <a:lumMod val="65000"/>
              </a:schemeClr>
            </a:solidFill>
          </a:endParaRPr>
        </a:p>
      </dgm:t>
    </dgm:pt>
    <dgm:pt modelId="{59E2F5D9-8126-4A1B-8E7A-184B23C1282E}">
      <dgm:prSet/>
      <dgm:spPr/>
      <dgm:t>
        <a:bodyPr/>
        <a:lstStyle/>
        <a:p>
          <a:r>
            <a:rPr lang="en-GB" b="1" i="1" dirty="0">
              <a:solidFill>
                <a:schemeClr val="bg1">
                  <a:lumMod val="65000"/>
                </a:schemeClr>
              </a:solidFill>
            </a:rPr>
            <a:t>Progress			Entrenchment</a:t>
          </a:r>
          <a:endParaRPr lang="en-US" b="1" i="1" dirty="0">
            <a:solidFill>
              <a:schemeClr val="bg1">
                <a:lumMod val="65000"/>
              </a:schemeClr>
            </a:solidFill>
          </a:endParaRPr>
        </a:p>
      </dgm:t>
    </dgm:pt>
    <dgm:pt modelId="{FB015283-13B7-4391-9970-5612EF9A5393}" type="parTrans" cxnId="{8532CBA6-BA13-41E0-8110-A096A8915003}">
      <dgm:prSet/>
      <dgm:spPr/>
      <dgm:t>
        <a:bodyPr/>
        <a:lstStyle/>
        <a:p>
          <a:endParaRPr lang="en-US" b="0">
            <a:solidFill>
              <a:schemeClr val="bg1">
                <a:lumMod val="65000"/>
              </a:schemeClr>
            </a:solidFill>
          </a:endParaRPr>
        </a:p>
      </dgm:t>
    </dgm:pt>
    <dgm:pt modelId="{009135AD-900B-4834-A405-4485D35B4181}" type="sibTrans" cxnId="{8532CBA6-BA13-41E0-8110-A096A8915003}">
      <dgm:prSet/>
      <dgm:spPr/>
      <dgm:t>
        <a:bodyPr/>
        <a:lstStyle/>
        <a:p>
          <a:endParaRPr lang="en-US" b="0">
            <a:solidFill>
              <a:schemeClr val="bg1">
                <a:lumMod val="65000"/>
              </a:schemeClr>
            </a:solidFill>
          </a:endParaRPr>
        </a:p>
      </dgm:t>
    </dgm:pt>
    <dgm:pt modelId="{368E13D1-D6D3-405E-9C07-3511A6E943BE}">
      <dgm:prSet/>
      <dgm:spPr/>
      <dgm:t>
        <a:bodyPr/>
        <a:lstStyle/>
        <a:p>
          <a:r>
            <a:rPr lang="en-US" b="1" dirty="0">
              <a:solidFill>
                <a:schemeClr val="accent1"/>
              </a:solidFill>
            </a:rPr>
            <a:t>INTENDED                            ACTUAL</a:t>
          </a:r>
        </a:p>
      </dgm:t>
    </dgm:pt>
    <dgm:pt modelId="{8898F9C9-1D2D-4456-A4A2-92384FA4C78F}" type="parTrans" cxnId="{EF210A31-B6A1-4DE1-8BCC-8496021C4BE9}">
      <dgm:prSet/>
      <dgm:spPr/>
      <dgm:t>
        <a:bodyPr/>
        <a:lstStyle/>
        <a:p>
          <a:endParaRPr lang="en-GB"/>
        </a:p>
      </dgm:t>
    </dgm:pt>
    <dgm:pt modelId="{AB3BF930-EC11-4E33-9101-1976E30AA4D8}" type="sibTrans" cxnId="{EF210A31-B6A1-4DE1-8BCC-8496021C4BE9}">
      <dgm:prSet/>
      <dgm:spPr/>
      <dgm:t>
        <a:bodyPr/>
        <a:lstStyle/>
        <a:p>
          <a:endParaRPr lang="en-GB"/>
        </a:p>
      </dgm:t>
    </dgm:pt>
    <dgm:pt modelId="{6FCD5EBA-96B9-4A7C-928D-A5DA9277C917}" type="pres">
      <dgm:prSet presAssocID="{D0D8C142-272E-44A1-AF64-D4C4EB57CF53}" presName="vert0" presStyleCnt="0">
        <dgm:presLayoutVars>
          <dgm:dir/>
          <dgm:animOne val="branch"/>
          <dgm:animLvl val="lvl"/>
        </dgm:presLayoutVars>
      </dgm:prSet>
      <dgm:spPr/>
    </dgm:pt>
    <dgm:pt modelId="{CE42DBC8-255D-44A6-B39E-91FCC3D6324D}" type="pres">
      <dgm:prSet presAssocID="{368E13D1-D6D3-405E-9C07-3511A6E943BE}" presName="thickLine" presStyleLbl="alignNode1" presStyleIdx="0" presStyleCnt="5"/>
      <dgm:spPr/>
    </dgm:pt>
    <dgm:pt modelId="{A4AA56B6-D548-440D-BB64-7FB0D193E3AB}" type="pres">
      <dgm:prSet presAssocID="{368E13D1-D6D3-405E-9C07-3511A6E943BE}" presName="horz1" presStyleCnt="0"/>
      <dgm:spPr/>
    </dgm:pt>
    <dgm:pt modelId="{30F7CD55-EEAF-43D1-BEB0-B4C2A4E9EFC2}" type="pres">
      <dgm:prSet presAssocID="{368E13D1-D6D3-405E-9C07-3511A6E943BE}" presName="tx1" presStyleLbl="revTx" presStyleIdx="0" presStyleCnt="5"/>
      <dgm:spPr/>
    </dgm:pt>
    <dgm:pt modelId="{7A040961-61E2-44DD-A0E1-3976293E800F}" type="pres">
      <dgm:prSet presAssocID="{368E13D1-D6D3-405E-9C07-3511A6E943BE}" presName="vert1" presStyleCnt="0"/>
      <dgm:spPr/>
    </dgm:pt>
    <dgm:pt modelId="{5B72A3C2-01D0-4792-9CFC-C451846D0651}" type="pres">
      <dgm:prSet presAssocID="{D51E50A5-B684-4F48-A903-473209FD59B5}" presName="thickLine" presStyleLbl="alignNode1" presStyleIdx="1" presStyleCnt="5"/>
      <dgm:spPr/>
    </dgm:pt>
    <dgm:pt modelId="{698E0CC7-9CBA-4690-9928-88213A84C8A4}" type="pres">
      <dgm:prSet presAssocID="{D51E50A5-B684-4F48-A903-473209FD59B5}" presName="horz1" presStyleCnt="0"/>
      <dgm:spPr/>
    </dgm:pt>
    <dgm:pt modelId="{6BCC4CCF-BEA0-42EA-B7BA-2A91AD22CD48}" type="pres">
      <dgm:prSet presAssocID="{D51E50A5-B684-4F48-A903-473209FD59B5}" presName="tx1" presStyleLbl="revTx" presStyleIdx="1" presStyleCnt="5"/>
      <dgm:spPr/>
    </dgm:pt>
    <dgm:pt modelId="{C1AB728E-4B9C-4974-92E6-BBDE4C1A9165}" type="pres">
      <dgm:prSet presAssocID="{D51E50A5-B684-4F48-A903-473209FD59B5}" presName="vert1" presStyleCnt="0"/>
      <dgm:spPr/>
    </dgm:pt>
    <dgm:pt modelId="{E01C561A-D528-4FA7-B2AF-B43179D8E9F4}" type="pres">
      <dgm:prSet presAssocID="{55E6FCC3-12B4-4DB1-870D-AEC874E633A7}" presName="thickLine" presStyleLbl="alignNode1" presStyleIdx="2" presStyleCnt="5"/>
      <dgm:spPr/>
    </dgm:pt>
    <dgm:pt modelId="{6B16296C-1165-4B49-BF69-65C2BA7F1E64}" type="pres">
      <dgm:prSet presAssocID="{55E6FCC3-12B4-4DB1-870D-AEC874E633A7}" presName="horz1" presStyleCnt="0"/>
      <dgm:spPr/>
    </dgm:pt>
    <dgm:pt modelId="{83C0FF4D-407A-4C61-9D7E-DB58EEFEAAC3}" type="pres">
      <dgm:prSet presAssocID="{55E6FCC3-12B4-4DB1-870D-AEC874E633A7}" presName="tx1" presStyleLbl="revTx" presStyleIdx="2" presStyleCnt="5"/>
      <dgm:spPr/>
    </dgm:pt>
    <dgm:pt modelId="{FDA54BDC-BF31-48E7-89B6-89703C4CB7A6}" type="pres">
      <dgm:prSet presAssocID="{55E6FCC3-12B4-4DB1-870D-AEC874E633A7}" presName="vert1" presStyleCnt="0"/>
      <dgm:spPr/>
    </dgm:pt>
    <dgm:pt modelId="{31752DB7-B0DA-4005-B67C-8BFB5621724F}" type="pres">
      <dgm:prSet presAssocID="{26381F55-A932-4C25-A5E4-3EA13A218C1E}" presName="thickLine" presStyleLbl="alignNode1" presStyleIdx="3" presStyleCnt="5"/>
      <dgm:spPr/>
    </dgm:pt>
    <dgm:pt modelId="{F3CF4F6C-5379-4368-8560-F947DDD1CD99}" type="pres">
      <dgm:prSet presAssocID="{26381F55-A932-4C25-A5E4-3EA13A218C1E}" presName="horz1" presStyleCnt="0"/>
      <dgm:spPr/>
    </dgm:pt>
    <dgm:pt modelId="{E89BAE68-6782-42A6-9967-B2CC5C66302F}" type="pres">
      <dgm:prSet presAssocID="{26381F55-A932-4C25-A5E4-3EA13A218C1E}" presName="tx1" presStyleLbl="revTx" presStyleIdx="3" presStyleCnt="5"/>
      <dgm:spPr/>
    </dgm:pt>
    <dgm:pt modelId="{988437C3-33A6-4CC0-ABED-DFC5FA2451C0}" type="pres">
      <dgm:prSet presAssocID="{26381F55-A932-4C25-A5E4-3EA13A218C1E}" presName="vert1" presStyleCnt="0"/>
      <dgm:spPr/>
    </dgm:pt>
    <dgm:pt modelId="{ED7A3650-2FE1-410B-8575-E11FA67D3270}" type="pres">
      <dgm:prSet presAssocID="{59E2F5D9-8126-4A1B-8E7A-184B23C1282E}" presName="thickLine" presStyleLbl="alignNode1" presStyleIdx="4" presStyleCnt="5"/>
      <dgm:spPr/>
    </dgm:pt>
    <dgm:pt modelId="{6A5981A7-4521-4F9F-AC9C-BDCE30FDC358}" type="pres">
      <dgm:prSet presAssocID="{59E2F5D9-8126-4A1B-8E7A-184B23C1282E}" presName="horz1" presStyleCnt="0"/>
      <dgm:spPr/>
    </dgm:pt>
    <dgm:pt modelId="{537BCCB7-B668-414D-9195-27CAD8204515}" type="pres">
      <dgm:prSet presAssocID="{59E2F5D9-8126-4A1B-8E7A-184B23C1282E}" presName="tx1" presStyleLbl="revTx" presStyleIdx="4" presStyleCnt="5"/>
      <dgm:spPr/>
    </dgm:pt>
    <dgm:pt modelId="{4874895A-96DF-450D-B0ED-A0058A17D4A3}" type="pres">
      <dgm:prSet presAssocID="{59E2F5D9-8126-4A1B-8E7A-184B23C1282E}" presName="vert1" presStyleCnt="0"/>
      <dgm:spPr/>
    </dgm:pt>
  </dgm:ptLst>
  <dgm:cxnLst>
    <dgm:cxn modelId="{EF210A31-B6A1-4DE1-8BCC-8496021C4BE9}" srcId="{D0D8C142-272E-44A1-AF64-D4C4EB57CF53}" destId="{368E13D1-D6D3-405E-9C07-3511A6E943BE}" srcOrd="0" destOrd="0" parTransId="{8898F9C9-1D2D-4456-A4A2-92384FA4C78F}" sibTransId="{AB3BF930-EC11-4E33-9101-1976E30AA4D8}"/>
    <dgm:cxn modelId="{7673BA39-1941-4689-82BC-4D49834F2F9E}" type="presOf" srcId="{59E2F5D9-8126-4A1B-8E7A-184B23C1282E}" destId="{537BCCB7-B668-414D-9195-27CAD8204515}" srcOrd="0" destOrd="0" presId="urn:microsoft.com/office/officeart/2008/layout/LinedList"/>
    <dgm:cxn modelId="{9545EB45-50BD-461C-B500-A9156A83D15D}" type="presOf" srcId="{D51E50A5-B684-4F48-A903-473209FD59B5}" destId="{6BCC4CCF-BEA0-42EA-B7BA-2A91AD22CD48}" srcOrd="0" destOrd="0" presId="urn:microsoft.com/office/officeart/2008/layout/LinedList"/>
    <dgm:cxn modelId="{0B25894D-E5D1-4650-9CE6-708A3DDDAAC6}" srcId="{D0D8C142-272E-44A1-AF64-D4C4EB57CF53}" destId="{55E6FCC3-12B4-4DB1-870D-AEC874E633A7}" srcOrd="2" destOrd="0" parTransId="{7186DF66-C3DA-4912-8BFC-440A65530449}" sibTransId="{13FE59EF-E27C-49C5-8EEA-2B282D9F2FD1}"/>
    <dgm:cxn modelId="{4803D67C-4F1E-46AD-8EB1-4B603E7A2667}" type="presOf" srcId="{26381F55-A932-4C25-A5E4-3EA13A218C1E}" destId="{E89BAE68-6782-42A6-9967-B2CC5C66302F}" srcOrd="0" destOrd="0" presId="urn:microsoft.com/office/officeart/2008/layout/LinedList"/>
    <dgm:cxn modelId="{D96BC595-DE02-455C-83BE-A0BF657611BC}" type="presOf" srcId="{368E13D1-D6D3-405E-9C07-3511A6E943BE}" destId="{30F7CD55-EEAF-43D1-BEB0-B4C2A4E9EFC2}" srcOrd="0" destOrd="0" presId="urn:microsoft.com/office/officeart/2008/layout/LinedList"/>
    <dgm:cxn modelId="{8532CBA6-BA13-41E0-8110-A096A8915003}" srcId="{D0D8C142-272E-44A1-AF64-D4C4EB57CF53}" destId="{59E2F5D9-8126-4A1B-8E7A-184B23C1282E}" srcOrd="4" destOrd="0" parTransId="{FB015283-13B7-4391-9970-5612EF9A5393}" sibTransId="{009135AD-900B-4834-A405-4485D35B4181}"/>
    <dgm:cxn modelId="{D909CDAE-9109-4AD1-A7E8-ECE3EC9203A3}" srcId="{D0D8C142-272E-44A1-AF64-D4C4EB57CF53}" destId="{D51E50A5-B684-4F48-A903-473209FD59B5}" srcOrd="1" destOrd="0" parTransId="{6353A0E6-56D0-482C-9EB3-BEA6F1F3A106}" sibTransId="{E74C811F-80E1-4834-AC7D-DF0845E20EA5}"/>
    <dgm:cxn modelId="{31A73CB2-AAFA-490E-A6B5-B55D41E7EA59}" srcId="{D0D8C142-272E-44A1-AF64-D4C4EB57CF53}" destId="{26381F55-A932-4C25-A5E4-3EA13A218C1E}" srcOrd="3" destOrd="0" parTransId="{A5A54A29-9403-4792-9CF2-9168F0DCBC75}" sibTransId="{20B3B35C-146A-4EDE-BC21-EBB5641D41A8}"/>
    <dgm:cxn modelId="{F3EC31B8-63AF-4D90-91D7-5606314482D0}" type="presOf" srcId="{55E6FCC3-12B4-4DB1-870D-AEC874E633A7}" destId="{83C0FF4D-407A-4C61-9D7E-DB58EEFEAAC3}" srcOrd="0" destOrd="0" presId="urn:microsoft.com/office/officeart/2008/layout/LinedList"/>
    <dgm:cxn modelId="{1FFABCF6-55F4-44C3-8CFF-4CE3B8388782}" type="presOf" srcId="{D0D8C142-272E-44A1-AF64-D4C4EB57CF53}" destId="{6FCD5EBA-96B9-4A7C-928D-A5DA9277C917}" srcOrd="0" destOrd="0" presId="urn:microsoft.com/office/officeart/2008/layout/LinedList"/>
    <dgm:cxn modelId="{C630D6D5-B726-4DA2-ACAC-DA36217CA95A}" type="presParOf" srcId="{6FCD5EBA-96B9-4A7C-928D-A5DA9277C917}" destId="{CE42DBC8-255D-44A6-B39E-91FCC3D6324D}" srcOrd="0" destOrd="0" presId="urn:microsoft.com/office/officeart/2008/layout/LinedList"/>
    <dgm:cxn modelId="{3C9B129C-D341-45CA-8DE0-CBE5D8905589}" type="presParOf" srcId="{6FCD5EBA-96B9-4A7C-928D-A5DA9277C917}" destId="{A4AA56B6-D548-440D-BB64-7FB0D193E3AB}" srcOrd="1" destOrd="0" presId="urn:microsoft.com/office/officeart/2008/layout/LinedList"/>
    <dgm:cxn modelId="{40052322-89D7-462A-80D8-8FA9C01DA7BA}" type="presParOf" srcId="{A4AA56B6-D548-440D-BB64-7FB0D193E3AB}" destId="{30F7CD55-EEAF-43D1-BEB0-B4C2A4E9EFC2}" srcOrd="0" destOrd="0" presId="urn:microsoft.com/office/officeart/2008/layout/LinedList"/>
    <dgm:cxn modelId="{AFC6A69D-855F-42B9-9D7F-3406D79D4F82}" type="presParOf" srcId="{A4AA56B6-D548-440D-BB64-7FB0D193E3AB}" destId="{7A040961-61E2-44DD-A0E1-3976293E800F}" srcOrd="1" destOrd="0" presId="urn:microsoft.com/office/officeart/2008/layout/LinedList"/>
    <dgm:cxn modelId="{F2A4DB60-F70E-49FA-AF19-F4903A25294C}" type="presParOf" srcId="{6FCD5EBA-96B9-4A7C-928D-A5DA9277C917}" destId="{5B72A3C2-01D0-4792-9CFC-C451846D0651}" srcOrd="2" destOrd="0" presId="urn:microsoft.com/office/officeart/2008/layout/LinedList"/>
    <dgm:cxn modelId="{2F6E975F-0E35-4930-86C4-5B4DA3C4167A}" type="presParOf" srcId="{6FCD5EBA-96B9-4A7C-928D-A5DA9277C917}" destId="{698E0CC7-9CBA-4690-9928-88213A84C8A4}" srcOrd="3" destOrd="0" presId="urn:microsoft.com/office/officeart/2008/layout/LinedList"/>
    <dgm:cxn modelId="{B4BB2756-B85E-4F8F-9BD6-DDF2A19F29E9}" type="presParOf" srcId="{698E0CC7-9CBA-4690-9928-88213A84C8A4}" destId="{6BCC4CCF-BEA0-42EA-B7BA-2A91AD22CD48}" srcOrd="0" destOrd="0" presId="urn:microsoft.com/office/officeart/2008/layout/LinedList"/>
    <dgm:cxn modelId="{1C605046-D0E2-4D4C-8629-8F3A818451FB}" type="presParOf" srcId="{698E0CC7-9CBA-4690-9928-88213A84C8A4}" destId="{C1AB728E-4B9C-4974-92E6-BBDE4C1A9165}" srcOrd="1" destOrd="0" presId="urn:microsoft.com/office/officeart/2008/layout/LinedList"/>
    <dgm:cxn modelId="{58EEB466-81DB-4C93-89C1-842B7083C07F}" type="presParOf" srcId="{6FCD5EBA-96B9-4A7C-928D-A5DA9277C917}" destId="{E01C561A-D528-4FA7-B2AF-B43179D8E9F4}" srcOrd="4" destOrd="0" presId="urn:microsoft.com/office/officeart/2008/layout/LinedList"/>
    <dgm:cxn modelId="{19AC2A1B-C4FF-4B74-AABC-6AC8B67F8187}" type="presParOf" srcId="{6FCD5EBA-96B9-4A7C-928D-A5DA9277C917}" destId="{6B16296C-1165-4B49-BF69-65C2BA7F1E64}" srcOrd="5" destOrd="0" presId="urn:microsoft.com/office/officeart/2008/layout/LinedList"/>
    <dgm:cxn modelId="{9F9DE736-2CFC-45EC-8292-37528184436F}" type="presParOf" srcId="{6B16296C-1165-4B49-BF69-65C2BA7F1E64}" destId="{83C0FF4D-407A-4C61-9D7E-DB58EEFEAAC3}" srcOrd="0" destOrd="0" presId="urn:microsoft.com/office/officeart/2008/layout/LinedList"/>
    <dgm:cxn modelId="{D3BA05F2-D3A0-4E36-BA7A-CA4EBEA556F6}" type="presParOf" srcId="{6B16296C-1165-4B49-BF69-65C2BA7F1E64}" destId="{FDA54BDC-BF31-48E7-89B6-89703C4CB7A6}" srcOrd="1" destOrd="0" presId="urn:microsoft.com/office/officeart/2008/layout/LinedList"/>
    <dgm:cxn modelId="{6AA06622-3C67-44B4-94E5-695C65C08BD0}" type="presParOf" srcId="{6FCD5EBA-96B9-4A7C-928D-A5DA9277C917}" destId="{31752DB7-B0DA-4005-B67C-8BFB5621724F}" srcOrd="6" destOrd="0" presId="urn:microsoft.com/office/officeart/2008/layout/LinedList"/>
    <dgm:cxn modelId="{3B95584C-DD47-4993-BFAC-CD1F5665450A}" type="presParOf" srcId="{6FCD5EBA-96B9-4A7C-928D-A5DA9277C917}" destId="{F3CF4F6C-5379-4368-8560-F947DDD1CD99}" srcOrd="7" destOrd="0" presId="urn:microsoft.com/office/officeart/2008/layout/LinedList"/>
    <dgm:cxn modelId="{119B81BE-403F-4808-ABBE-3377D1B74B6C}" type="presParOf" srcId="{F3CF4F6C-5379-4368-8560-F947DDD1CD99}" destId="{E89BAE68-6782-42A6-9967-B2CC5C66302F}" srcOrd="0" destOrd="0" presId="urn:microsoft.com/office/officeart/2008/layout/LinedList"/>
    <dgm:cxn modelId="{B405E676-5D05-40B1-B2A5-B445D26E41AF}" type="presParOf" srcId="{F3CF4F6C-5379-4368-8560-F947DDD1CD99}" destId="{988437C3-33A6-4CC0-ABED-DFC5FA2451C0}" srcOrd="1" destOrd="0" presId="urn:microsoft.com/office/officeart/2008/layout/LinedList"/>
    <dgm:cxn modelId="{4418C390-E0CB-42F0-8658-12958F2AA99B}" type="presParOf" srcId="{6FCD5EBA-96B9-4A7C-928D-A5DA9277C917}" destId="{ED7A3650-2FE1-410B-8575-E11FA67D3270}" srcOrd="8" destOrd="0" presId="urn:microsoft.com/office/officeart/2008/layout/LinedList"/>
    <dgm:cxn modelId="{EED656AA-FB5C-4A8F-B3E8-0C2E6F58EC82}" type="presParOf" srcId="{6FCD5EBA-96B9-4A7C-928D-A5DA9277C917}" destId="{6A5981A7-4521-4F9F-AC9C-BDCE30FDC358}" srcOrd="9" destOrd="0" presId="urn:microsoft.com/office/officeart/2008/layout/LinedList"/>
    <dgm:cxn modelId="{0D1A102A-D7F9-4CA7-BABB-D2A03A59ED09}" type="presParOf" srcId="{6A5981A7-4521-4F9F-AC9C-BDCE30FDC358}" destId="{537BCCB7-B668-414D-9195-27CAD8204515}" srcOrd="0" destOrd="0" presId="urn:microsoft.com/office/officeart/2008/layout/LinedList"/>
    <dgm:cxn modelId="{C8CB6BA3-51B5-4104-9B87-24BEB0D2384B}" type="presParOf" srcId="{6A5981A7-4521-4F9F-AC9C-BDCE30FDC358}" destId="{4874895A-96DF-450D-B0ED-A0058A17D4A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C5FF84-2492-4897-902E-7A9ECC7E01BD}" type="doc">
      <dgm:prSet loTypeId="urn:microsoft.com/office/officeart/2008/layout/LinedList" loCatId="list" qsTypeId="urn:microsoft.com/office/officeart/2005/8/quickstyle/simple1" qsCatId="simple" csTypeId="urn:microsoft.com/office/officeart/2018/5/colors/Iconchunking_neutralicon_colorful1" csCatId="colorful" phldr="1"/>
      <dgm:spPr/>
      <dgm:t>
        <a:bodyPr/>
        <a:lstStyle/>
        <a:p>
          <a:endParaRPr lang="en-GB"/>
        </a:p>
      </dgm:t>
    </dgm:pt>
    <dgm:pt modelId="{457FE4DB-E309-4315-800A-8741E945EFF2}">
      <dgm:prSet custT="1"/>
      <dgm:spPr/>
      <dgm:t>
        <a:bodyPr/>
        <a:lstStyle/>
        <a:p>
          <a:pPr>
            <a:lnSpc>
              <a:spcPct val="100000"/>
            </a:lnSpc>
          </a:pPr>
          <a:r>
            <a:rPr lang="en-GB" sz="2800" i="1" dirty="0">
              <a:solidFill>
                <a:schemeClr val="bg1">
                  <a:lumMod val="50000"/>
                </a:schemeClr>
              </a:solidFill>
              <a:latin typeface="Calibri" panose="020F0502020204030204" pitchFamily="34" charset="0"/>
              <a:cs typeface="Calibri" panose="020F0502020204030204" pitchFamily="34" charset="0"/>
            </a:rPr>
            <a:t>People feeling safe in your building is sort of the foundation stone of being a psychologically informed environment. You can't be psychologically informed if people don't feel safe </a:t>
          </a:r>
          <a:r>
            <a:rPr lang="en-GB" sz="2800" i="0" dirty="0">
              <a:solidFill>
                <a:schemeClr val="bg1">
                  <a:lumMod val="50000"/>
                </a:schemeClr>
              </a:solidFill>
              <a:latin typeface="Calibri" panose="020F0502020204030204" pitchFamily="34" charset="0"/>
              <a:cs typeface="Calibri" panose="020F0502020204030204" pitchFamily="34" charset="0"/>
            </a:rPr>
            <a:t>(Hostel Manager).</a:t>
          </a:r>
        </a:p>
      </dgm:t>
    </dgm:pt>
    <dgm:pt modelId="{BC2BFB32-7181-4C1F-A3E5-47834727FD4A}" type="parTrans" cxnId="{1E344CC5-A435-4512-97CE-0B348688D228}">
      <dgm:prSet/>
      <dgm:spPr/>
      <dgm:t>
        <a:bodyPr/>
        <a:lstStyle/>
        <a:p>
          <a:endParaRPr lang="en-GB"/>
        </a:p>
      </dgm:t>
    </dgm:pt>
    <dgm:pt modelId="{23B6B9DA-1CD7-4986-BAE3-F25B10B92796}" type="sibTrans" cxnId="{1E344CC5-A435-4512-97CE-0B348688D228}">
      <dgm:prSet/>
      <dgm:spPr/>
      <dgm:t>
        <a:bodyPr/>
        <a:lstStyle/>
        <a:p>
          <a:endParaRPr lang="en-GB"/>
        </a:p>
      </dgm:t>
    </dgm:pt>
    <dgm:pt modelId="{7B52ADB8-D73A-482D-9064-4F25F27A3A37}">
      <dgm:prSet custT="1"/>
      <dgm:spPr/>
      <dgm:t>
        <a:bodyPr/>
        <a:lstStyle/>
        <a:p>
          <a:pPr>
            <a:lnSpc>
              <a:spcPct val="100000"/>
            </a:lnSpc>
          </a:pPr>
          <a:r>
            <a:rPr lang="en-GB" sz="2800" i="1" dirty="0">
              <a:solidFill>
                <a:schemeClr val="bg1">
                  <a:lumMod val="50000"/>
                </a:schemeClr>
              </a:solidFill>
              <a:latin typeface="Calibri" panose="020F0502020204030204" pitchFamily="34" charset="0"/>
              <a:cs typeface="Calibri" panose="020F0502020204030204" pitchFamily="34" charset="0"/>
            </a:rPr>
            <a:t>That would be, absolutely, the prime; safety is everything. People have a right to feel safe </a:t>
          </a:r>
          <a:r>
            <a:rPr lang="en-GB" sz="2800" i="0" dirty="0">
              <a:solidFill>
                <a:schemeClr val="bg1">
                  <a:lumMod val="50000"/>
                </a:schemeClr>
              </a:solidFill>
              <a:latin typeface="Calibri" panose="020F0502020204030204" pitchFamily="34" charset="0"/>
              <a:cs typeface="Calibri" panose="020F0502020204030204" pitchFamily="34" charset="0"/>
            </a:rPr>
            <a:t>(Hostel Manager).</a:t>
          </a:r>
          <a:endParaRPr lang="en-GB" sz="2800" i="0"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endParaRPr>
        </a:p>
      </dgm:t>
    </dgm:pt>
    <dgm:pt modelId="{BEB83048-EF0E-4A53-AE9E-F7B636C492C0}" type="parTrans" cxnId="{5F9763D4-BC19-4A48-B095-0E217EA8809B}">
      <dgm:prSet/>
      <dgm:spPr/>
      <dgm:t>
        <a:bodyPr/>
        <a:lstStyle/>
        <a:p>
          <a:endParaRPr lang="en-GB"/>
        </a:p>
      </dgm:t>
    </dgm:pt>
    <dgm:pt modelId="{C888F90E-FBC1-4C8B-AE66-6B8C5F56CE91}" type="sibTrans" cxnId="{5F9763D4-BC19-4A48-B095-0E217EA8809B}">
      <dgm:prSet/>
      <dgm:spPr/>
      <dgm:t>
        <a:bodyPr/>
        <a:lstStyle/>
        <a:p>
          <a:pPr>
            <a:lnSpc>
              <a:spcPct val="100000"/>
            </a:lnSpc>
          </a:pPr>
          <a:endParaRPr lang="en-GB"/>
        </a:p>
      </dgm:t>
    </dgm:pt>
    <dgm:pt modelId="{8D8F69E1-90E4-415E-B74D-7D99DC24AE2A}" type="pres">
      <dgm:prSet presAssocID="{54C5FF84-2492-4897-902E-7A9ECC7E01BD}" presName="vert0" presStyleCnt="0">
        <dgm:presLayoutVars>
          <dgm:dir/>
          <dgm:animOne val="branch"/>
          <dgm:animLvl val="lvl"/>
        </dgm:presLayoutVars>
      </dgm:prSet>
      <dgm:spPr/>
    </dgm:pt>
    <dgm:pt modelId="{BD2E4AB8-6080-472C-9819-25162CEBE942}" type="pres">
      <dgm:prSet presAssocID="{7B52ADB8-D73A-482D-9064-4F25F27A3A37}" presName="thickLine" presStyleLbl="alignNode1" presStyleIdx="0" presStyleCnt="2"/>
      <dgm:spPr/>
    </dgm:pt>
    <dgm:pt modelId="{93253FFF-3114-4D69-AEFE-A22DE1B9D95C}" type="pres">
      <dgm:prSet presAssocID="{7B52ADB8-D73A-482D-9064-4F25F27A3A37}" presName="horz1" presStyleCnt="0"/>
      <dgm:spPr/>
    </dgm:pt>
    <dgm:pt modelId="{03ECDAFC-B802-4217-9EF1-96F1EA8CE65F}" type="pres">
      <dgm:prSet presAssocID="{7B52ADB8-D73A-482D-9064-4F25F27A3A37}" presName="tx1" presStyleLbl="revTx" presStyleIdx="0" presStyleCnt="2"/>
      <dgm:spPr/>
    </dgm:pt>
    <dgm:pt modelId="{CDE351B4-64FA-4245-8099-DC2956E75F76}" type="pres">
      <dgm:prSet presAssocID="{7B52ADB8-D73A-482D-9064-4F25F27A3A37}" presName="vert1" presStyleCnt="0"/>
      <dgm:spPr/>
    </dgm:pt>
    <dgm:pt modelId="{41692E0E-85B3-4A57-BCCA-1A2B541516F1}" type="pres">
      <dgm:prSet presAssocID="{457FE4DB-E309-4315-800A-8741E945EFF2}" presName="thickLine" presStyleLbl="alignNode1" presStyleIdx="1" presStyleCnt="2"/>
      <dgm:spPr/>
    </dgm:pt>
    <dgm:pt modelId="{06C7B3D5-F3C0-420B-BBAF-30E50428A9D8}" type="pres">
      <dgm:prSet presAssocID="{457FE4DB-E309-4315-800A-8741E945EFF2}" presName="horz1" presStyleCnt="0"/>
      <dgm:spPr/>
    </dgm:pt>
    <dgm:pt modelId="{38D07E2F-92C0-4F3B-8A8A-E5A8F1BED2A3}" type="pres">
      <dgm:prSet presAssocID="{457FE4DB-E309-4315-800A-8741E945EFF2}" presName="tx1" presStyleLbl="revTx" presStyleIdx="1" presStyleCnt="2"/>
      <dgm:spPr/>
    </dgm:pt>
    <dgm:pt modelId="{F2D1577E-B33B-476C-A4E6-C5181ABEBE37}" type="pres">
      <dgm:prSet presAssocID="{457FE4DB-E309-4315-800A-8741E945EFF2}" presName="vert1" presStyleCnt="0"/>
      <dgm:spPr/>
    </dgm:pt>
  </dgm:ptLst>
  <dgm:cxnLst>
    <dgm:cxn modelId="{B9773E44-78BD-4BAD-ABEE-38F51B2FF60D}" type="presOf" srcId="{457FE4DB-E309-4315-800A-8741E945EFF2}" destId="{38D07E2F-92C0-4F3B-8A8A-E5A8F1BED2A3}" srcOrd="0" destOrd="0" presId="urn:microsoft.com/office/officeart/2008/layout/LinedList"/>
    <dgm:cxn modelId="{105F3FA0-14F7-428A-B573-3CC1EE760FC7}" type="presOf" srcId="{54C5FF84-2492-4897-902E-7A9ECC7E01BD}" destId="{8D8F69E1-90E4-415E-B74D-7D99DC24AE2A}" srcOrd="0" destOrd="0" presId="urn:microsoft.com/office/officeart/2008/layout/LinedList"/>
    <dgm:cxn modelId="{7832C6A4-F3A8-4D26-B2D8-E217C81D0948}" type="presOf" srcId="{7B52ADB8-D73A-482D-9064-4F25F27A3A37}" destId="{03ECDAFC-B802-4217-9EF1-96F1EA8CE65F}" srcOrd="0" destOrd="0" presId="urn:microsoft.com/office/officeart/2008/layout/LinedList"/>
    <dgm:cxn modelId="{1E344CC5-A435-4512-97CE-0B348688D228}" srcId="{54C5FF84-2492-4897-902E-7A9ECC7E01BD}" destId="{457FE4DB-E309-4315-800A-8741E945EFF2}" srcOrd="1" destOrd="0" parTransId="{BC2BFB32-7181-4C1F-A3E5-47834727FD4A}" sibTransId="{23B6B9DA-1CD7-4986-BAE3-F25B10B92796}"/>
    <dgm:cxn modelId="{5F9763D4-BC19-4A48-B095-0E217EA8809B}" srcId="{54C5FF84-2492-4897-902E-7A9ECC7E01BD}" destId="{7B52ADB8-D73A-482D-9064-4F25F27A3A37}" srcOrd="0" destOrd="0" parTransId="{BEB83048-EF0E-4A53-AE9E-F7B636C492C0}" sibTransId="{C888F90E-FBC1-4C8B-AE66-6B8C5F56CE91}"/>
    <dgm:cxn modelId="{287E6623-3279-4762-BEC9-3B01315DCEBF}" type="presParOf" srcId="{8D8F69E1-90E4-415E-B74D-7D99DC24AE2A}" destId="{BD2E4AB8-6080-472C-9819-25162CEBE942}" srcOrd="0" destOrd="0" presId="urn:microsoft.com/office/officeart/2008/layout/LinedList"/>
    <dgm:cxn modelId="{D3523499-3A59-481E-9138-27FB6E4B3E1E}" type="presParOf" srcId="{8D8F69E1-90E4-415E-B74D-7D99DC24AE2A}" destId="{93253FFF-3114-4D69-AEFE-A22DE1B9D95C}" srcOrd="1" destOrd="0" presId="urn:microsoft.com/office/officeart/2008/layout/LinedList"/>
    <dgm:cxn modelId="{567C53D8-EF26-4E66-8651-92C78EB13A5C}" type="presParOf" srcId="{93253FFF-3114-4D69-AEFE-A22DE1B9D95C}" destId="{03ECDAFC-B802-4217-9EF1-96F1EA8CE65F}" srcOrd="0" destOrd="0" presId="urn:microsoft.com/office/officeart/2008/layout/LinedList"/>
    <dgm:cxn modelId="{DF999D11-0898-4060-A03C-1DDCAC861A4F}" type="presParOf" srcId="{93253FFF-3114-4D69-AEFE-A22DE1B9D95C}" destId="{CDE351B4-64FA-4245-8099-DC2956E75F76}" srcOrd="1" destOrd="0" presId="urn:microsoft.com/office/officeart/2008/layout/LinedList"/>
    <dgm:cxn modelId="{B313B9F4-2794-4763-8D5A-B629DF61DCCF}" type="presParOf" srcId="{8D8F69E1-90E4-415E-B74D-7D99DC24AE2A}" destId="{41692E0E-85B3-4A57-BCCA-1A2B541516F1}" srcOrd="2" destOrd="0" presId="urn:microsoft.com/office/officeart/2008/layout/LinedList"/>
    <dgm:cxn modelId="{B2BC5840-6D00-4BCD-B208-537C0B7CD3B4}" type="presParOf" srcId="{8D8F69E1-90E4-415E-B74D-7D99DC24AE2A}" destId="{06C7B3D5-F3C0-420B-BBAF-30E50428A9D8}" srcOrd="3" destOrd="0" presId="urn:microsoft.com/office/officeart/2008/layout/LinedList"/>
    <dgm:cxn modelId="{486C04EB-14EF-4AE1-B4C8-04D71F4597DB}" type="presParOf" srcId="{06C7B3D5-F3C0-420B-BBAF-30E50428A9D8}" destId="{38D07E2F-92C0-4F3B-8A8A-E5A8F1BED2A3}" srcOrd="0" destOrd="0" presId="urn:microsoft.com/office/officeart/2008/layout/LinedList"/>
    <dgm:cxn modelId="{DA01436F-4A2A-4774-B419-B6271908DB9D}" type="presParOf" srcId="{06C7B3D5-F3C0-420B-BBAF-30E50428A9D8}" destId="{F2D1577E-B33B-476C-A4E6-C5181ABEBE3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C5FF84-2492-4897-902E-7A9ECC7E01BD}" type="doc">
      <dgm:prSet loTypeId="urn:microsoft.com/office/officeart/2008/layout/LinedList" loCatId="list" qsTypeId="urn:microsoft.com/office/officeart/2005/8/quickstyle/simple1" qsCatId="simple" csTypeId="urn:microsoft.com/office/officeart/2018/5/colors/Iconchunking_neutralicon_colorful1" csCatId="colorful" phldr="1"/>
      <dgm:spPr/>
      <dgm:t>
        <a:bodyPr/>
        <a:lstStyle/>
        <a:p>
          <a:endParaRPr lang="en-GB"/>
        </a:p>
      </dgm:t>
    </dgm:pt>
    <dgm:pt modelId="{457FE4DB-E309-4315-800A-8741E945EFF2}">
      <dgm:prSet custT="1"/>
      <dgm:spPr/>
      <dgm:t>
        <a:bodyPr/>
        <a:lstStyle/>
        <a:p>
          <a:pPr>
            <a:lnSpc>
              <a:spcPct val="100000"/>
            </a:lnSpc>
          </a:pPr>
          <a:r>
            <a:rPr lang="en-GB" sz="2800" i="1" dirty="0">
              <a:solidFill>
                <a:schemeClr val="bg1">
                  <a:lumMod val="50000"/>
                </a:schemeClr>
              </a:solidFill>
              <a:latin typeface="Calibri" panose="020F0502020204030204" pitchFamily="34" charset="0"/>
              <a:cs typeface="Calibri" panose="020F0502020204030204" pitchFamily="34" charset="0"/>
            </a:rPr>
            <a:t>all the time [we get] . . . people preying [on others].  It is exploitation, it is grooming . . . people choose the people who are the most vulnerable . . . that happens all the time and will be something we're continually trying to manage </a:t>
          </a:r>
          <a:r>
            <a:rPr lang="en-GB" sz="2800" i="0" dirty="0">
              <a:solidFill>
                <a:schemeClr val="bg1">
                  <a:lumMod val="50000"/>
                </a:schemeClr>
              </a:solidFill>
              <a:latin typeface="Calibri" panose="020F0502020204030204" pitchFamily="34" charset="0"/>
              <a:cs typeface="Calibri" panose="020F0502020204030204" pitchFamily="34" charset="0"/>
            </a:rPr>
            <a:t>(Hostel worker)</a:t>
          </a:r>
        </a:p>
      </dgm:t>
    </dgm:pt>
    <dgm:pt modelId="{BC2BFB32-7181-4C1F-A3E5-47834727FD4A}" type="parTrans" cxnId="{1E344CC5-A435-4512-97CE-0B348688D228}">
      <dgm:prSet/>
      <dgm:spPr/>
      <dgm:t>
        <a:bodyPr/>
        <a:lstStyle/>
        <a:p>
          <a:endParaRPr lang="en-GB"/>
        </a:p>
      </dgm:t>
    </dgm:pt>
    <dgm:pt modelId="{23B6B9DA-1CD7-4986-BAE3-F25B10B92796}" type="sibTrans" cxnId="{1E344CC5-A435-4512-97CE-0B348688D228}">
      <dgm:prSet/>
      <dgm:spPr/>
      <dgm:t>
        <a:bodyPr/>
        <a:lstStyle/>
        <a:p>
          <a:endParaRPr lang="en-GB"/>
        </a:p>
      </dgm:t>
    </dgm:pt>
    <dgm:pt modelId="{7B52ADB8-D73A-482D-9064-4F25F27A3A37}">
      <dgm:prSet custT="1"/>
      <dgm:spPr/>
      <dgm:t>
        <a:bodyPr/>
        <a:lstStyle/>
        <a:p>
          <a:pPr>
            <a:lnSpc>
              <a:spcPct val="100000"/>
            </a:lnSpc>
          </a:pPr>
          <a:r>
            <a:rPr lang="en-GB" sz="2800" b="0" i="1" dirty="0">
              <a:solidFill>
                <a:schemeClr val="bg1">
                  <a:lumMod val="50000"/>
                </a:schemeClr>
              </a:solidFill>
              <a:latin typeface="Calibri" panose="020F0502020204030204" pitchFamily="34" charset="0"/>
              <a:cs typeface="Calibri" panose="020F0502020204030204" pitchFamily="34" charset="0"/>
            </a:rPr>
            <a:t>[conflict] is almost like a necessary evil . . . It's one of these things that you almost can't avoid </a:t>
          </a:r>
          <a:r>
            <a:rPr lang="en-GB" sz="2800" b="0" dirty="0">
              <a:solidFill>
                <a:schemeClr val="bg1">
                  <a:lumMod val="50000"/>
                </a:schemeClr>
              </a:solidFill>
              <a:latin typeface="Calibri" panose="020F0502020204030204" pitchFamily="34" charset="0"/>
              <a:cs typeface="Calibri" panose="020F0502020204030204" pitchFamily="34" charset="0"/>
            </a:rPr>
            <a:t>(Hostel worker)</a:t>
          </a:r>
          <a:endParaRPr lang="en-GB" sz="2800" b="0" i="0"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endParaRPr>
        </a:p>
      </dgm:t>
    </dgm:pt>
    <dgm:pt modelId="{BEB83048-EF0E-4A53-AE9E-F7B636C492C0}" type="parTrans" cxnId="{5F9763D4-BC19-4A48-B095-0E217EA8809B}">
      <dgm:prSet/>
      <dgm:spPr/>
      <dgm:t>
        <a:bodyPr/>
        <a:lstStyle/>
        <a:p>
          <a:endParaRPr lang="en-GB"/>
        </a:p>
      </dgm:t>
    </dgm:pt>
    <dgm:pt modelId="{C888F90E-FBC1-4C8B-AE66-6B8C5F56CE91}" type="sibTrans" cxnId="{5F9763D4-BC19-4A48-B095-0E217EA8809B}">
      <dgm:prSet/>
      <dgm:spPr/>
      <dgm:t>
        <a:bodyPr/>
        <a:lstStyle/>
        <a:p>
          <a:pPr>
            <a:lnSpc>
              <a:spcPct val="100000"/>
            </a:lnSpc>
          </a:pPr>
          <a:endParaRPr lang="en-GB"/>
        </a:p>
      </dgm:t>
    </dgm:pt>
    <dgm:pt modelId="{8D8F69E1-90E4-415E-B74D-7D99DC24AE2A}" type="pres">
      <dgm:prSet presAssocID="{54C5FF84-2492-4897-902E-7A9ECC7E01BD}" presName="vert0" presStyleCnt="0">
        <dgm:presLayoutVars>
          <dgm:dir/>
          <dgm:animOne val="branch"/>
          <dgm:animLvl val="lvl"/>
        </dgm:presLayoutVars>
      </dgm:prSet>
      <dgm:spPr/>
    </dgm:pt>
    <dgm:pt modelId="{BD2E4AB8-6080-472C-9819-25162CEBE942}" type="pres">
      <dgm:prSet presAssocID="{7B52ADB8-D73A-482D-9064-4F25F27A3A37}" presName="thickLine" presStyleLbl="alignNode1" presStyleIdx="0" presStyleCnt="2"/>
      <dgm:spPr/>
    </dgm:pt>
    <dgm:pt modelId="{93253FFF-3114-4D69-AEFE-A22DE1B9D95C}" type="pres">
      <dgm:prSet presAssocID="{7B52ADB8-D73A-482D-9064-4F25F27A3A37}" presName="horz1" presStyleCnt="0"/>
      <dgm:spPr/>
    </dgm:pt>
    <dgm:pt modelId="{03ECDAFC-B802-4217-9EF1-96F1EA8CE65F}" type="pres">
      <dgm:prSet presAssocID="{7B52ADB8-D73A-482D-9064-4F25F27A3A37}" presName="tx1" presStyleLbl="revTx" presStyleIdx="0" presStyleCnt="2"/>
      <dgm:spPr/>
    </dgm:pt>
    <dgm:pt modelId="{CDE351B4-64FA-4245-8099-DC2956E75F76}" type="pres">
      <dgm:prSet presAssocID="{7B52ADB8-D73A-482D-9064-4F25F27A3A37}" presName="vert1" presStyleCnt="0"/>
      <dgm:spPr/>
    </dgm:pt>
    <dgm:pt modelId="{41692E0E-85B3-4A57-BCCA-1A2B541516F1}" type="pres">
      <dgm:prSet presAssocID="{457FE4DB-E309-4315-800A-8741E945EFF2}" presName="thickLine" presStyleLbl="alignNode1" presStyleIdx="1" presStyleCnt="2"/>
      <dgm:spPr/>
    </dgm:pt>
    <dgm:pt modelId="{06C7B3D5-F3C0-420B-BBAF-30E50428A9D8}" type="pres">
      <dgm:prSet presAssocID="{457FE4DB-E309-4315-800A-8741E945EFF2}" presName="horz1" presStyleCnt="0"/>
      <dgm:spPr/>
    </dgm:pt>
    <dgm:pt modelId="{38D07E2F-92C0-4F3B-8A8A-E5A8F1BED2A3}" type="pres">
      <dgm:prSet presAssocID="{457FE4DB-E309-4315-800A-8741E945EFF2}" presName="tx1" presStyleLbl="revTx" presStyleIdx="1" presStyleCnt="2"/>
      <dgm:spPr/>
    </dgm:pt>
    <dgm:pt modelId="{F2D1577E-B33B-476C-A4E6-C5181ABEBE37}" type="pres">
      <dgm:prSet presAssocID="{457FE4DB-E309-4315-800A-8741E945EFF2}" presName="vert1" presStyleCnt="0"/>
      <dgm:spPr/>
    </dgm:pt>
  </dgm:ptLst>
  <dgm:cxnLst>
    <dgm:cxn modelId="{B9773E44-78BD-4BAD-ABEE-38F51B2FF60D}" type="presOf" srcId="{457FE4DB-E309-4315-800A-8741E945EFF2}" destId="{38D07E2F-92C0-4F3B-8A8A-E5A8F1BED2A3}" srcOrd="0" destOrd="0" presId="urn:microsoft.com/office/officeart/2008/layout/LinedList"/>
    <dgm:cxn modelId="{105F3FA0-14F7-428A-B573-3CC1EE760FC7}" type="presOf" srcId="{54C5FF84-2492-4897-902E-7A9ECC7E01BD}" destId="{8D8F69E1-90E4-415E-B74D-7D99DC24AE2A}" srcOrd="0" destOrd="0" presId="urn:microsoft.com/office/officeart/2008/layout/LinedList"/>
    <dgm:cxn modelId="{7832C6A4-F3A8-4D26-B2D8-E217C81D0948}" type="presOf" srcId="{7B52ADB8-D73A-482D-9064-4F25F27A3A37}" destId="{03ECDAFC-B802-4217-9EF1-96F1EA8CE65F}" srcOrd="0" destOrd="0" presId="urn:microsoft.com/office/officeart/2008/layout/LinedList"/>
    <dgm:cxn modelId="{1E344CC5-A435-4512-97CE-0B348688D228}" srcId="{54C5FF84-2492-4897-902E-7A9ECC7E01BD}" destId="{457FE4DB-E309-4315-800A-8741E945EFF2}" srcOrd="1" destOrd="0" parTransId="{BC2BFB32-7181-4C1F-A3E5-47834727FD4A}" sibTransId="{23B6B9DA-1CD7-4986-BAE3-F25B10B92796}"/>
    <dgm:cxn modelId="{5F9763D4-BC19-4A48-B095-0E217EA8809B}" srcId="{54C5FF84-2492-4897-902E-7A9ECC7E01BD}" destId="{7B52ADB8-D73A-482D-9064-4F25F27A3A37}" srcOrd="0" destOrd="0" parTransId="{BEB83048-EF0E-4A53-AE9E-F7B636C492C0}" sibTransId="{C888F90E-FBC1-4C8B-AE66-6B8C5F56CE91}"/>
    <dgm:cxn modelId="{287E6623-3279-4762-BEC9-3B01315DCEBF}" type="presParOf" srcId="{8D8F69E1-90E4-415E-B74D-7D99DC24AE2A}" destId="{BD2E4AB8-6080-472C-9819-25162CEBE942}" srcOrd="0" destOrd="0" presId="urn:microsoft.com/office/officeart/2008/layout/LinedList"/>
    <dgm:cxn modelId="{D3523499-3A59-481E-9138-27FB6E4B3E1E}" type="presParOf" srcId="{8D8F69E1-90E4-415E-B74D-7D99DC24AE2A}" destId="{93253FFF-3114-4D69-AEFE-A22DE1B9D95C}" srcOrd="1" destOrd="0" presId="urn:microsoft.com/office/officeart/2008/layout/LinedList"/>
    <dgm:cxn modelId="{567C53D8-EF26-4E66-8651-92C78EB13A5C}" type="presParOf" srcId="{93253FFF-3114-4D69-AEFE-A22DE1B9D95C}" destId="{03ECDAFC-B802-4217-9EF1-96F1EA8CE65F}" srcOrd="0" destOrd="0" presId="urn:microsoft.com/office/officeart/2008/layout/LinedList"/>
    <dgm:cxn modelId="{DF999D11-0898-4060-A03C-1DDCAC861A4F}" type="presParOf" srcId="{93253FFF-3114-4D69-AEFE-A22DE1B9D95C}" destId="{CDE351B4-64FA-4245-8099-DC2956E75F76}" srcOrd="1" destOrd="0" presId="urn:microsoft.com/office/officeart/2008/layout/LinedList"/>
    <dgm:cxn modelId="{B313B9F4-2794-4763-8D5A-B629DF61DCCF}" type="presParOf" srcId="{8D8F69E1-90E4-415E-B74D-7D99DC24AE2A}" destId="{41692E0E-85B3-4A57-BCCA-1A2B541516F1}" srcOrd="2" destOrd="0" presId="urn:microsoft.com/office/officeart/2008/layout/LinedList"/>
    <dgm:cxn modelId="{B2BC5840-6D00-4BCD-B208-537C0B7CD3B4}" type="presParOf" srcId="{8D8F69E1-90E4-415E-B74D-7D99DC24AE2A}" destId="{06C7B3D5-F3C0-420B-BBAF-30E50428A9D8}" srcOrd="3" destOrd="0" presId="urn:microsoft.com/office/officeart/2008/layout/LinedList"/>
    <dgm:cxn modelId="{486C04EB-14EF-4AE1-B4C8-04D71F4597DB}" type="presParOf" srcId="{06C7B3D5-F3C0-420B-BBAF-30E50428A9D8}" destId="{38D07E2F-92C0-4F3B-8A8A-E5A8F1BED2A3}" srcOrd="0" destOrd="0" presId="urn:microsoft.com/office/officeart/2008/layout/LinedList"/>
    <dgm:cxn modelId="{DA01436F-4A2A-4774-B419-B6271908DB9D}" type="presParOf" srcId="{06C7B3D5-F3C0-420B-BBAF-30E50428A9D8}" destId="{F2D1577E-B33B-476C-A4E6-C5181ABEBE3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EED31-E66C-4A53-B7A5-6203EA0FFC99}">
      <dsp:nvSpPr>
        <dsp:cNvPr id="0" name=""/>
        <dsp:cNvSpPr/>
      </dsp:nvSpPr>
      <dsp:spPr>
        <a:xfrm>
          <a:off x="0" y="0"/>
          <a:ext cx="107537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A2DA1-A4E0-440A-9A75-1BBDBE741B83}">
      <dsp:nvSpPr>
        <dsp:cNvPr id="0" name=""/>
        <dsp:cNvSpPr/>
      </dsp:nvSpPr>
      <dsp:spPr>
        <a:xfrm>
          <a:off x="0" y="0"/>
          <a:ext cx="10753725" cy="2477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i="1" kern="1200" dirty="0">
              <a:solidFill>
                <a:schemeClr val="bg1">
                  <a:lumMod val="65000"/>
                </a:schemeClr>
              </a:solidFill>
            </a:rPr>
            <a:t>there will be bullies, there will be people who are predators . . . if you're in shared accommodation . . . pretty nasty things happening to you are much more likely </a:t>
          </a:r>
          <a:r>
            <a:rPr lang="en-GB" sz="2700" kern="1200" dirty="0">
              <a:solidFill>
                <a:schemeClr val="bg1">
                  <a:lumMod val="65000"/>
                </a:schemeClr>
              </a:solidFill>
            </a:rPr>
            <a:t>(Key informant, academic)</a:t>
          </a:r>
        </a:p>
      </dsp:txBody>
      <dsp:txXfrm>
        <a:off x="0" y="0"/>
        <a:ext cx="10753725" cy="2477278"/>
      </dsp:txXfrm>
    </dsp:sp>
    <dsp:sp modelId="{A30E4C76-358E-471C-8105-D7678FE4FC7B}">
      <dsp:nvSpPr>
        <dsp:cNvPr id="0" name=""/>
        <dsp:cNvSpPr/>
      </dsp:nvSpPr>
      <dsp:spPr>
        <a:xfrm>
          <a:off x="0" y="2477278"/>
          <a:ext cx="1075372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C2CCC9-7E35-453E-8102-FCDDA70ECD56}">
      <dsp:nvSpPr>
        <dsp:cNvPr id="0" name=""/>
        <dsp:cNvSpPr/>
      </dsp:nvSpPr>
      <dsp:spPr>
        <a:xfrm>
          <a:off x="0" y="2477278"/>
          <a:ext cx="10753725" cy="2477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i="1" kern="1200" dirty="0">
              <a:solidFill>
                <a:schemeClr val="bg1">
                  <a:lumMod val="65000"/>
                </a:schemeClr>
              </a:solidFill>
            </a:rPr>
            <a:t>[we have] seen countless lives changed in shared accommodation in a way that . . . doesn't happen in single-tenancy accommodation . . . significant life change can take place within a shared environment . . . skills, confidence, recovery, healing, new opportunities . . . that is distinct to what can happen in a more general community  </a:t>
          </a:r>
          <a:r>
            <a:rPr lang="en-GB" sz="2700" kern="1200" dirty="0">
              <a:solidFill>
                <a:schemeClr val="bg1">
                  <a:lumMod val="65000"/>
                </a:schemeClr>
              </a:solidFill>
            </a:rPr>
            <a:t>(Key informant voluntary sector, hostel provider).</a:t>
          </a:r>
        </a:p>
      </dsp:txBody>
      <dsp:txXfrm>
        <a:off x="0" y="2477278"/>
        <a:ext cx="10753725" cy="2477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2DBC8-255D-44A6-B39E-91FCC3D6324D}">
      <dsp:nvSpPr>
        <dsp:cNvPr id="0" name=""/>
        <dsp:cNvSpPr/>
      </dsp:nvSpPr>
      <dsp:spPr>
        <a:xfrm>
          <a:off x="0" y="459"/>
          <a:ext cx="104640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F7CD55-EEAF-43D1-BEB0-B4C2A4E9EFC2}">
      <dsp:nvSpPr>
        <dsp:cNvPr id="0" name=""/>
        <dsp:cNvSpPr/>
      </dsp:nvSpPr>
      <dsp:spPr>
        <a:xfrm>
          <a:off x="0" y="459"/>
          <a:ext cx="10464095" cy="75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b="1" kern="1200" dirty="0">
              <a:solidFill>
                <a:schemeClr val="accent1"/>
              </a:solidFill>
            </a:rPr>
            <a:t>INTENDED                            ACTUAL</a:t>
          </a:r>
        </a:p>
      </dsp:txBody>
      <dsp:txXfrm>
        <a:off x="0" y="459"/>
        <a:ext cx="10464095" cy="753281"/>
      </dsp:txXfrm>
    </dsp:sp>
    <dsp:sp modelId="{5B72A3C2-01D0-4792-9CFC-C451846D0651}">
      <dsp:nvSpPr>
        <dsp:cNvPr id="0" name=""/>
        <dsp:cNvSpPr/>
      </dsp:nvSpPr>
      <dsp:spPr>
        <a:xfrm>
          <a:off x="0" y="753741"/>
          <a:ext cx="104640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CC4CCF-BEA0-42EA-B7BA-2A91AD22CD48}">
      <dsp:nvSpPr>
        <dsp:cNvPr id="0" name=""/>
        <dsp:cNvSpPr/>
      </dsp:nvSpPr>
      <dsp:spPr>
        <a:xfrm>
          <a:off x="0" y="753741"/>
          <a:ext cx="10464095" cy="75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b="0" kern="1200" dirty="0">
              <a:solidFill>
                <a:schemeClr val="bg1">
                  <a:lumMod val="65000"/>
                </a:schemeClr>
              </a:solidFill>
            </a:rPr>
            <a:t>Independence 		Dependence</a:t>
          </a:r>
          <a:endParaRPr lang="en-US" sz="3400" b="0" kern="1200" dirty="0">
            <a:solidFill>
              <a:schemeClr val="bg1">
                <a:lumMod val="65000"/>
              </a:schemeClr>
            </a:solidFill>
          </a:endParaRPr>
        </a:p>
      </dsp:txBody>
      <dsp:txXfrm>
        <a:off x="0" y="753741"/>
        <a:ext cx="10464095" cy="753281"/>
      </dsp:txXfrm>
    </dsp:sp>
    <dsp:sp modelId="{E01C561A-D528-4FA7-B2AF-B43179D8E9F4}">
      <dsp:nvSpPr>
        <dsp:cNvPr id="0" name=""/>
        <dsp:cNvSpPr/>
      </dsp:nvSpPr>
      <dsp:spPr>
        <a:xfrm>
          <a:off x="0" y="1507023"/>
          <a:ext cx="104640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0FF4D-407A-4C61-9D7E-DB58EEFEAAC3}">
      <dsp:nvSpPr>
        <dsp:cNvPr id="0" name=""/>
        <dsp:cNvSpPr/>
      </dsp:nvSpPr>
      <dsp:spPr>
        <a:xfrm>
          <a:off x="0" y="1507023"/>
          <a:ext cx="10464095" cy="75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b="0" kern="1200" dirty="0">
              <a:solidFill>
                <a:schemeClr val="bg1">
                  <a:lumMod val="65000"/>
                </a:schemeClr>
              </a:solidFill>
            </a:rPr>
            <a:t>Safety			Harm</a:t>
          </a:r>
        </a:p>
      </dsp:txBody>
      <dsp:txXfrm>
        <a:off x="0" y="1507023"/>
        <a:ext cx="10464095" cy="753281"/>
      </dsp:txXfrm>
    </dsp:sp>
    <dsp:sp modelId="{31752DB7-B0DA-4005-B67C-8BFB5621724F}">
      <dsp:nvSpPr>
        <dsp:cNvPr id="0" name=""/>
        <dsp:cNvSpPr/>
      </dsp:nvSpPr>
      <dsp:spPr>
        <a:xfrm>
          <a:off x="0" y="2260304"/>
          <a:ext cx="104640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BAE68-6782-42A6-9967-B2CC5C66302F}">
      <dsp:nvSpPr>
        <dsp:cNvPr id="0" name=""/>
        <dsp:cNvSpPr/>
      </dsp:nvSpPr>
      <dsp:spPr>
        <a:xfrm>
          <a:off x="0" y="2260304"/>
          <a:ext cx="10464095" cy="75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b="0" kern="1200" dirty="0">
              <a:solidFill>
                <a:schemeClr val="bg1">
                  <a:lumMod val="65000"/>
                </a:schemeClr>
              </a:solidFill>
            </a:rPr>
            <a:t>Inclusion		Exclusion</a:t>
          </a:r>
          <a:endParaRPr lang="en-US" sz="3400" b="0" kern="1200" dirty="0">
            <a:solidFill>
              <a:schemeClr val="bg1">
                <a:lumMod val="65000"/>
              </a:schemeClr>
            </a:solidFill>
          </a:endParaRPr>
        </a:p>
      </dsp:txBody>
      <dsp:txXfrm>
        <a:off x="0" y="2260304"/>
        <a:ext cx="10464095" cy="753281"/>
      </dsp:txXfrm>
    </dsp:sp>
    <dsp:sp modelId="{ED7A3650-2FE1-410B-8575-E11FA67D3270}">
      <dsp:nvSpPr>
        <dsp:cNvPr id="0" name=""/>
        <dsp:cNvSpPr/>
      </dsp:nvSpPr>
      <dsp:spPr>
        <a:xfrm>
          <a:off x="0" y="3013586"/>
          <a:ext cx="104640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7BCCB7-B668-414D-9195-27CAD8204515}">
      <dsp:nvSpPr>
        <dsp:cNvPr id="0" name=""/>
        <dsp:cNvSpPr/>
      </dsp:nvSpPr>
      <dsp:spPr>
        <a:xfrm>
          <a:off x="0" y="3013586"/>
          <a:ext cx="10464095" cy="75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b="1" i="1" kern="1200" dirty="0">
              <a:solidFill>
                <a:schemeClr val="bg1">
                  <a:lumMod val="65000"/>
                </a:schemeClr>
              </a:solidFill>
            </a:rPr>
            <a:t>Progress			Entrenchment</a:t>
          </a:r>
          <a:endParaRPr lang="en-US" sz="3400" b="1" i="1" kern="1200" dirty="0">
            <a:solidFill>
              <a:schemeClr val="bg1">
                <a:lumMod val="65000"/>
              </a:schemeClr>
            </a:solidFill>
          </a:endParaRPr>
        </a:p>
      </dsp:txBody>
      <dsp:txXfrm>
        <a:off x="0" y="3013586"/>
        <a:ext cx="10464095" cy="7532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E4AB8-6080-472C-9819-25162CEBE942}">
      <dsp:nvSpPr>
        <dsp:cNvPr id="0" name=""/>
        <dsp:cNvSpPr/>
      </dsp:nvSpPr>
      <dsp:spPr>
        <a:xfrm>
          <a:off x="0" y="0"/>
          <a:ext cx="108722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ECDAFC-B802-4217-9EF1-96F1EA8CE65F}">
      <dsp:nvSpPr>
        <dsp:cNvPr id="0" name=""/>
        <dsp:cNvSpPr/>
      </dsp:nvSpPr>
      <dsp:spPr>
        <a:xfrm>
          <a:off x="0" y="0"/>
          <a:ext cx="10872258" cy="175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100000"/>
            </a:lnSpc>
            <a:spcBef>
              <a:spcPct val="0"/>
            </a:spcBef>
            <a:spcAft>
              <a:spcPct val="35000"/>
            </a:spcAft>
            <a:buNone/>
          </a:pPr>
          <a:r>
            <a:rPr lang="en-GB" sz="2800" i="1" kern="1200" dirty="0">
              <a:solidFill>
                <a:schemeClr val="bg1">
                  <a:lumMod val="50000"/>
                </a:schemeClr>
              </a:solidFill>
              <a:latin typeface="Calibri" panose="020F0502020204030204" pitchFamily="34" charset="0"/>
              <a:cs typeface="Calibri" panose="020F0502020204030204" pitchFamily="34" charset="0"/>
            </a:rPr>
            <a:t>That would be, absolutely, the prime; safety is everything. People have a right to feel safe </a:t>
          </a:r>
          <a:r>
            <a:rPr lang="en-GB" sz="2800" i="0" kern="1200" dirty="0">
              <a:solidFill>
                <a:schemeClr val="bg1">
                  <a:lumMod val="50000"/>
                </a:schemeClr>
              </a:solidFill>
              <a:latin typeface="Calibri" panose="020F0502020204030204" pitchFamily="34" charset="0"/>
              <a:cs typeface="Calibri" panose="020F0502020204030204" pitchFamily="34" charset="0"/>
            </a:rPr>
            <a:t>(Hostel Manager).</a:t>
          </a:r>
          <a:endParaRPr lang="en-GB" sz="2800" i="0" kern="1200"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endParaRPr>
        </a:p>
      </dsp:txBody>
      <dsp:txXfrm>
        <a:off x="0" y="0"/>
        <a:ext cx="10872258" cy="1750618"/>
      </dsp:txXfrm>
    </dsp:sp>
    <dsp:sp modelId="{41692E0E-85B3-4A57-BCCA-1A2B541516F1}">
      <dsp:nvSpPr>
        <dsp:cNvPr id="0" name=""/>
        <dsp:cNvSpPr/>
      </dsp:nvSpPr>
      <dsp:spPr>
        <a:xfrm>
          <a:off x="0" y="1750618"/>
          <a:ext cx="10872258"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D07E2F-92C0-4F3B-8A8A-E5A8F1BED2A3}">
      <dsp:nvSpPr>
        <dsp:cNvPr id="0" name=""/>
        <dsp:cNvSpPr/>
      </dsp:nvSpPr>
      <dsp:spPr>
        <a:xfrm>
          <a:off x="0" y="1750618"/>
          <a:ext cx="10872258" cy="175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100000"/>
            </a:lnSpc>
            <a:spcBef>
              <a:spcPct val="0"/>
            </a:spcBef>
            <a:spcAft>
              <a:spcPct val="35000"/>
            </a:spcAft>
            <a:buNone/>
          </a:pPr>
          <a:r>
            <a:rPr lang="en-GB" sz="2800" i="1" kern="1200" dirty="0">
              <a:solidFill>
                <a:schemeClr val="bg1">
                  <a:lumMod val="50000"/>
                </a:schemeClr>
              </a:solidFill>
              <a:latin typeface="Calibri" panose="020F0502020204030204" pitchFamily="34" charset="0"/>
              <a:cs typeface="Calibri" panose="020F0502020204030204" pitchFamily="34" charset="0"/>
            </a:rPr>
            <a:t>People feeling safe in your building is sort of the foundation stone of being a psychologically informed environment. You can't be psychologically informed if people don't feel safe </a:t>
          </a:r>
          <a:r>
            <a:rPr lang="en-GB" sz="2800" i="0" kern="1200" dirty="0">
              <a:solidFill>
                <a:schemeClr val="bg1">
                  <a:lumMod val="50000"/>
                </a:schemeClr>
              </a:solidFill>
              <a:latin typeface="Calibri" panose="020F0502020204030204" pitchFamily="34" charset="0"/>
              <a:cs typeface="Calibri" panose="020F0502020204030204" pitchFamily="34" charset="0"/>
            </a:rPr>
            <a:t>(Hostel Manager).</a:t>
          </a:r>
        </a:p>
      </dsp:txBody>
      <dsp:txXfrm>
        <a:off x="0" y="1750618"/>
        <a:ext cx="10872258" cy="17506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E4AB8-6080-472C-9819-25162CEBE942}">
      <dsp:nvSpPr>
        <dsp:cNvPr id="0" name=""/>
        <dsp:cNvSpPr/>
      </dsp:nvSpPr>
      <dsp:spPr>
        <a:xfrm>
          <a:off x="0" y="0"/>
          <a:ext cx="1087225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ECDAFC-B802-4217-9EF1-96F1EA8CE65F}">
      <dsp:nvSpPr>
        <dsp:cNvPr id="0" name=""/>
        <dsp:cNvSpPr/>
      </dsp:nvSpPr>
      <dsp:spPr>
        <a:xfrm>
          <a:off x="0" y="0"/>
          <a:ext cx="10872258" cy="175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100000"/>
            </a:lnSpc>
            <a:spcBef>
              <a:spcPct val="0"/>
            </a:spcBef>
            <a:spcAft>
              <a:spcPct val="35000"/>
            </a:spcAft>
            <a:buNone/>
          </a:pPr>
          <a:r>
            <a:rPr lang="en-GB" sz="2800" b="0" i="1" kern="1200" dirty="0">
              <a:solidFill>
                <a:schemeClr val="bg1">
                  <a:lumMod val="50000"/>
                </a:schemeClr>
              </a:solidFill>
              <a:latin typeface="Calibri" panose="020F0502020204030204" pitchFamily="34" charset="0"/>
              <a:cs typeface="Calibri" panose="020F0502020204030204" pitchFamily="34" charset="0"/>
            </a:rPr>
            <a:t>[conflict] is almost like a necessary evil . . . It's one of these things that you almost can't avoid </a:t>
          </a:r>
          <a:r>
            <a:rPr lang="en-GB" sz="2800" b="0" kern="1200" dirty="0">
              <a:solidFill>
                <a:schemeClr val="bg1">
                  <a:lumMod val="50000"/>
                </a:schemeClr>
              </a:solidFill>
              <a:latin typeface="Calibri" panose="020F0502020204030204" pitchFamily="34" charset="0"/>
              <a:cs typeface="Calibri" panose="020F0502020204030204" pitchFamily="34" charset="0"/>
            </a:rPr>
            <a:t>(Hostel worker)</a:t>
          </a:r>
          <a:endParaRPr lang="en-GB" sz="2800" b="0" i="0" kern="1200"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endParaRPr>
        </a:p>
      </dsp:txBody>
      <dsp:txXfrm>
        <a:off x="0" y="0"/>
        <a:ext cx="10872258" cy="1750618"/>
      </dsp:txXfrm>
    </dsp:sp>
    <dsp:sp modelId="{41692E0E-85B3-4A57-BCCA-1A2B541516F1}">
      <dsp:nvSpPr>
        <dsp:cNvPr id="0" name=""/>
        <dsp:cNvSpPr/>
      </dsp:nvSpPr>
      <dsp:spPr>
        <a:xfrm>
          <a:off x="0" y="1750618"/>
          <a:ext cx="10872258"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D07E2F-92C0-4F3B-8A8A-E5A8F1BED2A3}">
      <dsp:nvSpPr>
        <dsp:cNvPr id="0" name=""/>
        <dsp:cNvSpPr/>
      </dsp:nvSpPr>
      <dsp:spPr>
        <a:xfrm>
          <a:off x="0" y="1750618"/>
          <a:ext cx="10872258" cy="1750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100000"/>
            </a:lnSpc>
            <a:spcBef>
              <a:spcPct val="0"/>
            </a:spcBef>
            <a:spcAft>
              <a:spcPct val="35000"/>
            </a:spcAft>
            <a:buNone/>
          </a:pPr>
          <a:r>
            <a:rPr lang="en-GB" sz="2800" i="1" kern="1200" dirty="0">
              <a:solidFill>
                <a:schemeClr val="bg1">
                  <a:lumMod val="50000"/>
                </a:schemeClr>
              </a:solidFill>
              <a:latin typeface="Calibri" panose="020F0502020204030204" pitchFamily="34" charset="0"/>
              <a:cs typeface="Calibri" panose="020F0502020204030204" pitchFamily="34" charset="0"/>
            </a:rPr>
            <a:t>all the time [we get] . . . people preying [on others].  It is exploitation, it is grooming . . . people choose the people who are the most vulnerable . . . that happens all the time and will be something we're continually trying to manage </a:t>
          </a:r>
          <a:r>
            <a:rPr lang="en-GB" sz="2800" i="0" kern="1200" dirty="0">
              <a:solidFill>
                <a:schemeClr val="bg1">
                  <a:lumMod val="50000"/>
                </a:schemeClr>
              </a:solidFill>
              <a:latin typeface="Calibri" panose="020F0502020204030204" pitchFamily="34" charset="0"/>
              <a:cs typeface="Calibri" panose="020F0502020204030204" pitchFamily="34" charset="0"/>
            </a:rPr>
            <a:t>(Hostel worker)</a:t>
          </a:r>
        </a:p>
      </dsp:txBody>
      <dsp:txXfrm>
        <a:off x="0" y="1750618"/>
        <a:ext cx="10872258" cy="175061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05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023092" y="0"/>
            <a:ext cx="3077739" cy="470548"/>
          </a:xfrm>
          <a:prstGeom prst="rect">
            <a:avLst/>
          </a:prstGeom>
        </p:spPr>
        <p:txBody>
          <a:bodyPr vert="horz" lIns="91440" tIns="45720" rIns="91440" bIns="45720" rtlCol="0"/>
          <a:lstStyle>
            <a:lvl1pPr algn="r">
              <a:defRPr sz="1200"/>
            </a:lvl1pPr>
          </a:lstStyle>
          <a:p>
            <a:fld id="{6F1B21B5-61FF-4EF4-B4CB-2260562534AB}" type="datetimeFigureOut">
              <a:rPr lang="en-GB" smtClean="0"/>
              <a:t>05/07/2022</a:t>
            </a:fld>
            <a:endParaRPr lang="en-GB" dirty="0"/>
          </a:p>
        </p:txBody>
      </p:sp>
      <p:sp>
        <p:nvSpPr>
          <p:cNvPr id="4" name="Slide Image Placeholder 3"/>
          <p:cNvSpPr>
            <a:spLocks noGrp="1" noRot="1" noChangeAspect="1"/>
          </p:cNvSpPr>
          <p:nvPr>
            <p:ph type="sldImg" idx="2"/>
          </p:nvPr>
        </p:nvSpPr>
        <p:spPr>
          <a:xfrm>
            <a:off x="733425" y="1173163"/>
            <a:ext cx="5635625" cy="317023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10248" y="4518157"/>
            <a:ext cx="5681980" cy="369694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928"/>
            <a:ext cx="3077739" cy="47054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3092" y="8917928"/>
            <a:ext cx="3077739" cy="470548"/>
          </a:xfrm>
          <a:prstGeom prst="rect">
            <a:avLst/>
          </a:prstGeom>
        </p:spPr>
        <p:txBody>
          <a:bodyPr vert="horz" lIns="91440" tIns="45720" rIns="91440" bIns="45720" rtlCol="0" anchor="b"/>
          <a:lstStyle>
            <a:lvl1pPr algn="r">
              <a:defRPr sz="1200"/>
            </a:lvl1pPr>
          </a:lstStyle>
          <a:p>
            <a:fld id="{4249AA78-2863-4D23-881C-7DF048930174}" type="slidenum">
              <a:rPr lang="en-GB" smtClean="0"/>
              <a:t>‹#›</a:t>
            </a:fld>
            <a:endParaRPr lang="en-GB" dirty="0"/>
          </a:p>
        </p:txBody>
      </p:sp>
    </p:spTree>
    <p:extLst>
      <p:ext uri="{BB962C8B-B14F-4D97-AF65-F5344CB8AC3E}">
        <p14:creationId xmlns:p14="http://schemas.microsoft.com/office/powerpoint/2010/main" val="283211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9AA78-2863-4D23-881C-7DF048930174}" type="slidenum">
              <a:rPr lang="en-GB" smtClean="0"/>
              <a:t>1</a:t>
            </a:fld>
            <a:endParaRPr lang="en-GB" dirty="0"/>
          </a:p>
        </p:txBody>
      </p:sp>
    </p:spTree>
    <p:extLst>
      <p:ext uri="{BB962C8B-B14F-4D97-AF65-F5344CB8AC3E}">
        <p14:creationId xmlns:p14="http://schemas.microsoft.com/office/powerpoint/2010/main" val="1043525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800" dirty="0"/>
          </a:p>
        </p:txBody>
      </p:sp>
      <p:sp>
        <p:nvSpPr>
          <p:cNvPr id="4" name="Slide Number Placeholder 3"/>
          <p:cNvSpPr>
            <a:spLocks noGrp="1"/>
          </p:cNvSpPr>
          <p:nvPr>
            <p:ph type="sldNum" sz="quarter" idx="5"/>
          </p:nvPr>
        </p:nvSpPr>
        <p:spPr/>
        <p:txBody>
          <a:bodyPr/>
          <a:lstStyle/>
          <a:p>
            <a:fld id="{4249AA78-2863-4D23-881C-7DF048930174}" type="slidenum">
              <a:rPr lang="en-GB" smtClean="0"/>
              <a:t>10</a:t>
            </a:fld>
            <a:endParaRPr lang="en-GB" dirty="0"/>
          </a:p>
        </p:txBody>
      </p:sp>
    </p:spTree>
    <p:extLst>
      <p:ext uri="{BB962C8B-B14F-4D97-AF65-F5344CB8AC3E}">
        <p14:creationId xmlns:p14="http://schemas.microsoft.com/office/powerpoint/2010/main" val="4248152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11</a:t>
            </a:fld>
            <a:endParaRPr lang="en-GB" dirty="0"/>
          </a:p>
        </p:txBody>
      </p:sp>
    </p:spTree>
    <p:extLst>
      <p:ext uri="{BB962C8B-B14F-4D97-AF65-F5344CB8AC3E}">
        <p14:creationId xmlns:p14="http://schemas.microsoft.com/office/powerpoint/2010/main" val="64611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800" dirty="0"/>
          </a:p>
        </p:txBody>
      </p:sp>
      <p:sp>
        <p:nvSpPr>
          <p:cNvPr id="4" name="Slide Number Placeholder 3"/>
          <p:cNvSpPr>
            <a:spLocks noGrp="1"/>
          </p:cNvSpPr>
          <p:nvPr>
            <p:ph type="sldNum" sz="quarter" idx="5"/>
          </p:nvPr>
        </p:nvSpPr>
        <p:spPr/>
        <p:txBody>
          <a:bodyPr/>
          <a:lstStyle/>
          <a:p>
            <a:fld id="{4249AA78-2863-4D23-881C-7DF048930174}" type="slidenum">
              <a:rPr lang="en-GB" smtClean="0"/>
              <a:t>12</a:t>
            </a:fld>
            <a:endParaRPr lang="en-GB" dirty="0"/>
          </a:p>
        </p:txBody>
      </p:sp>
    </p:spTree>
    <p:extLst>
      <p:ext uri="{BB962C8B-B14F-4D97-AF65-F5344CB8AC3E}">
        <p14:creationId xmlns:p14="http://schemas.microsoft.com/office/powerpoint/2010/main" val="4093829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249AA78-2863-4D23-881C-7DF048930174}" type="slidenum">
              <a:rPr lang="en-GB" smtClean="0"/>
              <a:t>13</a:t>
            </a:fld>
            <a:endParaRPr lang="en-GB" dirty="0"/>
          </a:p>
        </p:txBody>
      </p:sp>
    </p:spTree>
    <p:extLst>
      <p:ext uri="{BB962C8B-B14F-4D97-AF65-F5344CB8AC3E}">
        <p14:creationId xmlns:p14="http://schemas.microsoft.com/office/powerpoint/2010/main" val="3083216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5"/>
          </p:nvPr>
        </p:nvSpPr>
        <p:spPr/>
        <p:txBody>
          <a:bodyPr/>
          <a:lstStyle/>
          <a:p>
            <a:fld id="{4249AA78-2863-4D23-881C-7DF048930174}" type="slidenum">
              <a:rPr lang="en-GB" smtClean="0"/>
              <a:t>14</a:t>
            </a:fld>
            <a:endParaRPr lang="en-GB" dirty="0"/>
          </a:p>
        </p:txBody>
      </p:sp>
    </p:spTree>
    <p:extLst>
      <p:ext uri="{BB962C8B-B14F-4D97-AF65-F5344CB8AC3E}">
        <p14:creationId xmlns:p14="http://schemas.microsoft.com/office/powerpoint/2010/main" val="2564532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5"/>
          </p:nvPr>
        </p:nvSpPr>
        <p:spPr/>
        <p:txBody>
          <a:bodyPr/>
          <a:lstStyle/>
          <a:p>
            <a:fld id="{4249AA78-2863-4D23-881C-7DF048930174}" type="slidenum">
              <a:rPr lang="en-GB" smtClean="0"/>
              <a:t>15</a:t>
            </a:fld>
            <a:endParaRPr lang="en-GB" dirty="0"/>
          </a:p>
        </p:txBody>
      </p:sp>
    </p:spTree>
    <p:extLst>
      <p:ext uri="{BB962C8B-B14F-4D97-AF65-F5344CB8AC3E}">
        <p14:creationId xmlns:p14="http://schemas.microsoft.com/office/powerpoint/2010/main" val="1836560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249AA78-2863-4D23-881C-7DF048930174}" type="slidenum">
              <a:rPr lang="en-GB" smtClean="0"/>
              <a:t>16</a:t>
            </a:fld>
            <a:endParaRPr lang="en-GB" dirty="0"/>
          </a:p>
        </p:txBody>
      </p:sp>
    </p:spTree>
    <p:extLst>
      <p:ext uri="{BB962C8B-B14F-4D97-AF65-F5344CB8AC3E}">
        <p14:creationId xmlns:p14="http://schemas.microsoft.com/office/powerpoint/2010/main" val="2938698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17</a:t>
            </a:fld>
            <a:endParaRPr lang="en-GB" dirty="0"/>
          </a:p>
        </p:txBody>
      </p:sp>
    </p:spTree>
    <p:extLst>
      <p:ext uri="{BB962C8B-B14F-4D97-AF65-F5344CB8AC3E}">
        <p14:creationId xmlns:p14="http://schemas.microsoft.com/office/powerpoint/2010/main" val="1850756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5"/>
          </p:nvPr>
        </p:nvSpPr>
        <p:spPr/>
        <p:txBody>
          <a:bodyPr/>
          <a:lstStyle/>
          <a:p>
            <a:fld id="{4249AA78-2863-4D23-881C-7DF048930174}" type="slidenum">
              <a:rPr lang="en-GB" smtClean="0"/>
              <a:t>18</a:t>
            </a:fld>
            <a:endParaRPr lang="en-GB" dirty="0"/>
          </a:p>
        </p:txBody>
      </p:sp>
    </p:spTree>
    <p:extLst>
      <p:ext uri="{BB962C8B-B14F-4D97-AF65-F5344CB8AC3E}">
        <p14:creationId xmlns:p14="http://schemas.microsoft.com/office/powerpoint/2010/main" val="598978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9AA78-2863-4D23-881C-7DF048930174}" type="slidenum">
              <a:rPr lang="en-GB" smtClean="0"/>
              <a:t>19</a:t>
            </a:fld>
            <a:endParaRPr lang="en-GB" dirty="0"/>
          </a:p>
        </p:txBody>
      </p:sp>
    </p:spTree>
    <p:extLst>
      <p:ext uri="{BB962C8B-B14F-4D97-AF65-F5344CB8AC3E}">
        <p14:creationId xmlns:p14="http://schemas.microsoft.com/office/powerpoint/2010/main" val="1819212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p:txBody>
      </p:sp>
      <p:sp>
        <p:nvSpPr>
          <p:cNvPr id="4" name="Slide Number Placeholder 3"/>
          <p:cNvSpPr>
            <a:spLocks noGrp="1"/>
          </p:cNvSpPr>
          <p:nvPr>
            <p:ph type="sldNum" sz="quarter" idx="5"/>
          </p:nvPr>
        </p:nvSpPr>
        <p:spPr/>
        <p:txBody>
          <a:bodyPr/>
          <a:lstStyle/>
          <a:p>
            <a:fld id="{4249AA78-2863-4D23-881C-7DF048930174}" type="slidenum">
              <a:rPr lang="en-GB" smtClean="0"/>
              <a:t>2</a:t>
            </a:fld>
            <a:endParaRPr lang="en-GB" dirty="0"/>
          </a:p>
        </p:txBody>
      </p:sp>
    </p:spTree>
    <p:extLst>
      <p:ext uri="{BB962C8B-B14F-4D97-AF65-F5344CB8AC3E}">
        <p14:creationId xmlns:p14="http://schemas.microsoft.com/office/powerpoint/2010/main" val="992015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3</a:t>
            </a:fld>
            <a:endParaRPr lang="en-GB" dirty="0"/>
          </a:p>
        </p:txBody>
      </p:sp>
    </p:spTree>
    <p:extLst>
      <p:ext uri="{BB962C8B-B14F-4D97-AF65-F5344CB8AC3E}">
        <p14:creationId xmlns:p14="http://schemas.microsoft.com/office/powerpoint/2010/main" val="3379231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4</a:t>
            </a:fld>
            <a:endParaRPr lang="en-GB" dirty="0"/>
          </a:p>
        </p:txBody>
      </p:sp>
    </p:spTree>
    <p:extLst>
      <p:ext uri="{BB962C8B-B14F-4D97-AF65-F5344CB8AC3E}">
        <p14:creationId xmlns:p14="http://schemas.microsoft.com/office/powerpoint/2010/main" val="2722868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5</a:t>
            </a:fld>
            <a:endParaRPr lang="en-GB" dirty="0"/>
          </a:p>
        </p:txBody>
      </p:sp>
    </p:spTree>
    <p:extLst>
      <p:ext uri="{BB962C8B-B14F-4D97-AF65-F5344CB8AC3E}">
        <p14:creationId xmlns:p14="http://schemas.microsoft.com/office/powerpoint/2010/main" val="669032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6</a:t>
            </a:fld>
            <a:endParaRPr lang="en-GB" dirty="0"/>
          </a:p>
        </p:txBody>
      </p:sp>
    </p:spTree>
    <p:extLst>
      <p:ext uri="{BB962C8B-B14F-4D97-AF65-F5344CB8AC3E}">
        <p14:creationId xmlns:p14="http://schemas.microsoft.com/office/powerpoint/2010/main" val="157753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5"/>
          </p:nvPr>
        </p:nvSpPr>
        <p:spPr/>
        <p:txBody>
          <a:bodyPr/>
          <a:lstStyle/>
          <a:p>
            <a:fld id="{4249AA78-2863-4D23-881C-7DF048930174}" type="slidenum">
              <a:rPr lang="en-GB" smtClean="0"/>
              <a:t>7</a:t>
            </a:fld>
            <a:endParaRPr lang="en-GB" dirty="0"/>
          </a:p>
        </p:txBody>
      </p:sp>
    </p:spTree>
    <p:extLst>
      <p:ext uri="{BB962C8B-B14F-4D97-AF65-F5344CB8AC3E}">
        <p14:creationId xmlns:p14="http://schemas.microsoft.com/office/powerpoint/2010/main" val="2012883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49AA78-2863-4D23-881C-7DF048930174}" type="slidenum">
              <a:rPr lang="en-GB" smtClean="0"/>
              <a:t>8</a:t>
            </a:fld>
            <a:endParaRPr lang="en-GB" dirty="0"/>
          </a:p>
        </p:txBody>
      </p:sp>
    </p:spTree>
    <p:extLst>
      <p:ext uri="{BB962C8B-B14F-4D97-AF65-F5344CB8AC3E}">
        <p14:creationId xmlns:p14="http://schemas.microsoft.com/office/powerpoint/2010/main" val="2426527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249AA78-2863-4D23-881C-7DF048930174}" type="slidenum">
              <a:rPr lang="en-GB" smtClean="0"/>
              <a:t>9</a:t>
            </a:fld>
            <a:endParaRPr lang="en-GB" dirty="0"/>
          </a:p>
        </p:txBody>
      </p:sp>
    </p:spTree>
    <p:extLst>
      <p:ext uri="{BB962C8B-B14F-4D97-AF65-F5344CB8AC3E}">
        <p14:creationId xmlns:p14="http://schemas.microsoft.com/office/powerpoint/2010/main" val="2604310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0019723-368B-4697-B7BC-6237FA6157E8}" type="datetimeFigureOut">
              <a:rPr lang="en-GB" smtClean="0"/>
              <a:t>05/07/2022</a:t>
            </a:fld>
            <a:endParaRPr lang="en-GB"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02E4679-15DF-4A4F-8CA4-1D4F66BC5411}" type="slidenum">
              <a:rPr lang="en-GB" smtClean="0"/>
              <a:t>‹#›</a:t>
            </a:fld>
            <a:endParaRPr lang="en-GB" dirty="0"/>
          </a:p>
        </p:txBody>
      </p:sp>
    </p:spTree>
    <p:extLst>
      <p:ext uri="{BB962C8B-B14F-4D97-AF65-F5344CB8AC3E}">
        <p14:creationId xmlns:p14="http://schemas.microsoft.com/office/powerpoint/2010/main" val="42712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170883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127735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308407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239939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35052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366635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319813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02E4679-15DF-4A4F-8CA4-1D4F66BC5411}" type="slidenum">
              <a:rPr lang="en-GB" smtClean="0"/>
              <a:t>‹#›</a:t>
            </a:fld>
            <a:endParaRPr lang="en-GB" dirty="0"/>
          </a:p>
        </p:txBody>
      </p:sp>
    </p:spTree>
    <p:extLst>
      <p:ext uri="{BB962C8B-B14F-4D97-AF65-F5344CB8AC3E}">
        <p14:creationId xmlns:p14="http://schemas.microsoft.com/office/powerpoint/2010/main" val="157623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0019723-368B-4697-B7BC-6237FA6157E8}" type="datetimeFigureOut">
              <a:rPr lang="en-GB" smtClean="0"/>
              <a:t>05/07/2022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02E4679-15DF-4A4F-8CA4-1D4F66BC5411}" type="slidenum">
              <a:rPr lang="en-GB" smtClean="0"/>
              <a:t>‹#›</a:t>
            </a:fld>
            <a:endParaRPr lang="en-GB" dirty="0"/>
          </a:p>
        </p:txBody>
      </p:sp>
    </p:spTree>
    <p:extLst>
      <p:ext uri="{BB962C8B-B14F-4D97-AF65-F5344CB8AC3E}">
        <p14:creationId xmlns:p14="http://schemas.microsoft.com/office/powerpoint/2010/main" val="418106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0019723-368B-4697-B7BC-6237FA6157E8}" type="datetimeFigureOut">
              <a:rPr lang="en-GB" smtClean="0"/>
              <a:t>05/07/2022</a:t>
            </a:fld>
            <a:endParaRPr lang="en-GB"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02E4679-15DF-4A4F-8CA4-1D4F66BC5411}" type="slidenum">
              <a:rPr lang="en-GB" smtClean="0"/>
              <a:t>‹#›</a:t>
            </a:fld>
            <a:endParaRPr lang="en-GB" dirty="0"/>
          </a:p>
        </p:txBody>
      </p:sp>
    </p:spTree>
    <p:extLst>
      <p:ext uri="{BB962C8B-B14F-4D97-AF65-F5344CB8AC3E}">
        <p14:creationId xmlns:p14="http://schemas.microsoft.com/office/powerpoint/2010/main" val="100940437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0019723-368B-4697-B7BC-6237FA6157E8}" type="datetimeFigureOut">
              <a:rPr lang="en-GB" smtClean="0"/>
              <a:t>05/07/2022</a:t>
            </a:fld>
            <a:endParaRPr lang="en-GB"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02E4679-15DF-4A4F-8CA4-1D4F66BC5411}" type="slidenum">
              <a:rPr lang="en-GB" smtClean="0"/>
              <a:t>‹#›</a:t>
            </a:fld>
            <a:endParaRPr lang="en-GB" dirty="0"/>
          </a:p>
        </p:txBody>
      </p:sp>
    </p:spTree>
    <p:extLst>
      <p:ext uri="{BB962C8B-B14F-4D97-AF65-F5344CB8AC3E}">
        <p14:creationId xmlns:p14="http://schemas.microsoft.com/office/powerpoint/2010/main" val="41941651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F4BD144-08AF-41A3-ADB3-8AADCACA06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60DD2A-04F5-4418-A66C-CE8C720E31AB}"/>
              </a:ext>
            </a:extLst>
          </p:cNvPr>
          <p:cNvSpPr>
            <a:spLocks noGrp="1"/>
          </p:cNvSpPr>
          <p:nvPr>
            <p:ph type="ctrTitle"/>
          </p:nvPr>
        </p:nvSpPr>
        <p:spPr>
          <a:xfrm>
            <a:off x="300517" y="1427584"/>
            <a:ext cx="6608963" cy="4388038"/>
          </a:xfrm>
        </p:spPr>
        <p:txBody>
          <a:bodyPr>
            <a:normAutofit fontScale="90000"/>
          </a:bodyPr>
          <a:lstStyle/>
          <a:p>
            <a:pPr algn="ctr"/>
            <a:br>
              <a:rPr lang="en-GB" sz="7300" dirty="0">
                <a:effectLst/>
                <a:ea typeface="Times New Roman" panose="02020603050405020304" pitchFamily="18" charset="0"/>
              </a:rPr>
            </a:br>
            <a:br>
              <a:rPr lang="en-GB" sz="7300" dirty="0">
                <a:effectLst/>
                <a:ea typeface="Times New Roman" panose="02020603050405020304" pitchFamily="18" charset="0"/>
              </a:rPr>
            </a:br>
            <a:br>
              <a:rPr lang="en-GB" sz="7300" dirty="0">
                <a:effectLst/>
                <a:ea typeface="Times New Roman" panose="02020603050405020304" pitchFamily="18" charset="0"/>
              </a:rPr>
            </a:br>
            <a:r>
              <a:rPr lang="en-GB" sz="7300" dirty="0">
                <a:effectLst/>
                <a:ea typeface="Times New Roman" panose="02020603050405020304" pitchFamily="18" charset="0"/>
              </a:rPr>
              <a:t>Intended and actual outcomes of hostel accommodation</a:t>
            </a:r>
            <a:br>
              <a:rPr lang="en-GB" sz="4400" dirty="0">
                <a:effectLst/>
                <a:ea typeface="Times New Roman" panose="02020603050405020304" pitchFamily="18" charset="0"/>
              </a:rPr>
            </a:br>
            <a:br>
              <a:rPr lang="en-GB" sz="4400" dirty="0">
                <a:effectLst/>
                <a:ea typeface="Times New Roman" panose="02020603050405020304" pitchFamily="18" charset="0"/>
              </a:rPr>
            </a:br>
            <a:endParaRPr lang="en-GB" sz="4400" dirty="0"/>
          </a:p>
        </p:txBody>
      </p:sp>
      <p:sp>
        <p:nvSpPr>
          <p:cNvPr id="39" name="Rectangle 38">
            <a:extLst>
              <a:ext uri="{FF2B5EF4-FFF2-40B4-BE49-F238E27FC236}">
                <a16:creationId xmlns:a16="http://schemas.microsoft.com/office/drawing/2014/main" id="{CA3F59CE-D0DB-4EB7-91C0-63DB11030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0"/>
            <a:ext cx="463905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Sleep">
            <a:extLst>
              <a:ext uri="{FF2B5EF4-FFF2-40B4-BE49-F238E27FC236}">
                <a16:creationId xmlns:a16="http://schemas.microsoft.com/office/drawing/2014/main" id="{EE9249E5-435C-44A3-9790-ED528074DA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6408" y="1573639"/>
            <a:ext cx="3352128" cy="3352128"/>
          </a:xfrm>
          <a:prstGeom prst="rect">
            <a:avLst/>
          </a:prstGeom>
        </p:spPr>
      </p:pic>
    </p:spTree>
    <p:extLst>
      <p:ext uri="{BB962C8B-B14F-4D97-AF65-F5344CB8AC3E}">
        <p14:creationId xmlns:p14="http://schemas.microsoft.com/office/powerpoint/2010/main" val="253619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B064B-03FE-4D0F-9C3A-36642AD9C1D9}"/>
              </a:ext>
            </a:extLst>
          </p:cNvPr>
          <p:cNvSpPr>
            <a:spLocks noGrp="1"/>
          </p:cNvSpPr>
          <p:nvPr>
            <p:ph type="title"/>
          </p:nvPr>
        </p:nvSpPr>
        <p:spPr>
          <a:xfrm>
            <a:off x="657224" y="4772508"/>
            <a:ext cx="10772775" cy="1658198"/>
          </a:xfrm>
        </p:spPr>
        <p:txBody>
          <a:bodyPr vert="horz" lIns="91440" tIns="45720" rIns="91440" bIns="45720" rtlCol="0" anchor="ctr">
            <a:normAutofit/>
          </a:bodyPr>
          <a:lstStyle/>
          <a:p>
            <a:r>
              <a:rPr lang="en-US">
                <a:solidFill>
                  <a:srgbClr val="FFFFFF"/>
                </a:solidFill>
              </a:rPr>
              <a:t>Safety</a:t>
            </a:r>
            <a:endParaRPr lang="en-US" dirty="0">
              <a:solidFill>
                <a:srgbClr val="FFFFFF"/>
              </a:solidFill>
            </a:endParaRPr>
          </a:p>
        </p:txBody>
      </p:sp>
      <p:graphicFrame>
        <p:nvGraphicFramePr>
          <p:cNvPr id="5" name="Content Placeholder 4">
            <a:extLst>
              <a:ext uri="{FF2B5EF4-FFF2-40B4-BE49-F238E27FC236}">
                <a16:creationId xmlns:a16="http://schemas.microsoft.com/office/drawing/2014/main" id="{8A5A45B5-06E3-49FA-908B-A0072C32A1EE}"/>
              </a:ext>
            </a:extLst>
          </p:cNvPr>
          <p:cNvGraphicFramePr>
            <a:graphicFrameLocks noGrp="1"/>
          </p:cNvGraphicFramePr>
          <p:nvPr>
            <p:ph sz="half" idx="1"/>
            <p:extLst>
              <p:ext uri="{D42A27DB-BD31-4B8C-83A1-F6EECF244321}">
                <p14:modId xmlns:p14="http://schemas.microsoft.com/office/powerpoint/2010/main" val="462990223"/>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592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B064B-03FE-4D0F-9C3A-36642AD9C1D9}"/>
              </a:ext>
            </a:extLst>
          </p:cNvPr>
          <p:cNvSpPr>
            <a:spLocks noGrp="1"/>
          </p:cNvSpPr>
          <p:nvPr>
            <p:ph type="title"/>
          </p:nvPr>
        </p:nvSpPr>
        <p:spPr>
          <a:xfrm>
            <a:off x="676275" y="4572000"/>
            <a:ext cx="10772775" cy="1658198"/>
          </a:xfrm>
        </p:spPr>
        <p:txBody>
          <a:bodyPr vert="horz" lIns="91440" tIns="45720" rIns="91440" bIns="45720" rtlCol="0" anchor="ctr">
            <a:normAutofit/>
          </a:bodyPr>
          <a:lstStyle/>
          <a:p>
            <a:r>
              <a:rPr lang="en-US" dirty="0">
                <a:solidFill>
                  <a:srgbClr val="FFFFFF"/>
                </a:solidFill>
              </a:rPr>
              <a:t>Harm</a:t>
            </a:r>
          </a:p>
        </p:txBody>
      </p:sp>
      <p:graphicFrame>
        <p:nvGraphicFramePr>
          <p:cNvPr id="5" name="Content Placeholder 4">
            <a:extLst>
              <a:ext uri="{FF2B5EF4-FFF2-40B4-BE49-F238E27FC236}">
                <a16:creationId xmlns:a16="http://schemas.microsoft.com/office/drawing/2014/main" id="{8A5A45B5-06E3-49FA-908B-A0072C32A1EE}"/>
              </a:ext>
            </a:extLst>
          </p:cNvPr>
          <p:cNvGraphicFramePr>
            <a:graphicFrameLocks noGrp="1"/>
          </p:cNvGraphicFramePr>
          <p:nvPr>
            <p:ph sz="half" idx="1"/>
            <p:extLst>
              <p:ext uri="{D42A27DB-BD31-4B8C-83A1-F6EECF244321}">
                <p14:modId xmlns:p14="http://schemas.microsoft.com/office/powerpoint/2010/main" val="265711661"/>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995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C090937-65B6-4E69-8A51-DC43F550C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B064B-03FE-4D0F-9C3A-36642AD9C1D9}"/>
              </a:ext>
            </a:extLst>
          </p:cNvPr>
          <p:cNvSpPr>
            <a:spLocks noGrp="1"/>
          </p:cNvSpPr>
          <p:nvPr>
            <p:ph type="title"/>
          </p:nvPr>
        </p:nvSpPr>
        <p:spPr>
          <a:xfrm>
            <a:off x="631370" y="1059893"/>
            <a:ext cx="3462229" cy="4738211"/>
          </a:xfrm>
        </p:spPr>
        <p:txBody>
          <a:bodyPr vert="horz" lIns="91440" tIns="45720" rIns="91440" bIns="45720" rtlCol="0" anchor="ctr">
            <a:normAutofit/>
          </a:bodyPr>
          <a:lstStyle/>
          <a:p>
            <a:r>
              <a:rPr lang="en-US" b="1" dirty="0"/>
              <a:t>Harm</a:t>
            </a:r>
          </a:p>
        </p:txBody>
      </p:sp>
      <p:sp>
        <p:nvSpPr>
          <p:cNvPr id="26" name="Rectangle 25">
            <a:extLst>
              <a:ext uri="{FF2B5EF4-FFF2-40B4-BE49-F238E27FC236}">
                <a16:creationId xmlns:a16="http://schemas.microsoft.com/office/drawing/2014/main" id="{18EF8026-88C8-40AD-89D3-AB638002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F1155A5E-1D5D-4E35-9BF3-78D520FAB915}"/>
              </a:ext>
            </a:extLst>
          </p:cNvPr>
          <p:cNvSpPr>
            <a:spLocks noGrp="1"/>
          </p:cNvSpPr>
          <p:nvPr>
            <p:ph sz="half" idx="1"/>
          </p:nvPr>
        </p:nvSpPr>
        <p:spPr>
          <a:xfrm>
            <a:off x="5080674" y="1059894"/>
            <a:ext cx="6349708" cy="4717972"/>
          </a:xfrm>
        </p:spPr>
        <p:txBody>
          <a:bodyPr vert="horz" lIns="91440" tIns="45720" rIns="91440" bIns="45720" rtlCol="0" anchor="ctr">
            <a:normAutofit/>
          </a:bodyPr>
          <a:lstStyle/>
          <a:p>
            <a:pPr lvl="0"/>
            <a:endParaRPr lang="en-US" i="0" dirty="0"/>
          </a:p>
          <a:p>
            <a:pPr lvl="0"/>
            <a:r>
              <a:rPr lang="en-US" sz="2800" i="1" dirty="0"/>
              <a:t>Hostels are really horrible places to live . . . the levels of just incidents and risk, that's not a pleasant environment for people to live in . . . [our hostel] is a very lovely, snazzy new building . . . it's in a really nice environment . . . a great staff team, really good in reach services, but I still don't think you should be there long-term </a:t>
            </a:r>
            <a:r>
              <a:rPr lang="en-US" sz="2800" i="0" dirty="0"/>
              <a:t>(Hostel Manager)</a:t>
            </a:r>
          </a:p>
          <a:p>
            <a:endParaRPr lang="en-US" dirty="0"/>
          </a:p>
        </p:txBody>
      </p:sp>
    </p:spTree>
    <p:extLst>
      <p:ext uri="{BB962C8B-B14F-4D97-AF65-F5344CB8AC3E}">
        <p14:creationId xmlns:p14="http://schemas.microsoft.com/office/powerpoint/2010/main" val="18244275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3">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0027F1-BDD3-4ACA-8684-B3E9BE54ED64}"/>
              </a:ext>
            </a:extLst>
          </p:cNvPr>
          <p:cNvSpPr>
            <a:spLocks noGrp="1"/>
          </p:cNvSpPr>
          <p:nvPr>
            <p:ph type="title"/>
          </p:nvPr>
        </p:nvSpPr>
        <p:spPr>
          <a:xfrm>
            <a:off x="706299" y="639763"/>
            <a:ext cx="3947998" cy="5492750"/>
          </a:xfrm>
        </p:spPr>
        <p:txBody>
          <a:bodyPr>
            <a:normAutofit/>
          </a:bodyPr>
          <a:lstStyle/>
          <a:p>
            <a:r>
              <a:rPr lang="en-GB" sz="6000" dirty="0">
                <a:solidFill>
                  <a:srgbClr val="FFFFFF"/>
                </a:solidFill>
              </a:rPr>
              <a:t>Inclusion</a:t>
            </a:r>
            <a:br>
              <a:rPr lang="en-GB" sz="6000" dirty="0">
                <a:solidFill>
                  <a:srgbClr val="FFFFFF"/>
                </a:solidFill>
              </a:rPr>
            </a:br>
            <a:br>
              <a:rPr lang="en-GB" sz="6000" dirty="0">
                <a:solidFill>
                  <a:srgbClr val="FFFFFF"/>
                </a:solidFill>
              </a:rPr>
            </a:br>
            <a:endParaRPr lang="en-GB" sz="6000" dirty="0">
              <a:solidFill>
                <a:srgbClr val="FFFFFF"/>
              </a:solidFill>
            </a:endParaRPr>
          </a:p>
        </p:txBody>
      </p:sp>
      <p:cxnSp>
        <p:nvCxnSpPr>
          <p:cNvPr id="19" name="Straight Connector 15">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599B2DBD-DBC3-407B-95DF-08FC6911F0A5}"/>
              </a:ext>
            </a:extLst>
          </p:cNvPr>
          <p:cNvSpPr>
            <a:spLocks noGrp="1"/>
          </p:cNvSpPr>
          <p:nvPr>
            <p:ph idx="1"/>
          </p:nvPr>
        </p:nvSpPr>
        <p:spPr>
          <a:xfrm>
            <a:off x="5288349" y="639764"/>
            <a:ext cx="6142032" cy="5492749"/>
          </a:xfrm>
        </p:spPr>
        <p:txBody>
          <a:bodyPr anchor="ctr">
            <a:normAutofit/>
          </a:bodyPr>
          <a:lstStyle/>
          <a:p>
            <a:endParaRPr lang="en-GB" dirty="0">
              <a:latin typeface="Calibri" panose="020F0502020204030204" pitchFamily="34" charset="0"/>
              <a:ea typeface="Times New Roman" panose="02020603050405020304" pitchFamily="18" charset="0"/>
              <a:cs typeface="Times New Roman" panose="02020603050405020304" pitchFamily="18" charset="0"/>
            </a:endParaRPr>
          </a:p>
          <a:p>
            <a:r>
              <a:rPr lang="en-GB" i="1" dirty="0">
                <a:latin typeface="Calibri" panose="020F0502020204030204" pitchFamily="34" charset="0"/>
                <a:ea typeface="Times New Roman" panose="02020603050405020304" pitchFamily="18" charset="0"/>
                <a:cs typeface="Times New Roman" panose="02020603050405020304" pitchFamily="18" charset="0"/>
              </a:rPr>
              <a:t>We're a strict no visitor [hostel] and that works . . . I don't think you can effectively manage visitors in a large project, so no visitors, and that means we know who's in the building and we know the risks, and we can manage that, and that helps keep people safe </a:t>
            </a:r>
            <a:r>
              <a:rPr lang="en-GB" dirty="0">
                <a:latin typeface="Calibri" panose="020F0502020204030204" pitchFamily="34" charset="0"/>
                <a:ea typeface="Times New Roman" panose="02020603050405020304" pitchFamily="18" charset="0"/>
                <a:cs typeface="Times New Roman" panose="02020603050405020304" pitchFamily="18" charset="0"/>
              </a:rPr>
              <a:t>(Hostel Manager). </a:t>
            </a:r>
          </a:p>
          <a:p>
            <a:endParaRPr lang="en-GB" dirty="0">
              <a:latin typeface="Calibri" panose="020F0502020204030204" pitchFamily="34" charset="0"/>
              <a:ea typeface="Times New Roman" panose="02020603050405020304" pitchFamily="18" charset="0"/>
              <a:cs typeface="Times New Roman" panose="02020603050405020304" pitchFamily="18" charset="0"/>
            </a:endParaRPr>
          </a:p>
          <a:p>
            <a:r>
              <a:rPr lang="en-GB" i="1" dirty="0">
                <a:effectLst/>
                <a:latin typeface="Calibri" panose="020F0502020204030204" pitchFamily="34" charset="0"/>
                <a:ea typeface="Calibri" panose="020F0502020204030204" pitchFamily="34" charset="0"/>
                <a:cs typeface="Calibri" panose="020F0502020204030204" pitchFamily="34" charset="0"/>
              </a:rPr>
              <a:t>I definitely think there's a community that's formed and there's a sense of belonging created and people are supported . . . I don't know that it's social inclusion in the wider sense of society. I think it's more inclusion within the hostel </a:t>
            </a:r>
            <a:r>
              <a:rPr lang="en-GB" dirty="0">
                <a:effectLst/>
                <a:latin typeface="Calibri" panose="020F0502020204030204" pitchFamily="34" charset="0"/>
                <a:ea typeface="Calibri" panose="020F0502020204030204" pitchFamily="34" charset="0"/>
                <a:cs typeface="Calibri" panose="020F0502020204030204" pitchFamily="34" charset="0"/>
              </a:rPr>
              <a:t>(Hostel Manager). </a:t>
            </a:r>
          </a:p>
          <a:p>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dirty="0"/>
          </a:p>
        </p:txBody>
      </p:sp>
    </p:spTree>
    <p:extLst>
      <p:ext uri="{BB962C8B-B14F-4D97-AF65-F5344CB8AC3E}">
        <p14:creationId xmlns:p14="http://schemas.microsoft.com/office/powerpoint/2010/main" val="36435356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EE7A45-8C96-4618-B812-43E9CE6F07BB}"/>
              </a:ext>
            </a:extLst>
          </p:cNvPr>
          <p:cNvSpPr>
            <a:spLocks noGrp="1"/>
          </p:cNvSpPr>
          <p:nvPr>
            <p:ph type="title"/>
          </p:nvPr>
        </p:nvSpPr>
        <p:spPr>
          <a:xfrm>
            <a:off x="657224" y="936711"/>
            <a:ext cx="2988265" cy="4984578"/>
          </a:xfrm>
        </p:spPr>
        <p:txBody>
          <a:bodyPr>
            <a:normAutofit/>
          </a:bodyPr>
          <a:lstStyle/>
          <a:p>
            <a:r>
              <a:rPr lang="en-GB" sz="4400" dirty="0">
                <a:solidFill>
                  <a:srgbClr val="FFFFFF"/>
                </a:solidFill>
              </a:rPr>
              <a:t>Exclusion</a:t>
            </a:r>
          </a:p>
        </p:txBody>
      </p:sp>
      <p:sp>
        <p:nvSpPr>
          <p:cNvPr id="9" name="Content Placeholder 2">
            <a:extLst>
              <a:ext uri="{FF2B5EF4-FFF2-40B4-BE49-F238E27FC236}">
                <a16:creationId xmlns:a16="http://schemas.microsoft.com/office/drawing/2014/main" id="{C4EE0E63-5243-4A01-BCC2-DC8FCF0E87F1}"/>
              </a:ext>
            </a:extLst>
          </p:cNvPr>
          <p:cNvSpPr>
            <a:spLocks noGrp="1"/>
          </p:cNvSpPr>
          <p:nvPr>
            <p:ph idx="1"/>
          </p:nvPr>
        </p:nvSpPr>
        <p:spPr>
          <a:xfrm>
            <a:off x="4614389" y="936711"/>
            <a:ext cx="6815992" cy="4984578"/>
          </a:xfrm>
        </p:spPr>
        <p:txBody>
          <a:bodyPr anchor="ctr">
            <a:normAutofit/>
          </a:bodyPr>
          <a:lstStyle/>
          <a:p>
            <a:pPr>
              <a:spcAft>
                <a:spcPts val="800"/>
              </a:spcAft>
            </a:pPr>
            <a:r>
              <a:rPr lang="en-GB" i="1"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Some of the times when we've had to ask people to leave, I've thought this is one of the downsides of this kind of [model] . . . In a community setting I would have no problem to continue this working relationship, but actually the impact on the community and the other people living here is too great </a:t>
            </a:r>
            <a:r>
              <a:rPr lang="en-GB" dirty="0">
                <a:solidFill>
                  <a:schemeClr val="bg1">
                    <a:lumMod val="50000"/>
                  </a:schemeClr>
                </a:solidFill>
                <a:latin typeface="Calibri" panose="020F0502020204030204" pitchFamily="34" charset="0"/>
                <a:ea typeface="Calibri" panose="020F0502020204030204" pitchFamily="34" charset="0"/>
                <a:cs typeface="Calibri" panose="020F0502020204030204" pitchFamily="34" charset="0"/>
              </a:rPr>
              <a:t>(Hostel Manager).</a:t>
            </a:r>
            <a:endParaRPr lang="en-GB"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13894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E650DD-5382-4F80-8E41-874392D73E25}"/>
              </a:ext>
            </a:extLst>
          </p:cNvPr>
          <p:cNvSpPr>
            <a:spLocks noGrp="1"/>
          </p:cNvSpPr>
          <p:nvPr>
            <p:ph type="title"/>
          </p:nvPr>
        </p:nvSpPr>
        <p:spPr>
          <a:xfrm>
            <a:off x="1362456" y="896684"/>
            <a:ext cx="2979252" cy="4979728"/>
          </a:xfrm>
        </p:spPr>
        <p:txBody>
          <a:bodyPr anchor="ctr">
            <a:normAutofit/>
          </a:bodyPr>
          <a:lstStyle/>
          <a:p>
            <a:pPr algn="r"/>
            <a:r>
              <a:rPr lang="en-GB" sz="4000" dirty="0"/>
              <a:t>Impact of Exclusion</a:t>
            </a:r>
          </a:p>
        </p:txBody>
      </p:sp>
      <p:cxnSp>
        <p:nvCxnSpPr>
          <p:cNvPr id="10" name="Straight Connector 9">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D1EE078-B6DC-4AFE-828D-4896E41CB337}"/>
              </a:ext>
            </a:extLst>
          </p:cNvPr>
          <p:cNvSpPr>
            <a:spLocks noGrp="1"/>
          </p:cNvSpPr>
          <p:nvPr>
            <p:ph idx="1"/>
          </p:nvPr>
        </p:nvSpPr>
        <p:spPr>
          <a:xfrm>
            <a:off x="4985172" y="896684"/>
            <a:ext cx="5484707" cy="5064633"/>
          </a:xfrm>
        </p:spPr>
        <p:txBody>
          <a:bodyPr anchor="ctr">
            <a:normAutofit/>
          </a:bodyPr>
          <a:lstStyle/>
          <a:p>
            <a:pPr>
              <a:spcAft>
                <a:spcPts val="800"/>
              </a:spcAft>
            </a:pPr>
            <a:r>
              <a:rPr lang="en-GB" i="1"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[Exclusion is] one of the most horrific things . . . It's more extreme when people have really maybe for the first time ever experienced this type of care and love . . . they're coming back to the door under the influence, they're quite childlike, because they're missing it that much and so the hurt and the missing can come out in a bit of anger sometimes (</a:t>
            </a:r>
            <a:r>
              <a:rPr lang="en-GB"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Hostel Manager).</a:t>
            </a:r>
          </a:p>
          <a:p>
            <a:endParaRPr lang="en-GB" sz="1800" dirty="0"/>
          </a:p>
        </p:txBody>
      </p:sp>
    </p:spTree>
    <p:extLst>
      <p:ext uri="{BB962C8B-B14F-4D97-AF65-F5344CB8AC3E}">
        <p14:creationId xmlns:p14="http://schemas.microsoft.com/office/powerpoint/2010/main" val="232806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43B8517-139C-4F0B-AE04-B5FA7FE18C34}"/>
              </a:ext>
            </a:extLst>
          </p:cNvPr>
          <p:cNvSpPr txBox="1"/>
          <p:nvPr/>
        </p:nvSpPr>
        <p:spPr>
          <a:xfrm>
            <a:off x="5207753" y="877877"/>
            <a:ext cx="6098458" cy="5353453"/>
          </a:xfrm>
          <a:prstGeom prst="rect">
            <a:avLst/>
          </a:prstGeom>
          <a:noFill/>
        </p:spPr>
        <p:txBody>
          <a:bodyPr wrap="square">
            <a:spAutoFit/>
          </a:bodyPr>
          <a:lstStyle/>
          <a:p>
            <a:pPr>
              <a:lnSpc>
                <a:spcPct val="110000"/>
              </a:lnSpc>
              <a:spcAft>
                <a:spcPts val="800"/>
              </a:spcAft>
            </a:pPr>
            <a:r>
              <a:rPr lang="en-GB" sz="2400" i="1"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to achieve the place of safety . . . we might say we're going to have this specific line, and if it gets crossed the person has to not live here anymore . . . we don't really like to have those hard and fast rules because then you have to abide by them . . . The perpetrator is a service user too and they have a need . . . we would say, challenging behaviour is an opportunity for engagement, rather than something to just be simply punished with eviction. I think on the ground though, it's really difficult . . . [if you] have someone, say, produced a bladed article or punched someone </a:t>
            </a:r>
            <a:r>
              <a:rPr lang="en-GB" sz="2400" dirty="0">
                <a:solidFill>
                  <a:schemeClr val="bg1">
                    <a:lumMod val="50000"/>
                  </a:schemeClr>
                </a:solidFill>
                <a:effectLst/>
                <a:latin typeface="Calibri" panose="020F0502020204030204" pitchFamily="34" charset="0"/>
                <a:ea typeface="Calibri" panose="020F0502020204030204" pitchFamily="34" charset="0"/>
                <a:cs typeface="Calibri" panose="020F0502020204030204" pitchFamily="34" charset="0"/>
              </a:rPr>
              <a:t>(Hostel Manager) </a:t>
            </a:r>
            <a:endParaRPr lang="en-GB" sz="24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DA90BDD-E2BA-4E2A-8787-FB501E4C6485}"/>
              </a:ext>
            </a:extLst>
          </p:cNvPr>
          <p:cNvSpPr>
            <a:spLocks noGrp="1"/>
          </p:cNvSpPr>
          <p:nvPr>
            <p:ph idx="1"/>
          </p:nvPr>
        </p:nvSpPr>
        <p:spPr>
          <a:xfrm>
            <a:off x="676657" y="2011680"/>
            <a:ext cx="3736724" cy="3766185"/>
          </a:xfrm>
        </p:spPr>
        <p:txBody>
          <a:bodyPr>
            <a:normAutofit/>
          </a:bodyPr>
          <a:lstStyle/>
          <a:p>
            <a:pPr marL="0" indent="0">
              <a:buNone/>
            </a:pPr>
            <a:r>
              <a:rPr lang="en-GB" sz="4800" b="1" dirty="0">
                <a:solidFill>
                  <a:schemeClr val="accent1">
                    <a:lumMod val="60000"/>
                    <a:lumOff val="40000"/>
                  </a:schemeClr>
                </a:solidFill>
              </a:rPr>
              <a:t>Navigating the Safety-Harm Tension</a:t>
            </a:r>
          </a:p>
        </p:txBody>
      </p:sp>
    </p:spTree>
    <p:extLst>
      <p:ext uri="{BB962C8B-B14F-4D97-AF65-F5344CB8AC3E}">
        <p14:creationId xmlns:p14="http://schemas.microsoft.com/office/powerpoint/2010/main" val="168615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DF8518-EC05-488E-A301-10C7AC59D979}"/>
              </a:ext>
            </a:extLst>
          </p:cNvPr>
          <p:cNvSpPr>
            <a:spLocks noGrp="1"/>
          </p:cNvSpPr>
          <p:nvPr>
            <p:ph idx="1"/>
          </p:nvPr>
        </p:nvSpPr>
        <p:spPr>
          <a:xfrm>
            <a:off x="965199" y="685689"/>
            <a:ext cx="10440738" cy="5017279"/>
          </a:xfrm>
        </p:spPr>
        <p:txBody>
          <a:bodyPr>
            <a:normAutofit/>
          </a:bodyPr>
          <a:lstStyle/>
          <a:p>
            <a:endParaRPr lang="en-GB" sz="1700" i="1" dirty="0"/>
          </a:p>
          <a:p>
            <a:r>
              <a:rPr lang="en-GB" i="1" dirty="0">
                <a:solidFill>
                  <a:schemeClr val="bg1">
                    <a:lumMod val="50000"/>
                  </a:schemeClr>
                </a:solidFill>
              </a:rPr>
              <a:t>I have been homeless now I'd say for give or take almost 12 to 13 years . . . I was spending six months at a time on the streets, and I'd get myself into a shelter or something and then just didn't feel comfortable, so I tend to be going back out on the streets again  (Joe)</a:t>
            </a:r>
          </a:p>
          <a:p>
            <a:endParaRPr lang="en-GB" i="1" dirty="0">
              <a:solidFill>
                <a:schemeClr val="bg1">
                  <a:lumMod val="50000"/>
                </a:schemeClr>
              </a:solidFill>
            </a:endParaRPr>
          </a:p>
          <a:p>
            <a:r>
              <a:rPr lang="en-GB" i="1" dirty="0">
                <a:solidFill>
                  <a:schemeClr val="bg1">
                    <a:lumMod val="50000"/>
                  </a:schemeClr>
                </a:solidFill>
              </a:rPr>
              <a:t>I've covered [this area]!  . . . There's not one [hostel] you could name that I don't know . . . seriously.”  (David)</a:t>
            </a:r>
          </a:p>
          <a:p>
            <a:endParaRPr lang="en-GB" i="1" dirty="0">
              <a:solidFill>
                <a:schemeClr val="bg1">
                  <a:lumMod val="50000"/>
                </a:schemeClr>
              </a:solidFill>
            </a:endParaRPr>
          </a:p>
          <a:p>
            <a:r>
              <a:rPr lang="en-GB" i="1" dirty="0">
                <a:solidFill>
                  <a:schemeClr val="bg1">
                    <a:lumMod val="50000"/>
                  </a:schemeClr>
                </a:solidFill>
              </a:rPr>
              <a:t>“I've been [in hostels] here, there, and everywhere.  I've been in [area one] . . . , I've been in [area two] . . . , I've been in [area three] . . . ,  I've been in [area four]. . . , [area five] . . .”  (Chris)</a:t>
            </a:r>
          </a:p>
          <a:p>
            <a:endParaRPr lang="en-GB" sz="1700" dirty="0"/>
          </a:p>
        </p:txBody>
      </p:sp>
    </p:spTree>
    <p:extLst>
      <p:ext uri="{BB962C8B-B14F-4D97-AF65-F5344CB8AC3E}">
        <p14:creationId xmlns:p14="http://schemas.microsoft.com/office/powerpoint/2010/main" val="1008339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descr="Transfer">
            <a:extLst>
              <a:ext uri="{FF2B5EF4-FFF2-40B4-BE49-F238E27FC236}">
                <a16:creationId xmlns:a16="http://schemas.microsoft.com/office/drawing/2014/main" id="{9EAA7411-ED85-4537-AC50-2FFF41F097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8985" y="1703445"/>
            <a:ext cx="3448478" cy="3448478"/>
          </a:xfrm>
          <a:prstGeom prst="rect">
            <a:avLst/>
          </a:prstGeom>
        </p:spPr>
      </p:pic>
      <p:sp>
        <p:nvSpPr>
          <p:cNvPr id="3" name="Content Placeholder 2">
            <a:extLst>
              <a:ext uri="{FF2B5EF4-FFF2-40B4-BE49-F238E27FC236}">
                <a16:creationId xmlns:a16="http://schemas.microsoft.com/office/drawing/2014/main" id="{A9A3A52C-1972-4B09-ACD2-A10C6AA45220}"/>
              </a:ext>
            </a:extLst>
          </p:cNvPr>
          <p:cNvSpPr>
            <a:spLocks noGrp="1"/>
          </p:cNvSpPr>
          <p:nvPr>
            <p:ph idx="1"/>
          </p:nvPr>
        </p:nvSpPr>
        <p:spPr>
          <a:xfrm>
            <a:off x="4702557" y="1111170"/>
            <a:ext cx="6428994" cy="4666695"/>
          </a:xfrm>
        </p:spPr>
        <p:txBody>
          <a:bodyPr>
            <a:normAutofit/>
          </a:bodyPr>
          <a:lstStyle/>
          <a:p>
            <a:endParaRPr lang="en-GB" i="1" dirty="0">
              <a:latin typeface="Calibri" panose="020F0502020204030204" pitchFamily="34" charset="0"/>
              <a:cs typeface="Calibri" panose="020F0502020204030204" pitchFamily="34" charset="0"/>
            </a:endParaRPr>
          </a:p>
          <a:p>
            <a:r>
              <a:rPr lang="en-GB" i="1" dirty="0">
                <a:solidFill>
                  <a:schemeClr val="bg1">
                    <a:lumMod val="50000"/>
                  </a:schemeClr>
                </a:solidFill>
                <a:latin typeface="Calibri" panose="020F0502020204030204" pitchFamily="34" charset="0"/>
                <a:cs typeface="Calibri" panose="020F0502020204030204" pitchFamily="34" charset="0"/>
              </a:rPr>
              <a:t>the person who moves forward, that's what we're trying to sell, that's what we're trying to say we can do.  You can move in here and we can help you move forward </a:t>
            </a:r>
            <a:r>
              <a:rPr lang="en-GB" i="1" dirty="0">
                <a:solidFill>
                  <a:schemeClr val="bg1">
                    <a:lumMod val="50000"/>
                  </a:schemeClr>
                </a:solidFill>
                <a:effectLst/>
                <a:latin typeface="Calibri" panose="020F0502020204030204" pitchFamily="34" charset="0"/>
                <a:ea typeface="MS Mincho" panose="02020609040205080304" pitchFamily="49" charset="-128"/>
                <a:cs typeface="Calibri" panose="020F0502020204030204" pitchFamily="34" charset="0"/>
              </a:rPr>
              <a:t>. . . the people who don't do that [move forward] or who backslide or . . . [who go] through the revolving door, or . . . never really seems to get better.  They are like the thorn in our [the hostel sector] side, like [we say] shush . . . no, no, no, but they're non engagers, like it's their fault, rather than saying well actually what's not working for them in this system </a:t>
            </a:r>
            <a:r>
              <a:rPr lang="en-GB" dirty="0">
                <a:solidFill>
                  <a:schemeClr val="bg1">
                    <a:lumMod val="50000"/>
                  </a:schemeClr>
                </a:solidFill>
                <a:effectLst/>
                <a:latin typeface="Calibri" panose="020F0502020204030204" pitchFamily="34" charset="0"/>
                <a:ea typeface="MS Mincho" panose="02020609040205080304" pitchFamily="49" charset="-128"/>
                <a:cs typeface="Calibri" panose="020F0502020204030204" pitchFamily="34" charset="0"/>
              </a:rPr>
              <a:t>(Hostel manager) </a:t>
            </a:r>
            <a:endParaRPr lang="en-GB" dirty="0">
              <a:solidFill>
                <a:schemeClr val="bg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190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E4B26CF8-7662-442F-B3D6-87859197E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C84524-256C-4CC4-A150-0B5547E030B8}"/>
              </a:ext>
            </a:extLst>
          </p:cNvPr>
          <p:cNvSpPr>
            <a:spLocks noGrp="1"/>
          </p:cNvSpPr>
          <p:nvPr>
            <p:ph type="ctrTitle"/>
          </p:nvPr>
        </p:nvSpPr>
        <p:spPr>
          <a:xfrm>
            <a:off x="4985173" y="1178052"/>
            <a:ext cx="5777316" cy="4501896"/>
          </a:xfrm>
        </p:spPr>
        <p:txBody>
          <a:bodyPr anchor="ctr">
            <a:normAutofit/>
          </a:bodyPr>
          <a:lstStyle/>
          <a:p>
            <a:r>
              <a:rPr lang="en-GB" sz="6600" dirty="0"/>
              <a:t>Thank you</a:t>
            </a:r>
            <a:br>
              <a:rPr lang="en-GB" sz="2900" dirty="0"/>
            </a:br>
            <a:br>
              <a:rPr lang="en-GB" sz="2900" dirty="0"/>
            </a:br>
            <a:br>
              <a:rPr lang="en-GB" sz="2900" dirty="0"/>
            </a:br>
            <a:br>
              <a:rPr lang="en-GB" sz="2900" dirty="0"/>
            </a:br>
            <a:br>
              <a:rPr lang="en-GB" sz="2900" dirty="0"/>
            </a:br>
            <a:br>
              <a:rPr lang="en-GB" sz="2900" dirty="0"/>
            </a:br>
            <a:br>
              <a:rPr lang="en-GB" sz="2900" dirty="0"/>
            </a:br>
            <a:br>
              <a:rPr lang="en-GB" sz="2900" dirty="0"/>
            </a:br>
            <a:r>
              <a:rPr lang="en-GB" sz="2900" b="0" i="0" dirty="0">
                <a:effectLst/>
                <a:latin typeface="Open Sans"/>
              </a:rPr>
              <a:t>Lynne McMordie  Lm154@hw.ac.uk</a:t>
            </a:r>
            <a:br>
              <a:rPr lang="en-GB" sz="2900" dirty="0"/>
            </a:br>
            <a:endParaRPr lang="en-GB" sz="2900" dirty="0"/>
          </a:p>
        </p:txBody>
      </p:sp>
      <p:cxnSp>
        <p:nvCxnSpPr>
          <p:cNvPr id="23" name="Straight Connector 17">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01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BE763-D5AD-4124-9A7F-FC055C70D747}"/>
              </a:ext>
            </a:extLst>
          </p:cNvPr>
          <p:cNvSpPr>
            <a:spLocks noGrp="1"/>
          </p:cNvSpPr>
          <p:nvPr>
            <p:ph type="title"/>
          </p:nvPr>
        </p:nvSpPr>
        <p:spPr/>
        <p:txBody>
          <a:bodyPr/>
          <a:lstStyle/>
          <a:p>
            <a:r>
              <a:rPr lang="en-GB" b="1"/>
              <a:t>The debate</a:t>
            </a:r>
            <a:endParaRPr lang="en-GB" b="1" dirty="0"/>
          </a:p>
        </p:txBody>
      </p:sp>
      <p:graphicFrame>
        <p:nvGraphicFramePr>
          <p:cNvPr id="4" name="Content Placeholder 3">
            <a:extLst>
              <a:ext uri="{FF2B5EF4-FFF2-40B4-BE49-F238E27FC236}">
                <a16:creationId xmlns:a16="http://schemas.microsoft.com/office/drawing/2014/main" id="{DBAE6EBC-2D9B-4631-9A1F-2A7359AFDB1C}"/>
              </a:ext>
            </a:extLst>
          </p:cNvPr>
          <p:cNvGraphicFramePr>
            <a:graphicFrameLocks noGrp="1"/>
          </p:cNvGraphicFramePr>
          <p:nvPr>
            <p:ph idx="1"/>
            <p:extLst>
              <p:ext uri="{D42A27DB-BD31-4B8C-83A1-F6EECF244321}">
                <p14:modId xmlns:p14="http://schemas.microsoft.com/office/powerpoint/2010/main" val="2319143506"/>
              </p:ext>
            </p:extLst>
          </p:nvPr>
        </p:nvGraphicFramePr>
        <p:xfrm>
          <a:off x="676275" y="1698171"/>
          <a:ext cx="10753725" cy="49545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970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Rectangle 25">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27">
            <a:extLst>
              <a:ext uri="{FF2B5EF4-FFF2-40B4-BE49-F238E27FC236}">
                <a16:creationId xmlns:a16="http://schemas.microsoft.com/office/drawing/2014/main" id="{BEB1B515-F9F4-43DB-9558-A4C5ABBBF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993B2C-A2D4-4A03-B9B6-610FC0E50B04}"/>
              </a:ext>
            </a:extLst>
          </p:cNvPr>
          <p:cNvSpPr>
            <a:spLocks noGrp="1"/>
          </p:cNvSpPr>
          <p:nvPr>
            <p:ph type="title"/>
          </p:nvPr>
        </p:nvSpPr>
        <p:spPr>
          <a:xfrm>
            <a:off x="8222955" y="770467"/>
            <a:ext cx="3467051" cy="3352800"/>
          </a:xfrm>
        </p:spPr>
        <p:txBody>
          <a:bodyPr vert="horz" lIns="91440" tIns="45720" rIns="91440" bIns="45720" rtlCol="0" anchor="b">
            <a:normAutofit/>
          </a:bodyPr>
          <a:lstStyle/>
          <a:p>
            <a:pPr>
              <a:lnSpc>
                <a:spcPct val="80000"/>
              </a:lnSpc>
            </a:pPr>
            <a:r>
              <a:rPr lang="en-US" sz="5100" dirty="0">
                <a:solidFill>
                  <a:srgbClr val="FFFFFF"/>
                </a:solidFill>
              </a:rPr>
              <a:t>Hostel Components</a:t>
            </a:r>
          </a:p>
        </p:txBody>
      </p:sp>
      <p:sp>
        <p:nvSpPr>
          <p:cNvPr id="34" name="Rectangle 29">
            <a:extLst>
              <a:ext uri="{FF2B5EF4-FFF2-40B4-BE49-F238E27FC236}">
                <a16:creationId xmlns:a16="http://schemas.microsoft.com/office/drawing/2014/main" id="{82C9528F-903F-4F75-99E3-CC588843E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3">
            <a:extLst>
              <a:ext uri="{FF2B5EF4-FFF2-40B4-BE49-F238E27FC236}">
                <a16:creationId xmlns:a16="http://schemas.microsoft.com/office/drawing/2014/main" id="{8B5EF16C-74EA-4FE0-B338-528BEED13AA7}"/>
              </a:ext>
            </a:extLst>
          </p:cNvPr>
          <p:cNvGraphicFramePr>
            <a:graphicFrameLocks/>
          </p:cNvGraphicFramePr>
          <p:nvPr>
            <p:extLst>
              <p:ext uri="{D42A27DB-BD31-4B8C-83A1-F6EECF244321}">
                <p14:modId xmlns:p14="http://schemas.microsoft.com/office/powerpoint/2010/main" val="299520607"/>
              </p:ext>
            </p:extLst>
          </p:nvPr>
        </p:nvGraphicFramePr>
        <p:xfrm>
          <a:off x="391886" y="629265"/>
          <a:ext cx="7035281" cy="4948179"/>
        </p:xfrm>
        <a:graphic>
          <a:graphicData uri="http://schemas.openxmlformats.org/drawingml/2006/table">
            <a:tbl>
              <a:tblPr firstRow="1" firstCol="1" bandRow="1">
                <a:tableStyleId>{5C22544A-7EE6-4342-B048-85BDC9FD1C3A}</a:tableStyleId>
              </a:tblPr>
              <a:tblGrid>
                <a:gridCol w="1296565">
                  <a:extLst>
                    <a:ext uri="{9D8B030D-6E8A-4147-A177-3AD203B41FA5}">
                      <a16:colId xmlns:a16="http://schemas.microsoft.com/office/drawing/2014/main" val="2983146197"/>
                    </a:ext>
                  </a:extLst>
                </a:gridCol>
                <a:gridCol w="3284765">
                  <a:extLst>
                    <a:ext uri="{9D8B030D-6E8A-4147-A177-3AD203B41FA5}">
                      <a16:colId xmlns:a16="http://schemas.microsoft.com/office/drawing/2014/main" val="3042637586"/>
                    </a:ext>
                  </a:extLst>
                </a:gridCol>
                <a:gridCol w="2453951">
                  <a:extLst>
                    <a:ext uri="{9D8B030D-6E8A-4147-A177-3AD203B41FA5}">
                      <a16:colId xmlns:a16="http://schemas.microsoft.com/office/drawing/2014/main" val="3686850294"/>
                    </a:ext>
                  </a:extLst>
                </a:gridCol>
              </a:tblGrid>
              <a:tr h="787371">
                <a:tc>
                  <a:txBody>
                    <a:bodyPr/>
                    <a:lstStyle/>
                    <a:p>
                      <a:pPr algn="just">
                        <a:lnSpc>
                          <a:spcPct val="150000"/>
                        </a:lnSpc>
                        <a:spcAft>
                          <a:spcPts val="600"/>
                        </a:spcAft>
                      </a:pPr>
                      <a:r>
                        <a:rPr lang="en-GB" sz="1800">
                          <a:effectLst/>
                        </a:rPr>
                        <a:t>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a:effectLst/>
                        </a:rPr>
                        <a:t>Necessary Components</a:t>
                      </a:r>
                    </a:p>
                    <a:p>
                      <a:pPr algn="just">
                        <a:lnSpc>
                          <a:spcPct val="150000"/>
                        </a:lnSpc>
                        <a:spcAft>
                          <a:spcPts val="600"/>
                        </a:spcAft>
                      </a:pP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a:effectLst/>
                        </a:rPr>
                        <a:t>Contingent Components</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extLst>
                  <a:ext uri="{0D108BD9-81ED-4DB2-BD59-A6C34878D82A}">
                    <a16:rowId xmlns:a16="http://schemas.microsoft.com/office/drawing/2014/main" val="119401063"/>
                  </a:ext>
                </a:extLst>
              </a:tr>
              <a:tr h="787102">
                <a:tc>
                  <a:txBody>
                    <a:bodyPr/>
                    <a:lstStyle/>
                    <a:p>
                      <a:pPr algn="just">
                        <a:lnSpc>
                          <a:spcPct val="150000"/>
                        </a:lnSpc>
                        <a:spcAft>
                          <a:spcPts val="600"/>
                        </a:spcAft>
                      </a:pPr>
                      <a:r>
                        <a:rPr lang="en-GB" sz="1800">
                          <a:effectLst/>
                        </a:rPr>
                        <a:t>Physical Space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a:effectLst/>
                        </a:rPr>
                        <a:t>Shared Facilities</a:t>
                      </a:r>
                    </a:p>
                    <a:p>
                      <a:pPr algn="just">
                        <a:lnSpc>
                          <a:spcPct val="150000"/>
                        </a:lnSpc>
                        <a:spcAft>
                          <a:spcPts val="600"/>
                        </a:spcAft>
                      </a:pPr>
                      <a:r>
                        <a:rPr lang="en-GB" sz="1800">
                          <a:effectLst/>
                        </a:rPr>
                        <a:t>Communal Living</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a:effectLst/>
                        </a:rPr>
                        <a:t>Dwelling Size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extLst>
                  <a:ext uri="{0D108BD9-81ED-4DB2-BD59-A6C34878D82A}">
                    <a16:rowId xmlns:a16="http://schemas.microsoft.com/office/drawing/2014/main" val="1397450581"/>
                  </a:ext>
                </a:extLst>
              </a:tr>
              <a:tr h="787102">
                <a:tc>
                  <a:txBody>
                    <a:bodyPr/>
                    <a:lstStyle/>
                    <a:p>
                      <a:pPr algn="just">
                        <a:lnSpc>
                          <a:spcPct val="150000"/>
                        </a:lnSpc>
                        <a:spcAft>
                          <a:spcPts val="600"/>
                        </a:spcAft>
                      </a:pPr>
                      <a:r>
                        <a:rPr lang="en-GB" sz="1800">
                          <a:effectLst/>
                        </a:rPr>
                        <a:t>Social Space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a:effectLst/>
                        </a:rPr>
                        <a:t>Limited Private Space</a:t>
                      </a:r>
                    </a:p>
                    <a:p>
                      <a:pPr algn="just">
                        <a:lnSpc>
                          <a:spcPct val="150000"/>
                        </a:lnSpc>
                        <a:spcAft>
                          <a:spcPts val="600"/>
                        </a:spcAft>
                      </a:pPr>
                      <a:r>
                        <a:rPr lang="en-GB" sz="1800">
                          <a:effectLst/>
                        </a:rPr>
                        <a:t>Staff Supervision</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a:effectLst/>
                        </a:rPr>
                        <a:t>Support</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extLst>
                  <a:ext uri="{0D108BD9-81ED-4DB2-BD59-A6C34878D82A}">
                    <a16:rowId xmlns:a16="http://schemas.microsoft.com/office/drawing/2014/main" val="205322561"/>
                  </a:ext>
                </a:extLst>
              </a:tr>
              <a:tr h="2387985">
                <a:tc>
                  <a:txBody>
                    <a:bodyPr/>
                    <a:lstStyle/>
                    <a:p>
                      <a:pPr algn="just">
                        <a:lnSpc>
                          <a:spcPct val="150000"/>
                        </a:lnSpc>
                        <a:spcAft>
                          <a:spcPts val="600"/>
                        </a:spcAft>
                      </a:pPr>
                      <a:r>
                        <a:rPr lang="en-GB" sz="1800">
                          <a:effectLst/>
                        </a:rPr>
                        <a:t>Legal Space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dirty="0">
                          <a:effectLst/>
                        </a:rPr>
                        <a:t>Temporary Occupancy</a:t>
                      </a:r>
                    </a:p>
                    <a:p>
                      <a:pPr algn="just">
                        <a:lnSpc>
                          <a:spcPct val="150000"/>
                        </a:lnSpc>
                        <a:spcAft>
                          <a:spcPts val="600"/>
                        </a:spcAft>
                      </a:pPr>
                      <a:r>
                        <a:rPr lang="en-GB" sz="1800" dirty="0">
                          <a:effectLst/>
                        </a:rPr>
                        <a:t>Limited Tenancy Rights</a:t>
                      </a:r>
                    </a:p>
                    <a:p>
                      <a:pPr algn="just">
                        <a:lnSpc>
                          <a:spcPct val="150000"/>
                        </a:lnSpc>
                        <a:spcAft>
                          <a:spcPts val="600"/>
                        </a:spcAft>
                      </a:pPr>
                      <a:r>
                        <a:rPr lang="en-GB" sz="1800" dirty="0">
                          <a:effectLst/>
                        </a:rPr>
                        <a:t>Eviction without Court Action</a:t>
                      </a:r>
                    </a:p>
                    <a:p>
                      <a:pPr algn="just">
                        <a:lnSpc>
                          <a:spcPct val="150000"/>
                        </a:lnSpc>
                        <a:spcAft>
                          <a:spcPts val="600"/>
                        </a:spcAft>
                      </a:pPr>
                      <a:r>
                        <a:rPr lang="en-GB" sz="1800" dirty="0">
                          <a:effectLst/>
                        </a:rPr>
                        <a:t>Institutional Control of Access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tc>
                  <a:txBody>
                    <a:bodyPr/>
                    <a:lstStyle/>
                    <a:p>
                      <a:pPr algn="just">
                        <a:lnSpc>
                          <a:spcPct val="150000"/>
                        </a:lnSpc>
                        <a:spcAft>
                          <a:spcPts val="60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4751" marR="104751" marT="0" marB="0"/>
                </a:tc>
                <a:extLst>
                  <a:ext uri="{0D108BD9-81ED-4DB2-BD59-A6C34878D82A}">
                    <a16:rowId xmlns:a16="http://schemas.microsoft.com/office/drawing/2014/main" val="72752532"/>
                  </a:ext>
                </a:extLst>
              </a:tr>
            </a:tbl>
          </a:graphicData>
        </a:graphic>
      </p:graphicFrame>
      <p:sp>
        <p:nvSpPr>
          <p:cNvPr id="9" name="TextBox 8">
            <a:extLst>
              <a:ext uri="{FF2B5EF4-FFF2-40B4-BE49-F238E27FC236}">
                <a16:creationId xmlns:a16="http://schemas.microsoft.com/office/drawing/2014/main" id="{6A086DE7-5637-4411-8693-FA82ABD14CA8}"/>
              </a:ext>
            </a:extLst>
          </p:cNvPr>
          <p:cNvSpPr txBox="1"/>
          <p:nvPr/>
        </p:nvSpPr>
        <p:spPr>
          <a:xfrm>
            <a:off x="727352" y="5787189"/>
            <a:ext cx="6098240" cy="276999"/>
          </a:xfrm>
          <a:prstGeom prst="rect">
            <a:avLst/>
          </a:prstGeom>
          <a:noFill/>
        </p:spPr>
        <p:txBody>
          <a:bodyPr wrap="square">
            <a:spAutoFit/>
          </a:bodyPr>
          <a:lstStyle/>
          <a:p>
            <a:r>
              <a:rPr lang="en-GB" sz="1200" dirty="0"/>
              <a:t>Busch-Geertsema and Sahlin 2007; Edgar and Meert 2005; Rosengard 2001; Warnes et al 2005</a:t>
            </a:r>
          </a:p>
        </p:txBody>
      </p:sp>
    </p:spTree>
    <p:extLst>
      <p:ext uri="{BB962C8B-B14F-4D97-AF65-F5344CB8AC3E}">
        <p14:creationId xmlns:p14="http://schemas.microsoft.com/office/powerpoint/2010/main" val="6123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69FC493-54AE-4348-A16A-4F38B73F1427}"/>
              </a:ext>
            </a:extLst>
          </p:cNvPr>
          <p:cNvGraphicFramePr>
            <a:graphicFrameLocks noGrp="1"/>
          </p:cNvGraphicFramePr>
          <p:nvPr>
            <p:ph idx="1"/>
            <p:extLst>
              <p:ext uri="{D42A27DB-BD31-4B8C-83A1-F6EECF244321}">
                <p14:modId xmlns:p14="http://schemas.microsoft.com/office/powerpoint/2010/main" val="4107450100"/>
              </p:ext>
            </p:extLst>
          </p:nvPr>
        </p:nvGraphicFramePr>
        <p:xfrm>
          <a:off x="1296955" y="796978"/>
          <a:ext cx="9622427" cy="5348607"/>
        </p:xfrm>
        <a:graphic>
          <a:graphicData uri="http://schemas.openxmlformats.org/drawingml/2006/table">
            <a:tbl>
              <a:tblPr firstRow="1" firstCol="1" bandRow="1">
                <a:noFill/>
                <a:tableStyleId>{5C22544A-7EE6-4342-B048-85BDC9FD1C3A}</a:tableStyleId>
              </a:tblPr>
              <a:tblGrid>
                <a:gridCol w="1678860">
                  <a:extLst>
                    <a:ext uri="{9D8B030D-6E8A-4147-A177-3AD203B41FA5}">
                      <a16:colId xmlns:a16="http://schemas.microsoft.com/office/drawing/2014/main" val="1417361752"/>
                    </a:ext>
                  </a:extLst>
                </a:gridCol>
                <a:gridCol w="910139">
                  <a:extLst>
                    <a:ext uri="{9D8B030D-6E8A-4147-A177-3AD203B41FA5}">
                      <a16:colId xmlns:a16="http://schemas.microsoft.com/office/drawing/2014/main" val="258301866"/>
                    </a:ext>
                  </a:extLst>
                </a:gridCol>
                <a:gridCol w="1100406">
                  <a:extLst>
                    <a:ext uri="{9D8B030D-6E8A-4147-A177-3AD203B41FA5}">
                      <a16:colId xmlns:a16="http://schemas.microsoft.com/office/drawing/2014/main" val="2874247749"/>
                    </a:ext>
                  </a:extLst>
                </a:gridCol>
                <a:gridCol w="1568020">
                  <a:extLst>
                    <a:ext uri="{9D8B030D-6E8A-4147-A177-3AD203B41FA5}">
                      <a16:colId xmlns:a16="http://schemas.microsoft.com/office/drawing/2014/main" val="974738748"/>
                    </a:ext>
                  </a:extLst>
                </a:gridCol>
                <a:gridCol w="1205190">
                  <a:extLst>
                    <a:ext uri="{9D8B030D-6E8A-4147-A177-3AD203B41FA5}">
                      <a16:colId xmlns:a16="http://schemas.microsoft.com/office/drawing/2014/main" val="4245093856"/>
                    </a:ext>
                  </a:extLst>
                </a:gridCol>
                <a:gridCol w="1078952">
                  <a:extLst>
                    <a:ext uri="{9D8B030D-6E8A-4147-A177-3AD203B41FA5}">
                      <a16:colId xmlns:a16="http://schemas.microsoft.com/office/drawing/2014/main" val="356511714"/>
                    </a:ext>
                  </a:extLst>
                </a:gridCol>
                <a:gridCol w="1377422">
                  <a:extLst>
                    <a:ext uri="{9D8B030D-6E8A-4147-A177-3AD203B41FA5}">
                      <a16:colId xmlns:a16="http://schemas.microsoft.com/office/drawing/2014/main" val="915736523"/>
                    </a:ext>
                  </a:extLst>
                </a:gridCol>
                <a:gridCol w="703438">
                  <a:extLst>
                    <a:ext uri="{9D8B030D-6E8A-4147-A177-3AD203B41FA5}">
                      <a16:colId xmlns:a16="http://schemas.microsoft.com/office/drawing/2014/main" val="3353788783"/>
                    </a:ext>
                  </a:extLst>
                </a:gridCol>
              </a:tblGrid>
              <a:tr h="471985">
                <a:tc>
                  <a:txBody>
                    <a:bodyPr/>
                    <a:lstStyle/>
                    <a:p>
                      <a:pPr algn="just">
                        <a:lnSpc>
                          <a:spcPct val="150000"/>
                        </a:lnSpc>
                        <a:spcAft>
                          <a:spcPts val="600"/>
                        </a:spcAft>
                      </a:pPr>
                      <a:r>
                        <a:rPr lang="en-GB" sz="1200" b="1" cap="none" spc="0" dirty="0">
                          <a:solidFill>
                            <a:schemeClr val="tx1"/>
                          </a:solidFill>
                          <a:effectLst/>
                        </a:rPr>
                        <a:t>Support Model</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Ethos</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Size</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Form</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Client Group</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Needs</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Length of Stay</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tc>
                  <a:txBody>
                    <a:bodyPr/>
                    <a:lstStyle/>
                    <a:p>
                      <a:pPr algn="just">
                        <a:lnSpc>
                          <a:spcPct val="150000"/>
                        </a:lnSpc>
                        <a:spcAft>
                          <a:spcPts val="600"/>
                        </a:spcAft>
                      </a:pPr>
                      <a:r>
                        <a:rPr lang="en-GB" sz="1200" b="1" cap="none" spc="0" dirty="0">
                          <a:solidFill>
                            <a:schemeClr val="tx1"/>
                          </a:solidFill>
                          <a:effectLst/>
                        </a:rPr>
                        <a:t>Gender</a:t>
                      </a:r>
                      <a:endParaRPr lang="en-GB" sz="12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2290623149"/>
                  </a:ext>
                </a:extLst>
              </a:tr>
              <a:tr h="665382">
                <a:tc>
                  <a:txBody>
                    <a:bodyPr/>
                    <a:lstStyle/>
                    <a:p>
                      <a:pPr algn="just">
                        <a:lnSpc>
                          <a:spcPct val="150000"/>
                        </a:lnSpc>
                        <a:spcAft>
                          <a:spcPts val="600"/>
                        </a:spcAft>
                      </a:pPr>
                      <a:r>
                        <a:rPr lang="en-GB" sz="1200" b="0" cap="none" spc="0" dirty="0">
                          <a:solidFill>
                            <a:schemeClr val="tx1"/>
                          </a:solidFill>
                          <a:effectLst/>
                        </a:rPr>
                        <a:t>Psychology-oriented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28575" cap="flat" cmpd="sng" algn="ctr">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Secular</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Small 5-10</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Single rooms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Single homeless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Complex</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Less than 1 year</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38100" cmpd="sng">
                      <a:noFill/>
                    </a:lnT>
                    <a:lnB w="12700" cap="flat" cmpd="sng" algn="ctr">
                      <a:noFill/>
                      <a:prstDash val="solid"/>
                    </a:lnB>
                    <a:noFill/>
                  </a:tcPr>
                </a:tc>
                <a:tc>
                  <a:txBody>
                    <a:bodyPr/>
                    <a:lstStyle/>
                    <a:p>
                      <a:pPr algn="just">
                        <a:lnSpc>
                          <a:spcPct val="150000"/>
                        </a:lnSpc>
                        <a:spcAft>
                          <a:spcPts val="600"/>
                        </a:spcAft>
                      </a:pPr>
                      <a:r>
                        <a:rPr lang="en-GB" sz="1200" b="0" cap="none" spc="0" dirty="0">
                          <a:solidFill>
                            <a:schemeClr val="tx1"/>
                          </a:solidFill>
                          <a:effectLst/>
                        </a:rPr>
                        <a:t>Women </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a16="http://schemas.microsoft.com/office/drawing/2014/main" val="2083103614"/>
                  </a:ext>
                </a:extLst>
              </a:tr>
              <a:tr h="387428">
                <a:tc>
                  <a:txBody>
                    <a:bodyPr/>
                    <a:lstStyle/>
                    <a:p>
                      <a:pPr algn="just">
                        <a:lnSpc>
                          <a:spcPct val="150000"/>
                        </a:lnSpc>
                        <a:spcAft>
                          <a:spcPts val="600"/>
                        </a:spcAft>
                      </a:pPr>
                      <a:r>
                        <a:rPr lang="en-GB" sz="1200" b="0" cap="none" spc="0" dirty="0">
                          <a:solidFill>
                            <a:schemeClr val="tx1"/>
                          </a:solidFill>
                          <a:effectLst/>
                        </a:rPr>
                        <a:t>Psychology-oriented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Secular</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Medium 15-20</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Single rooms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Sleeping rough</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Complex</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Unspecified</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Mixed</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701569979"/>
                  </a:ext>
                </a:extLst>
              </a:tr>
              <a:tr h="387428">
                <a:tc>
                  <a:txBody>
                    <a:bodyPr/>
                    <a:lstStyle/>
                    <a:p>
                      <a:pPr algn="just">
                        <a:lnSpc>
                          <a:spcPct val="150000"/>
                        </a:lnSpc>
                        <a:spcAft>
                          <a:spcPts val="600"/>
                        </a:spcAft>
                      </a:pPr>
                      <a:r>
                        <a:rPr lang="en-GB" sz="1200" b="0" cap="none" spc="0" dirty="0">
                          <a:solidFill>
                            <a:schemeClr val="tx1"/>
                          </a:solidFill>
                          <a:effectLst/>
                        </a:rPr>
                        <a:t>Psychology-oriented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Secular</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Large 45-50</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Single rooms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Sleeping rough</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Complex</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Less than 1 year</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600"/>
                        </a:spcAft>
                      </a:pPr>
                      <a:r>
                        <a:rPr lang="en-GB" sz="1200" b="0" cap="none" spc="0">
                          <a:solidFill>
                            <a:schemeClr val="tx1"/>
                          </a:solidFill>
                          <a:effectLst/>
                        </a:rPr>
                        <a:t>Mixed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646407991"/>
                  </a:ext>
                </a:extLst>
              </a:tr>
              <a:tr h="387428">
                <a:tc>
                  <a:txBody>
                    <a:bodyPr/>
                    <a:lstStyle/>
                    <a:p>
                      <a:pPr algn="just">
                        <a:lnSpc>
                          <a:spcPct val="150000"/>
                        </a:lnSpc>
                        <a:spcAft>
                          <a:spcPts val="800"/>
                        </a:spcAft>
                      </a:pPr>
                      <a:r>
                        <a:rPr lang="en-GB" sz="1200" b="0" cap="none" spc="0" dirty="0">
                          <a:solidFill>
                            <a:schemeClr val="tx1"/>
                          </a:solidFill>
                          <a:effectLst/>
                        </a:rPr>
                        <a:t>Abstinence-oriented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Faith-based</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600"/>
                        </a:spcAft>
                      </a:pPr>
                      <a:r>
                        <a:rPr lang="en-GB" sz="1000" b="0" cap="none" spc="0">
                          <a:solidFill>
                            <a:schemeClr val="tx1"/>
                          </a:solidFill>
                          <a:effectLst/>
                        </a:rPr>
                        <a:t>Small 0-5</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Single &amp; transitional flats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Young people</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General </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Less than 2years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Mixed</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216865339"/>
                  </a:ext>
                </a:extLst>
              </a:tr>
              <a:tr h="665382">
                <a:tc>
                  <a:txBody>
                    <a:bodyPr/>
                    <a:lstStyle/>
                    <a:p>
                      <a:pPr algn="just">
                        <a:lnSpc>
                          <a:spcPct val="150000"/>
                        </a:lnSpc>
                        <a:spcAft>
                          <a:spcPts val="800"/>
                        </a:spcAft>
                      </a:pPr>
                      <a:r>
                        <a:rPr lang="en-GB" sz="1200" b="0" cap="none" spc="0" dirty="0">
                          <a:solidFill>
                            <a:schemeClr val="tx1"/>
                          </a:solidFill>
                          <a:effectLst/>
                        </a:rPr>
                        <a:t>Abstinence-oriented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Faith-based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Small 10-15</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Single &amp; shared rooms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Single homeless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Complex</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Unspecified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Women </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526695876"/>
                  </a:ext>
                </a:extLst>
              </a:tr>
              <a:tr h="387428">
                <a:tc>
                  <a:txBody>
                    <a:bodyPr/>
                    <a:lstStyle/>
                    <a:p>
                      <a:pPr algn="just">
                        <a:lnSpc>
                          <a:spcPct val="150000"/>
                        </a:lnSpc>
                        <a:spcAft>
                          <a:spcPts val="800"/>
                        </a:spcAft>
                      </a:pPr>
                      <a:r>
                        <a:rPr lang="en-GB" sz="1200" b="0" cap="none" spc="0" dirty="0">
                          <a:solidFill>
                            <a:schemeClr val="tx1"/>
                          </a:solidFill>
                          <a:effectLst/>
                        </a:rPr>
                        <a:t>Abstinence-oriented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Faith-based</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Medium 15-20</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Single &amp; shared rooms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Single homeless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Substance Use</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Less than 2 years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Men</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378829143"/>
                  </a:ext>
                </a:extLst>
              </a:tr>
              <a:tr h="665382">
                <a:tc>
                  <a:txBody>
                    <a:bodyPr/>
                    <a:lstStyle/>
                    <a:p>
                      <a:pPr algn="just">
                        <a:lnSpc>
                          <a:spcPct val="150000"/>
                        </a:lnSpc>
                        <a:spcAft>
                          <a:spcPts val="800"/>
                        </a:spcAft>
                      </a:pPr>
                      <a:r>
                        <a:rPr lang="en-GB" sz="1200" b="0" cap="none" spc="0" dirty="0">
                          <a:solidFill>
                            <a:schemeClr val="tx1"/>
                          </a:solidFill>
                          <a:effectLst/>
                        </a:rPr>
                        <a:t>Harm reduction-oriented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Unspecified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Medium 20-25</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Single &amp; shared rooms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Sleeping rough</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Substance Use</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Less than 2 years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Mixed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574594099"/>
                  </a:ext>
                </a:extLst>
              </a:tr>
              <a:tr h="665382">
                <a:tc>
                  <a:txBody>
                    <a:bodyPr/>
                    <a:lstStyle/>
                    <a:p>
                      <a:pPr algn="just">
                        <a:lnSpc>
                          <a:spcPct val="150000"/>
                        </a:lnSpc>
                        <a:spcAft>
                          <a:spcPts val="800"/>
                        </a:spcAft>
                      </a:pPr>
                      <a:r>
                        <a:rPr lang="en-GB" sz="1200" b="0" cap="none" spc="0">
                          <a:solidFill>
                            <a:schemeClr val="tx1"/>
                          </a:solidFill>
                          <a:effectLst/>
                        </a:rPr>
                        <a:t>Harm reduction-oriented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Secular</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Medium 25-30</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Single Rooms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Single homeless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General</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Less than 2 years</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just">
                        <a:lnSpc>
                          <a:spcPct val="150000"/>
                        </a:lnSpc>
                        <a:spcAft>
                          <a:spcPts val="800"/>
                        </a:spcAft>
                      </a:pPr>
                      <a:r>
                        <a:rPr lang="en-GB" sz="1000" b="0" cap="none" spc="0">
                          <a:solidFill>
                            <a:schemeClr val="tx1"/>
                          </a:solidFill>
                          <a:effectLst/>
                        </a:rPr>
                        <a:t>Mixed</a:t>
                      </a:r>
                      <a:endParaRPr lang="en-GB" sz="10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53571741"/>
                  </a:ext>
                </a:extLst>
              </a:tr>
              <a:tr h="665382">
                <a:tc>
                  <a:txBody>
                    <a:bodyPr/>
                    <a:lstStyle/>
                    <a:p>
                      <a:pPr algn="just">
                        <a:lnSpc>
                          <a:spcPct val="150000"/>
                        </a:lnSpc>
                        <a:spcAft>
                          <a:spcPts val="800"/>
                        </a:spcAft>
                      </a:pPr>
                      <a:r>
                        <a:rPr lang="en-GB" sz="1200" b="0" cap="none" spc="0">
                          <a:solidFill>
                            <a:schemeClr val="tx1"/>
                          </a:solidFill>
                          <a:effectLst/>
                        </a:rPr>
                        <a:t>Harm reduction-oriented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28575" cap="flat" cmpd="sng" algn="ctr">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Unspecified</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Large 30-35</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Shared Rooms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Single homeless </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General</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a:solidFill>
                            <a:schemeClr val="tx1"/>
                          </a:solidFill>
                          <a:effectLst/>
                        </a:rPr>
                        <a:t>Less than 6 months</a:t>
                      </a:r>
                      <a:endParaRPr lang="en-GB"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algn="just">
                        <a:lnSpc>
                          <a:spcPct val="150000"/>
                        </a:lnSpc>
                        <a:spcAft>
                          <a:spcPts val="800"/>
                        </a:spcAft>
                      </a:pPr>
                      <a:r>
                        <a:rPr lang="en-GB" sz="1200" b="0" cap="none" spc="0" dirty="0">
                          <a:solidFill>
                            <a:schemeClr val="tx1"/>
                          </a:solidFill>
                          <a:effectLst/>
                        </a:rPr>
                        <a:t>Mixed</a:t>
                      </a:r>
                      <a:endParaRPr lang="en-GB" sz="12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08" marR="41308" marT="55591" marB="55591">
                    <a:lnL w="12700" cmpd="sng">
                      <a:noFill/>
                      <a:prstDash val="solid"/>
                    </a:lnL>
                    <a:lnR w="28575" cap="flat" cmpd="sng" algn="ctr">
                      <a:noFill/>
                      <a:prstDash val="solid"/>
                    </a:lnR>
                    <a:lnT w="12700" cmpd="sng">
                      <a:noFill/>
                      <a:prstDash val="solid"/>
                    </a:lnT>
                    <a:lnB w="28575" cap="flat" cmpd="sng" algn="ctr">
                      <a:noFill/>
                      <a:prstDash val="solid"/>
                    </a:lnB>
                    <a:noFill/>
                  </a:tcPr>
                </a:tc>
                <a:extLst>
                  <a:ext uri="{0D108BD9-81ED-4DB2-BD59-A6C34878D82A}">
                    <a16:rowId xmlns:a16="http://schemas.microsoft.com/office/drawing/2014/main" val="2499453426"/>
                  </a:ext>
                </a:extLst>
              </a:tr>
            </a:tbl>
          </a:graphicData>
        </a:graphic>
      </p:graphicFrame>
    </p:spTree>
    <p:extLst>
      <p:ext uri="{BB962C8B-B14F-4D97-AF65-F5344CB8AC3E}">
        <p14:creationId xmlns:p14="http://schemas.microsoft.com/office/powerpoint/2010/main" val="113693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2">
            <a:extLst>
              <a:ext uri="{FF2B5EF4-FFF2-40B4-BE49-F238E27FC236}">
                <a16:creationId xmlns:a16="http://schemas.microsoft.com/office/drawing/2014/main" id="{D8315264-1A3E-4F72-B7ED-FFFF2D3F86CA}"/>
              </a:ext>
            </a:extLst>
          </p:cNvPr>
          <p:cNvGraphicFramePr>
            <a:graphicFrameLocks noGrp="1"/>
          </p:cNvGraphicFramePr>
          <p:nvPr>
            <p:ph sz="half" idx="1"/>
            <p:extLst>
              <p:ext uri="{D42A27DB-BD31-4B8C-83A1-F6EECF244321}">
                <p14:modId xmlns:p14="http://schemas.microsoft.com/office/powerpoint/2010/main" val="525235377"/>
              </p:ext>
            </p:extLst>
          </p:nvPr>
        </p:nvGraphicFramePr>
        <p:xfrm>
          <a:off x="738300" y="1248121"/>
          <a:ext cx="10464095" cy="376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3237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6B75A2-F916-43E7-AC79-391950FE47CE}"/>
              </a:ext>
            </a:extLst>
          </p:cNvPr>
          <p:cNvSpPr>
            <a:spLocks noGrp="1"/>
          </p:cNvSpPr>
          <p:nvPr>
            <p:ph idx="1"/>
          </p:nvPr>
        </p:nvSpPr>
        <p:spPr>
          <a:xfrm>
            <a:off x="965199" y="685689"/>
            <a:ext cx="8860972" cy="5207111"/>
          </a:xfrm>
        </p:spPr>
        <p:txBody>
          <a:bodyPr>
            <a:normAutofit/>
          </a:bodyPr>
          <a:lstStyle/>
          <a:p>
            <a:endParaRPr lang="en-GB" sz="2800" i="1" dirty="0">
              <a:solidFill>
                <a:schemeClr val="bg1">
                  <a:lumMod val="50000"/>
                </a:schemeClr>
              </a:solidFill>
              <a:latin typeface="Calibri" panose="020F0502020204030204" pitchFamily="34" charset="0"/>
              <a:cs typeface="Calibri" panose="020F0502020204030204" pitchFamily="34" charset="0"/>
            </a:endParaRPr>
          </a:p>
          <a:p>
            <a:endParaRPr lang="en-GB" sz="2800" i="1" dirty="0">
              <a:solidFill>
                <a:schemeClr val="bg1">
                  <a:lumMod val="50000"/>
                </a:schemeClr>
              </a:solidFill>
              <a:latin typeface="Calibri" panose="020F0502020204030204" pitchFamily="34" charset="0"/>
              <a:cs typeface="Calibri" panose="020F0502020204030204" pitchFamily="34" charset="0"/>
            </a:endParaRPr>
          </a:p>
          <a:p>
            <a:r>
              <a:rPr lang="en-GB" sz="2800" i="1" dirty="0">
                <a:solidFill>
                  <a:schemeClr val="bg1">
                    <a:lumMod val="50000"/>
                  </a:schemeClr>
                </a:solidFill>
                <a:latin typeface="Calibri" panose="020F0502020204030204" pitchFamily="34" charset="0"/>
                <a:cs typeface="Calibri" panose="020F0502020204030204" pitchFamily="34" charset="0"/>
              </a:rPr>
              <a:t>It's all about . . . promoting independence . . . the ultimate goal is to move on successfully </a:t>
            </a:r>
            <a:r>
              <a:rPr lang="en-GB" sz="2800" dirty="0">
                <a:solidFill>
                  <a:schemeClr val="bg1">
                    <a:lumMod val="50000"/>
                  </a:schemeClr>
                </a:solidFill>
                <a:latin typeface="Calibri" panose="020F0502020204030204" pitchFamily="34" charset="0"/>
                <a:cs typeface="Calibri" panose="020F0502020204030204" pitchFamily="34" charset="0"/>
              </a:rPr>
              <a:t>(Hostel worker)</a:t>
            </a:r>
          </a:p>
          <a:p>
            <a:endParaRPr lang="en-GB" sz="2800" dirty="0">
              <a:solidFill>
                <a:schemeClr val="bg1">
                  <a:lumMod val="50000"/>
                </a:schemeClr>
              </a:solidFill>
              <a:latin typeface="Calibri" panose="020F0502020204030204" pitchFamily="34" charset="0"/>
              <a:cs typeface="Calibri" panose="020F0502020204030204" pitchFamily="34" charset="0"/>
            </a:endParaRPr>
          </a:p>
          <a:p>
            <a:r>
              <a:rPr lang="en-GB" sz="2800" i="1" dirty="0">
                <a:solidFill>
                  <a:schemeClr val="bg1">
                    <a:lumMod val="50000"/>
                  </a:schemeClr>
                </a:solidFill>
                <a:latin typeface="Calibri" panose="020F0502020204030204" pitchFamily="34" charset="0"/>
                <a:cs typeface="Calibri" panose="020F0502020204030204" pitchFamily="34" charset="0"/>
              </a:rPr>
              <a:t>Our main purpose is to support them to get ready to move on to more independent accommodation. </a:t>
            </a:r>
            <a:r>
              <a:rPr lang="en-GB" sz="2800" dirty="0">
                <a:solidFill>
                  <a:schemeClr val="bg1">
                    <a:lumMod val="50000"/>
                  </a:schemeClr>
                </a:solidFill>
                <a:latin typeface="Calibri" panose="020F0502020204030204" pitchFamily="34" charset="0"/>
                <a:cs typeface="Calibri" panose="020F0502020204030204" pitchFamily="34" charset="0"/>
              </a:rPr>
              <a:t>(Hostel worker)</a:t>
            </a:r>
          </a:p>
          <a:p>
            <a:endParaRPr lang="en-GB" sz="2800" dirty="0">
              <a:solidFill>
                <a:schemeClr val="bg1">
                  <a:lumMod val="50000"/>
                </a:schemeClr>
              </a:solidFill>
              <a:latin typeface="Calibri" panose="020F0502020204030204" pitchFamily="34" charset="0"/>
              <a:cs typeface="Calibri" panose="020F0502020204030204" pitchFamily="34" charset="0"/>
            </a:endParaRPr>
          </a:p>
          <a:p>
            <a:endParaRPr lang="en-GB" sz="1500" dirty="0"/>
          </a:p>
        </p:txBody>
      </p:sp>
      <p:sp>
        <p:nvSpPr>
          <p:cNvPr id="2" name="Title 1">
            <a:extLst>
              <a:ext uri="{FF2B5EF4-FFF2-40B4-BE49-F238E27FC236}">
                <a16:creationId xmlns:a16="http://schemas.microsoft.com/office/drawing/2014/main" id="{DC5513A8-660F-4977-B2EC-B0BE6A2750DE}"/>
              </a:ext>
            </a:extLst>
          </p:cNvPr>
          <p:cNvSpPr>
            <a:spLocks noGrp="1"/>
          </p:cNvSpPr>
          <p:nvPr>
            <p:ph type="title"/>
          </p:nvPr>
        </p:nvSpPr>
        <p:spPr>
          <a:xfrm>
            <a:off x="3296265" y="4594123"/>
            <a:ext cx="8133734" cy="1818323"/>
          </a:xfrm>
        </p:spPr>
        <p:txBody>
          <a:bodyPr anchor="b">
            <a:normAutofit/>
          </a:bodyPr>
          <a:lstStyle/>
          <a:p>
            <a:pPr algn="r"/>
            <a:r>
              <a:rPr lang="en-GB" sz="6000" dirty="0"/>
              <a:t>Independence</a:t>
            </a:r>
          </a:p>
        </p:txBody>
      </p:sp>
    </p:spTree>
    <p:extLst>
      <p:ext uri="{BB962C8B-B14F-4D97-AF65-F5344CB8AC3E}">
        <p14:creationId xmlns:p14="http://schemas.microsoft.com/office/powerpoint/2010/main" val="3960741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6B75A2-F916-43E7-AC79-391950FE47CE}"/>
              </a:ext>
            </a:extLst>
          </p:cNvPr>
          <p:cNvSpPr>
            <a:spLocks noGrp="1"/>
          </p:cNvSpPr>
          <p:nvPr>
            <p:ph idx="1"/>
          </p:nvPr>
        </p:nvSpPr>
        <p:spPr>
          <a:xfrm>
            <a:off x="965199" y="685689"/>
            <a:ext cx="8860972" cy="5207111"/>
          </a:xfrm>
        </p:spPr>
        <p:txBody>
          <a:bodyPr>
            <a:normAutofit/>
          </a:bodyPr>
          <a:lstStyle/>
          <a:p>
            <a:endParaRPr lang="en-GB" sz="2800" i="1" dirty="0">
              <a:solidFill>
                <a:schemeClr val="bg1">
                  <a:lumMod val="50000"/>
                </a:schemeClr>
              </a:solidFill>
              <a:latin typeface="Calibri" panose="020F0502020204030204" pitchFamily="34" charset="0"/>
              <a:cs typeface="Calibri" panose="020F0502020204030204" pitchFamily="34" charset="0"/>
            </a:endParaRPr>
          </a:p>
          <a:p>
            <a:endParaRPr lang="en-GB" sz="2800" i="1" dirty="0">
              <a:solidFill>
                <a:schemeClr val="bg1">
                  <a:lumMod val="50000"/>
                </a:schemeClr>
              </a:solidFill>
              <a:latin typeface="Calibri" panose="020F0502020204030204" pitchFamily="34" charset="0"/>
              <a:cs typeface="Calibri" panose="020F0502020204030204" pitchFamily="34" charset="0"/>
            </a:endParaRPr>
          </a:p>
          <a:p>
            <a:r>
              <a:rPr lang="en-GB" sz="2800" i="1" dirty="0">
                <a:solidFill>
                  <a:schemeClr val="bg1">
                    <a:lumMod val="50000"/>
                  </a:schemeClr>
                </a:solidFill>
                <a:latin typeface="Calibri" panose="020F0502020204030204" pitchFamily="34" charset="0"/>
                <a:cs typeface="Calibri" panose="020F0502020204030204" pitchFamily="34" charset="0"/>
              </a:rPr>
              <a:t>Her [hostel] room was a cowp [mess] . . . she would refuse to take any independent living skills that we were giving her in the hostel, really freak out . . . fought against everything . . . In her flat, [it’s] immaculate . . . [She would say] ‘I know what to do and I'll do it in my own time,' and she has.  Her flat is lovely </a:t>
            </a:r>
            <a:r>
              <a:rPr lang="en-GB" sz="2800" dirty="0">
                <a:solidFill>
                  <a:schemeClr val="bg1">
                    <a:lumMod val="50000"/>
                  </a:schemeClr>
                </a:solidFill>
                <a:latin typeface="Calibri" panose="020F0502020204030204" pitchFamily="34" charset="0"/>
                <a:cs typeface="Calibri" panose="020F0502020204030204" pitchFamily="34" charset="0"/>
              </a:rPr>
              <a:t>(Hostel manger)</a:t>
            </a:r>
          </a:p>
          <a:p>
            <a:endParaRPr lang="en-GB" sz="1500" dirty="0"/>
          </a:p>
        </p:txBody>
      </p:sp>
      <p:sp>
        <p:nvSpPr>
          <p:cNvPr id="2" name="Title 1">
            <a:extLst>
              <a:ext uri="{FF2B5EF4-FFF2-40B4-BE49-F238E27FC236}">
                <a16:creationId xmlns:a16="http://schemas.microsoft.com/office/drawing/2014/main" id="{DC5513A8-660F-4977-B2EC-B0BE6A2750DE}"/>
              </a:ext>
            </a:extLst>
          </p:cNvPr>
          <p:cNvSpPr>
            <a:spLocks noGrp="1"/>
          </p:cNvSpPr>
          <p:nvPr>
            <p:ph type="title"/>
          </p:nvPr>
        </p:nvSpPr>
        <p:spPr>
          <a:xfrm>
            <a:off x="3296265" y="4594123"/>
            <a:ext cx="8133734" cy="1818323"/>
          </a:xfrm>
        </p:spPr>
        <p:txBody>
          <a:bodyPr anchor="b">
            <a:normAutofit/>
          </a:bodyPr>
          <a:lstStyle/>
          <a:p>
            <a:pPr algn="r"/>
            <a:r>
              <a:rPr lang="en-GB" sz="6000" dirty="0"/>
              <a:t>Independence</a:t>
            </a:r>
          </a:p>
        </p:txBody>
      </p:sp>
    </p:spTree>
    <p:extLst>
      <p:ext uri="{BB962C8B-B14F-4D97-AF65-F5344CB8AC3E}">
        <p14:creationId xmlns:p14="http://schemas.microsoft.com/office/powerpoint/2010/main" val="213661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D5BD-8CE9-4BFD-B5A4-8586B93D8292}"/>
              </a:ext>
            </a:extLst>
          </p:cNvPr>
          <p:cNvSpPr>
            <a:spLocks noGrp="1"/>
          </p:cNvSpPr>
          <p:nvPr>
            <p:ph type="title"/>
          </p:nvPr>
        </p:nvSpPr>
        <p:spPr/>
        <p:txBody>
          <a:bodyPr/>
          <a:lstStyle/>
          <a:p>
            <a:r>
              <a:rPr lang="en-GB" dirty="0"/>
              <a:t>Priority</a:t>
            </a:r>
          </a:p>
        </p:txBody>
      </p:sp>
      <p:sp>
        <p:nvSpPr>
          <p:cNvPr id="3" name="Content Placeholder 2">
            <a:extLst>
              <a:ext uri="{FF2B5EF4-FFF2-40B4-BE49-F238E27FC236}">
                <a16:creationId xmlns:a16="http://schemas.microsoft.com/office/drawing/2014/main" id="{335DFA05-C691-4158-A746-EF832BF79613}"/>
              </a:ext>
            </a:extLst>
          </p:cNvPr>
          <p:cNvSpPr>
            <a:spLocks noGrp="1"/>
          </p:cNvSpPr>
          <p:nvPr>
            <p:ph idx="1"/>
          </p:nvPr>
        </p:nvSpPr>
        <p:spPr/>
        <p:txBody>
          <a:bodyPr>
            <a:normAutofit lnSpcReduction="10000"/>
          </a:bodyPr>
          <a:lstStyle/>
          <a:p>
            <a:endParaRPr lang="en-GB" i="1" dirty="0"/>
          </a:p>
          <a:p>
            <a:r>
              <a:rPr lang="en-GB" sz="2800" i="1" dirty="0">
                <a:solidFill>
                  <a:schemeClr val="bg1">
                    <a:lumMod val="50000"/>
                  </a:schemeClr>
                </a:solidFill>
                <a:latin typeface="Calibri" panose="020F0502020204030204" pitchFamily="34" charset="0"/>
                <a:cs typeface="Calibri" panose="020F0502020204030204" pitchFamily="34" charset="0"/>
              </a:rPr>
              <a:t>we would put it [capacity for independent living] as a high priority in terms of how we see them moving forward . . .  but day to day it's not the main focus  </a:t>
            </a:r>
            <a:r>
              <a:rPr lang="en-GB" sz="2800" dirty="0">
                <a:solidFill>
                  <a:schemeClr val="bg1">
                    <a:lumMod val="50000"/>
                  </a:schemeClr>
                </a:solidFill>
                <a:latin typeface="Calibri" panose="020F0502020204030204" pitchFamily="34" charset="0"/>
                <a:cs typeface="Calibri" panose="020F0502020204030204" pitchFamily="34" charset="0"/>
              </a:rPr>
              <a:t>(Hostel worker)</a:t>
            </a:r>
          </a:p>
          <a:p>
            <a:endParaRPr lang="en-GB" sz="2800" dirty="0">
              <a:solidFill>
                <a:schemeClr val="bg1">
                  <a:lumMod val="50000"/>
                </a:schemeClr>
              </a:solidFill>
              <a:latin typeface="Calibri" panose="020F0502020204030204" pitchFamily="34" charset="0"/>
              <a:cs typeface="Calibri" panose="020F0502020204030204" pitchFamily="34" charset="0"/>
            </a:endParaRPr>
          </a:p>
          <a:p>
            <a:r>
              <a:rPr lang="en-GB" sz="2800" i="1" dirty="0">
                <a:solidFill>
                  <a:schemeClr val="bg1">
                    <a:lumMod val="50000"/>
                  </a:schemeClr>
                </a:solidFill>
                <a:latin typeface="Calibri" panose="020F0502020204030204" pitchFamily="34" charset="0"/>
                <a:cs typeface="Calibri" panose="020F0502020204030204" pitchFamily="34" charset="0"/>
              </a:rPr>
              <a:t>I'd be lying if I said that that was the bulk of our work.  It's really not.  The bulk of our work is around harm minimisation.  I think often there's a small window of time where we do a lot of life skills stuff perhaps just before somebody moves on, but that often is lesser to the crisis management stuff  </a:t>
            </a:r>
            <a:r>
              <a:rPr lang="en-GB" sz="2800" dirty="0">
                <a:solidFill>
                  <a:schemeClr val="bg1">
                    <a:lumMod val="50000"/>
                  </a:schemeClr>
                </a:solidFill>
                <a:latin typeface="Calibri" panose="020F0502020204030204" pitchFamily="34" charset="0"/>
                <a:cs typeface="Calibri" panose="020F0502020204030204" pitchFamily="34" charset="0"/>
              </a:rPr>
              <a:t>(Hostel manager)</a:t>
            </a:r>
          </a:p>
          <a:p>
            <a:endParaRPr lang="en-GB" dirty="0"/>
          </a:p>
        </p:txBody>
      </p:sp>
    </p:spTree>
    <p:extLst>
      <p:ext uri="{BB962C8B-B14F-4D97-AF65-F5344CB8AC3E}">
        <p14:creationId xmlns:p14="http://schemas.microsoft.com/office/powerpoint/2010/main" val="404593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3">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0027F1-BDD3-4ACA-8684-B3E9BE54ED64}"/>
              </a:ext>
            </a:extLst>
          </p:cNvPr>
          <p:cNvSpPr>
            <a:spLocks noGrp="1"/>
          </p:cNvSpPr>
          <p:nvPr>
            <p:ph type="title"/>
          </p:nvPr>
        </p:nvSpPr>
        <p:spPr>
          <a:xfrm>
            <a:off x="706299" y="639763"/>
            <a:ext cx="3947998" cy="5492750"/>
          </a:xfrm>
        </p:spPr>
        <p:txBody>
          <a:bodyPr>
            <a:normAutofit/>
          </a:bodyPr>
          <a:lstStyle/>
          <a:p>
            <a:r>
              <a:rPr lang="en-GB" sz="6000" dirty="0">
                <a:solidFill>
                  <a:srgbClr val="FFFFFF"/>
                </a:solidFill>
              </a:rPr>
              <a:t>Dependence</a:t>
            </a:r>
            <a:br>
              <a:rPr lang="en-GB" sz="6000" dirty="0">
                <a:solidFill>
                  <a:srgbClr val="FFFFFF"/>
                </a:solidFill>
              </a:rPr>
            </a:br>
            <a:br>
              <a:rPr lang="en-GB" sz="6000" dirty="0">
                <a:solidFill>
                  <a:srgbClr val="FFFFFF"/>
                </a:solidFill>
              </a:rPr>
            </a:br>
            <a:endParaRPr lang="en-GB" sz="6000" dirty="0">
              <a:solidFill>
                <a:srgbClr val="FFFFFF"/>
              </a:solidFill>
            </a:endParaRPr>
          </a:p>
        </p:txBody>
      </p:sp>
      <p:cxnSp>
        <p:nvCxnSpPr>
          <p:cNvPr id="19" name="Straight Connector 15">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599B2DBD-DBC3-407B-95DF-08FC6911F0A5}"/>
              </a:ext>
            </a:extLst>
          </p:cNvPr>
          <p:cNvSpPr>
            <a:spLocks noGrp="1"/>
          </p:cNvSpPr>
          <p:nvPr>
            <p:ph idx="1"/>
          </p:nvPr>
        </p:nvSpPr>
        <p:spPr>
          <a:xfrm>
            <a:off x="5288349" y="639764"/>
            <a:ext cx="6142032" cy="5492749"/>
          </a:xfrm>
        </p:spPr>
        <p:txBody>
          <a:bodyPr anchor="ctr">
            <a:normAutofit/>
          </a:bodyPr>
          <a:lstStyle/>
          <a:p>
            <a:r>
              <a:rPr lang="en-GB" i="1" dirty="0">
                <a:latin typeface="Calibri" panose="020F0502020204030204" pitchFamily="34" charset="0"/>
                <a:ea typeface="Times New Roman" panose="02020603050405020304" pitchFamily="18" charset="0"/>
                <a:cs typeface="Times New Roman" panose="02020603050405020304" pitchFamily="18" charset="0"/>
              </a:rPr>
              <a:t>it is a real risk that people have the sense of community and routine and structure that works really well for them and they then become a bit institutional like they only feel they can manage in this environment </a:t>
            </a:r>
            <a:r>
              <a:rPr lang="en-GB" dirty="0">
                <a:latin typeface="Calibri" panose="020F0502020204030204" pitchFamily="34" charset="0"/>
                <a:ea typeface="Times New Roman" panose="02020603050405020304" pitchFamily="18" charset="0"/>
                <a:cs typeface="Times New Roman" panose="02020603050405020304" pitchFamily="18" charset="0"/>
              </a:rPr>
              <a:t>(Hostel worker</a:t>
            </a:r>
          </a:p>
          <a:p>
            <a:endParaRPr lang="en-GB" dirty="0">
              <a:latin typeface="Calibri" panose="020F0502020204030204" pitchFamily="34" charset="0"/>
              <a:ea typeface="Times New Roman" panose="02020603050405020304" pitchFamily="18" charset="0"/>
              <a:cs typeface="Times New Roman" panose="02020603050405020304" pitchFamily="18" charset="0"/>
            </a:endParaRPr>
          </a:p>
          <a:p>
            <a:r>
              <a:rPr lang="en-GB" i="1" dirty="0">
                <a:latin typeface="Calibri" panose="020F0502020204030204" pitchFamily="34" charset="0"/>
                <a:ea typeface="Times New Roman" panose="02020603050405020304" pitchFamily="18" charset="0"/>
                <a:cs typeface="Times New Roman" panose="02020603050405020304" pitchFamily="18" charset="0"/>
              </a:rPr>
              <a:t>People don’t want to move . . . it’s the family they’ve never had, it’s the community they’ve never had and the fear of leaving that . . . if . . . in your life, [you’ve] been rejected, left alone, left isolated . . . knowing that you potentially might move somewhere on your own and never get it again</a:t>
            </a:r>
            <a:r>
              <a:rPr lang="en-GB" dirty="0">
                <a:latin typeface="Calibri" panose="020F0502020204030204" pitchFamily="34" charset="0"/>
                <a:ea typeface="Times New Roman" panose="02020603050405020304" pitchFamily="18" charset="0"/>
                <a:cs typeface="Times New Roman" panose="02020603050405020304" pitchFamily="18" charset="0"/>
              </a:rPr>
              <a:t> (Key informant, voluntary sector, hostel provider)</a:t>
            </a:r>
          </a:p>
          <a:p>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dirty="0"/>
          </a:p>
        </p:txBody>
      </p:sp>
    </p:spTree>
    <p:extLst>
      <p:ext uri="{BB962C8B-B14F-4D97-AF65-F5344CB8AC3E}">
        <p14:creationId xmlns:p14="http://schemas.microsoft.com/office/powerpoint/2010/main" val="24545823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2232</TotalTime>
  <Words>1653</Words>
  <Application>Microsoft Office PowerPoint</Application>
  <PresentationFormat>Widescreen</PresentationFormat>
  <Paragraphs>175</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Open Sans</vt:lpstr>
      <vt:lpstr>Times New Roman</vt:lpstr>
      <vt:lpstr>Metropolitan</vt:lpstr>
      <vt:lpstr>   Intended and actual outcomes of hostel accommodation  </vt:lpstr>
      <vt:lpstr>The debate</vt:lpstr>
      <vt:lpstr>Hostel Components</vt:lpstr>
      <vt:lpstr>PowerPoint Presentation</vt:lpstr>
      <vt:lpstr>PowerPoint Presentation</vt:lpstr>
      <vt:lpstr>Independence</vt:lpstr>
      <vt:lpstr>Independence</vt:lpstr>
      <vt:lpstr>Priority</vt:lpstr>
      <vt:lpstr>Dependence  </vt:lpstr>
      <vt:lpstr>Safety</vt:lpstr>
      <vt:lpstr>Harm</vt:lpstr>
      <vt:lpstr>Harm</vt:lpstr>
      <vt:lpstr>Inclusion  </vt:lpstr>
      <vt:lpstr>Exclusion</vt:lpstr>
      <vt:lpstr>Impact of Exclusion</vt:lpstr>
      <vt:lpstr>PowerPoint Presentation</vt:lpstr>
      <vt:lpstr>PowerPoint Presentation</vt:lpstr>
      <vt:lpstr>PowerPoint Presentation</vt:lpstr>
      <vt:lpstr>Thank you        Lynne McMordie  Lm154@hw.ac.uk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Avoidance strategies: stress, appraisal and coping in hostel accommodation</dc:title>
  <dc:creator>McMordie, Lynne</dc:creator>
  <cp:lastModifiedBy>McMordie, Lynne</cp:lastModifiedBy>
  <cp:revision>6</cp:revision>
  <dcterms:created xsi:type="dcterms:W3CDTF">2020-10-16T09:50:18Z</dcterms:created>
  <dcterms:modified xsi:type="dcterms:W3CDTF">2022-07-05T12:54:55Z</dcterms:modified>
</cp:coreProperties>
</file>