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10" r:id="rId2"/>
    <p:sldId id="528" r:id="rId3"/>
    <p:sldId id="447" r:id="rId4"/>
    <p:sldId id="451" r:id="rId5"/>
    <p:sldId id="534" r:id="rId6"/>
    <p:sldId id="516" r:id="rId7"/>
    <p:sldId id="530" r:id="rId8"/>
    <p:sldId id="532" r:id="rId9"/>
    <p:sldId id="533" r:id="rId10"/>
    <p:sldId id="270" r:id="rId11"/>
    <p:sldId id="487" r:id="rId12"/>
    <p:sldId id="488" r:id="rId13"/>
    <p:sldId id="535" r:id="rId14"/>
    <p:sldId id="536" r:id="rId15"/>
    <p:sldId id="539" r:id="rId16"/>
    <p:sldId id="537" r:id="rId17"/>
    <p:sldId id="538" r:id="rId18"/>
    <p:sldId id="540" r:id="rId19"/>
    <p:sldId id="497" r:id="rId20"/>
    <p:sldId id="506" r:id="rId21"/>
    <p:sldId id="363" r:id="rId2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6E8B"/>
    <a:srgbClr val="00798A"/>
    <a:srgbClr val="30638E"/>
    <a:srgbClr val="185073"/>
    <a:srgbClr val="4E4955"/>
    <a:srgbClr val="696272"/>
    <a:srgbClr val="B44F22"/>
    <a:srgbClr val="DE7D52"/>
    <a:srgbClr val="996600"/>
    <a:srgbClr val="9C5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00" autoAdjust="0"/>
    <p:restoredTop sz="85787" autoAdjust="0"/>
  </p:normalViewPr>
  <p:slideViewPr>
    <p:cSldViewPr>
      <p:cViewPr varScale="1">
        <p:scale>
          <a:sx n="95" d="100"/>
          <a:sy n="95" d="100"/>
        </p:scale>
        <p:origin x="1068" y="84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7C737-658E-4D1B-AFCB-0507E7D9050C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83897-DDD2-457D-8E77-CEBB891A9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590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E276B-289D-494F-B274-4C22718140D4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4A6E1-59AA-4D66-9057-95EB9B002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960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A6E1-59AA-4D66-9057-95EB9B00263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248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1D453-6EB8-4957-A03C-D7E439E1446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171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1D453-6EB8-4957-A03C-D7E439E1446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55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A6E1-59AA-4D66-9057-95EB9B00263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93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A6E1-59AA-4D66-9057-95EB9B00263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185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latin typeface="Frutiger LT Std 45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A6E1-59AA-4D66-9057-95EB9B00263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846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A6E1-59AA-4D66-9057-95EB9B00263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638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A6E1-59AA-4D66-9057-95EB9B00263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517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A6E1-59AA-4D66-9057-95EB9B00263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06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endParaRPr lang="en-GB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1D453-6EB8-4957-A03C-D7E439E1446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88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endParaRPr lang="en-GB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1D453-6EB8-4957-A03C-D7E439E1446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721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endParaRPr lang="en-GB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1D453-6EB8-4957-A03C-D7E439E1446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142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r>
              <a:rPr lang="en-US" dirty="0">
                <a:latin typeface="Palatino Linotype" charset="0"/>
                <a:ea typeface="Palatino Linotype" charset="0"/>
                <a:cs typeface="Palatino Linotype" charset="0"/>
              </a:rPr>
              <a:t> Of the adverts in the sample, 12,120 chose “professionals” from this housemate preferences box, 1,591 chose “students”, and the rest (a total of 18,144) expressed no preference. A breakdown of these is provided in Table 2.</a:t>
            </a:r>
            <a:endParaRPr lang="en-GB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1D453-6EB8-4957-A03C-D7E439E1446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663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r>
              <a:rPr lang="en-US" dirty="0">
                <a:latin typeface="Palatino Linotype" charset="0"/>
                <a:ea typeface="Palatino Linotype" charset="0"/>
                <a:cs typeface="Palatino Linotype" charset="0"/>
              </a:rPr>
              <a:t> Of the adverts in the sample, 12,120 chose “professionals” from this housemate preferences box, 1,591 chose “students”, and the rest (a total of 18,144) expressed no preference. A breakdown of these is provided in Table 2.</a:t>
            </a:r>
            <a:endParaRPr lang="en-GB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1D453-6EB8-4957-A03C-D7E439E1446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341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A6E1-59AA-4D66-9057-95EB9B00263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159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DA5D-5231-4091-BB6C-BA07B36F18E7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7860-BF45-4BC6-90C6-C7C0E0501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81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DA5D-5231-4091-BB6C-BA07B36F18E7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7860-BF45-4BC6-90C6-C7C0E0501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885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DA5D-5231-4091-BB6C-BA07B36F18E7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7860-BF45-4BC6-90C6-C7C0E0501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43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DA5D-5231-4091-BB6C-BA07B36F18E7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7860-BF45-4BC6-90C6-C7C0E0501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18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DA5D-5231-4091-BB6C-BA07B36F18E7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7860-BF45-4BC6-90C6-C7C0E0501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88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DA5D-5231-4091-BB6C-BA07B36F18E7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7860-BF45-4BC6-90C6-C7C0E0501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75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DA5D-5231-4091-BB6C-BA07B36F18E7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7860-BF45-4BC6-90C6-C7C0E0501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58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DA5D-5231-4091-BB6C-BA07B36F18E7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7860-BF45-4BC6-90C6-C7C0E0501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852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DA5D-5231-4091-BB6C-BA07B36F18E7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7860-BF45-4BC6-90C6-C7C0E0501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26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DA5D-5231-4091-BB6C-BA07B36F18E7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7860-BF45-4BC6-90C6-C7C0E0501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328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DA5D-5231-4091-BB6C-BA07B36F18E7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7860-BF45-4BC6-90C6-C7C0E0501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45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BDA5D-5231-4091-BB6C-BA07B36F18E7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07860-BF45-4BC6-90C6-C7C0E0501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69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o DSS': how private landlords and letting agents exclude tenants on  benefits">
            <a:extLst>
              <a:ext uri="{FF2B5EF4-FFF2-40B4-BE49-F238E27FC236}">
                <a16:creationId xmlns:a16="http://schemas.microsoft.com/office/drawing/2014/main" id="{B14B9B8F-1340-425D-A443-9E09C6171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5" y="188640"/>
            <a:ext cx="9180516" cy="612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6512" y="0"/>
            <a:ext cx="9180512" cy="914400"/>
          </a:xfrm>
          <a:prstGeom prst="rect">
            <a:avLst/>
          </a:prstGeom>
          <a:solidFill>
            <a:srgbClr val="451A6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9" y="-27384"/>
            <a:ext cx="2079935" cy="9593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88224" y="238917"/>
            <a:ext cx="2376264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charset="0"/>
                <a:ea typeface="Palatino Linotype" charset="0"/>
                <a:cs typeface="Palatino Linotype" charset="0"/>
              </a:rPr>
              <a:t>York Law School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6512" y="5301209"/>
            <a:ext cx="9180512" cy="1556791"/>
          </a:xfrm>
          <a:prstGeom prst="rect">
            <a:avLst/>
          </a:prstGeom>
          <a:solidFill>
            <a:srgbClr val="451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7610" y="5445224"/>
            <a:ext cx="90028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Palatino Linotype" charset="0"/>
                <a:ea typeface="Palatino Linotype" charset="0"/>
                <a:cs typeface="Palatino Linotype" charset="0"/>
              </a:rPr>
              <a:t>Professionals only please: </a:t>
            </a:r>
          </a:p>
          <a:p>
            <a:pPr algn="ctr"/>
            <a:r>
              <a:rPr lang="en-GB" sz="22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Palatino Linotype" charset="0"/>
                <a:ea typeface="Palatino Linotype" charset="0"/>
                <a:cs typeface="Palatino Linotype" charset="0"/>
              </a:rPr>
              <a:t>Discrimination against housing benefit recipients on online platforms</a:t>
            </a:r>
          </a:p>
          <a:p>
            <a:pPr algn="ctr"/>
            <a:endParaRPr lang="en-US" sz="1000" b="1" i="1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Palatino Linotype" charset="0"/>
                <a:ea typeface="Palatino Linotype" charset="0"/>
                <a:cs typeface="Palatino Linotype" charset="0"/>
              </a:rPr>
              <a:t>Jed Meers</a:t>
            </a:r>
          </a:p>
        </p:txBody>
      </p:sp>
    </p:spTree>
    <p:extLst>
      <p:ext uri="{BB962C8B-B14F-4D97-AF65-F5344CB8AC3E}">
        <p14:creationId xmlns:p14="http://schemas.microsoft.com/office/powerpoint/2010/main" val="114711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0"/>
            <a:ext cx="9180512" cy="6858000"/>
          </a:xfrm>
          <a:prstGeom prst="rect">
            <a:avLst/>
          </a:prstGeom>
          <a:solidFill>
            <a:srgbClr val="451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9" y="-27384"/>
            <a:ext cx="2079935" cy="9593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2413338"/>
            <a:ext cx="69127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Palatino Linotype" charset="0"/>
                <a:ea typeface="Palatino Linotype" charset="0"/>
                <a:cs typeface="Palatino Linotype" charset="0"/>
              </a:rPr>
              <a:t>Why the Equality Act matters:</a:t>
            </a:r>
          </a:p>
          <a:p>
            <a:pPr algn="ctr"/>
            <a:r>
              <a:rPr lang="en-US" sz="42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Palatino Linotype" charset="0"/>
                <a:ea typeface="Palatino Linotype" charset="0"/>
                <a:cs typeface="Palatino Linotype" charset="0"/>
              </a:rPr>
              <a:t>Relevant legal duties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8224" y="238917"/>
            <a:ext cx="2376264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charset="0"/>
                <a:ea typeface="Palatino Linotype" charset="0"/>
                <a:cs typeface="Palatino Linotype" charset="0"/>
              </a:rPr>
              <a:t>York Law School</a:t>
            </a:r>
          </a:p>
        </p:txBody>
      </p:sp>
    </p:spTree>
    <p:extLst>
      <p:ext uri="{BB962C8B-B14F-4D97-AF65-F5344CB8AC3E}">
        <p14:creationId xmlns:p14="http://schemas.microsoft.com/office/powerpoint/2010/main" val="1480128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-36512" y="0"/>
            <a:ext cx="9180512" cy="914400"/>
          </a:xfrm>
          <a:prstGeom prst="rect">
            <a:avLst/>
          </a:prstGeom>
          <a:solidFill>
            <a:srgbClr val="451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9" y="-27384"/>
            <a:ext cx="2079935" cy="95937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588224" y="238917"/>
            <a:ext cx="2376264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charset="0"/>
                <a:ea typeface="Palatino Linotype" charset="0"/>
                <a:cs typeface="Palatino Linotype" charset="0"/>
              </a:rPr>
              <a:t>York Law School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152849-A989-4A3B-973C-A5C7DBE84EF7}"/>
              </a:ext>
            </a:extLst>
          </p:cNvPr>
          <p:cNvSpPr/>
          <p:nvPr/>
        </p:nvSpPr>
        <p:spPr>
          <a:xfrm>
            <a:off x="699728" y="1212276"/>
            <a:ext cx="624853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the UK is “the jurisdiction with the </a:t>
            </a:r>
            <a:r>
              <a:rPr lang="en-US" sz="2400" b="1" dirty="0">
                <a:latin typeface="Palatino Linotype" panose="02040502050505030304" pitchFamily="18" charset="0"/>
              </a:rPr>
              <a:t>clearest legislative position</a:t>
            </a:r>
            <a:r>
              <a:rPr lang="en-US" sz="2400" dirty="0">
                <a:latin typeface="Palatino Linotype" panose="02040502050505030304" pitchFamily="18" charset="0"/>
              </a:rPr>
              <a:t> on the coverage of anti-discrimination laws over digital spaces”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000" dirty="0">
                <a:latin typeface="Palatino Linotype" panose="02040502050505030304" pitchFamily="18" charset="0"/>
              </a:rPr>
              <a:t>Paul </a:t>
            </a:r>
            <a:r>
              <a:rPr lang="en-US" sz="2000" dirty="0" err="1">
                <a:latin typeface="Palatino Linotype" panose="02040502050505030304" pitchFamily="18" charset="0"/>
              </a:rPr>
              <a:t>Harpur</a:t>
            </a:r>
            <a:r>
              <a:rPr lang="en-US" sz="2000" dirty="0">
                <a:latin typeface="Palatino Linotype" panose="02040502050505030304" pitchFamily="18" charset="0"/>
              </a:rPr>
              <a:t>, </a:t>
            </a:r>
            <a:r>
              <a:rPr lang="en-US" sz="2000" i="1" dirty="0">
                <a:latin typeface="Palatino Linotype" panose="02040502050505030304" pitchFamily="18" charset="0"/>
              </a:rPr>
              <a:t>Discrimination, Copyright and Equality </a:t>
            </a:r>
            <a:r>
              <a:rPr lang="en-US" sz="2000" dirty="0">
                <a:latin typeface="Palatino Linotype" panose="02040502050505030304" pitchFamily="18" charset="0"/>
              </a:rPr>
              <a:t>(CUP 2017) 188.</a:t>
            </a:r>
            <a:endParaRPr lang="en-GB" sz="2000" dirty="0">
              <a:latin typeface="Palatino Linotype" panose="0204050205050503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16B721-5289-469A-878B-3D3B20AE6FDD}"/>
              </a:ext>
            </a:extLst>
          </p:cNvPr>
          <p:cNvSpPr/>
          <p:nvPr/>
        </p:nvSpPr>
        <p:spPr>
          <a:xfrm>
            <a:off x="719572" y="3678452"/>
            <a:ext cx="7704856" cy="2846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Part 3 and Schedule 25 Equality Act 2010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Obligations on service providers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algn="ctr"/>
            <a:endParaRPr lang="en-GB" sz="24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algn="ctr"/>
            <a:endParaRPr lang="en-GB" sz="24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algn="ctr"/>
            <a:endParaRPr lang="en-GB" sz="24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algn="ctr"/>
            <a:endParaRPr lang="en-GB" sz="24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B91F28-4DAE-4674-8A90-45FAAA620348}"/>
              </a:ext>
            </a:extLst>
          </p:cNvPr>
          <p:cNvSpPr/>
          <p:nvPr/>
        </p:nvSpPr>
        <p:spPr>
          <a:xfrm>
            <a:off x="1231348" y="4659258"/>
            <a:ext cx="3024336" cy="17281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What’s in:</a:t>
            </a:r>
          </a:p>
          <a:p>
            <a:pPr algn="ctr"/>
            <a:endParaRPr lang="en-GB" sz="10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Palatino Linotype" panose="02040502050505030304" pitchFamily="18" charset="0"/>
              </a:rPr>
              <a:t> anyone providing services to the public (including facilities and goods)</a:t>
            </a:r>
            <a:endParaRPr lang="en-GB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DAACD3-8125-4CD5-BE27-66FC52948195}"/>
              </a:ext>
            </a:extLst>
          </p:cNvPr>
          <p:cNvSpPr/>
          <p:nvPr/>
        </p:nvSpPr>
        <p:spPr>
          <a:xfrm>
            <a:off x="4621920" y="4659258"/>
            <a:ext cx="3549233" cy="17281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What’s out:</a:t>
            </a:r>
          </a:p>
          <a:p>
            <a:pPr algn="ctr"/>
            <a:endParaRPr lang="en-GB" sz="10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Palatino Linotype" panose="02040502050505030304" pitchFamily="18" charset="0"/>
              </a:rPr>
              <a:t> Very narrow “online information society services provider” exemptions (email servers, hosting, caching)</a:t>
            </a:r>
            <a:endParaRPr lang="en-GB" sz="16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F369F5B-13AA-4711-9483-F37673D9E6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199" r="13105"/>
          <a:stretch/>
        </p:blipFill>
        <p:spPr>
          <a:xfrm>
            <a:off x="6850241" y="1212276"/>
            <a:ext cx="1852229" cy="17881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79358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-36512" y="0"/>
            <a:ext cx="9180512" cy="914400"/>
          </a:xfrm>
          <a:prstGeom prst="rect">
            <a:avLst/>
          </a:prstGeom>
          <a:solidFill>
            <a:srgbClr val="451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9" y="-27384"/>
            <a:ext cx="2079935" cy="95937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588224" y="238917"/>
            <a:ext cx="2376264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charset="0"/>
                <a:ea typeface="Palatino Linotype" charset="0"/>
                <a:cs typeface="Palatino Linotype" charset="0"/>
              </a:rPr>
              <a:t>York Law School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101CED-9648-45D6-ADD1-8AF05BDEAB09}"/>
              </a:ext>
            </a:extLst>
          </p:cNvPr>
          <p:cNvSpPr/>
          <p:nvPr/>
        </p:nvSpPr>
        <p:spPr>
          <a:xfrm>
            <a:off x="157225" y="1670799"/>
            <a:ext cx="8295028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marR="330835" algn="just"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(2)  For the purposes of subsection (1), </a:t>
            </a:r>
            <a:r>
              <a:rPr lang="en-US" sz="20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a provision, criterion or practice</a:t>
            </a:r>
            <a:r>
              <a:rPr lang="en-US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 is discriminatory in relation to a relevant protected characteristic of B's if—</a:t>
            </a:r>
            <a:endParaRPr lang="en-US" sz="2000" dirty="0">
              <a:latin typeface="Palatino Linotype" panose="02040502050505030304" pitchFamily="18" charset="0"/>
            </a:endParaRPr>
          </a:p>
          <a:p>
            <a:pPr marL="720090" marR="330835" algn="just"/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</a:rPr>
              <a:t>(a)  A applies, or would apply, it to persons with whom B does not share the characteristic,</a:t>
            </a:r>
            <a:endParaRPr lang="en-US" dirty="0">
              <a:latin typeface="Palatino Linotype" panose="02040502050505030304" pitchFamily="18" charset="0"/>
            </a:endParaRPr>
          </a:p>
          <a:p>
            <a:pPr marL="720090" marR="330835" algn="just"/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</a:rPr>
              <a:t>(b)  it puts, or would put, persons with whom B shares the characteristic at a particular disadvantage when compared with persons with whom B does not share it,</a:t>
            </a:r>
            <a:endParaRPr lang="en-US" dirty="0">
              <a:latin typeface="Palatino Linotype" panose="02040502050505030304" pitchFamily="18" charset="0"/>
            </a:endParaRPr>
          </a:p>
          <a:p>
            <a:pPr marL="720090" marR="330835" algn="just"/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</a:rPr>
              <a:t>(c)  it puts, or would put, B at that disadvantage, and</a:t>
            </a:r>
            <a:endParaRPr lang="en-US" dirty="0">
              <a:latin typeface="Palatino Linotype" panose="02040502050505030304" pitchFamily="18" charset="0"/>
            </a:endParaRPr>
          </a:p>
          <a:p>
            <a:pPr marL="720090" marR="330835" algn="just"/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</a:rPr>
              <a:t>(d)  A cannot show it to be a proportionate means of achieving a legitimate aim.</a:t>
            </a:r>
            <a:endParaRPr lang="en-US" dirty="0">
              <a:latin typeface="Palatino Linotype" panose="02040502050505030304" pitchFamily="18" charset="0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9E276D-2FE6-4826-9F7A-DDA08CE1A5D3}"/>
              </a:ext>
            </a:extLst>
          </p:cNvPr>
          <p:cNvSpPr/>
          <p:nvPr/>
        </p:nvSpPr>
        <p:spPr>
          <a:xfrm>
            <a:off x="508968" y="1124744"/>
            <a:ext cx="4129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latin typeface="Palatino Linotype" panose="02040502050505030304" pitchFamily="18" charset="0"/>
              </a:rPr>
              <a:t>Section 19 Equality Act 2010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98AC4B4A-8A15-47DE-B583-2F7F49636DB6}"/>
              </a:ext>
            </a:extLst>
          </p:cNvPr>
          <p:cNvSpPr/>
          <p:nvPr/>
        </p:nvSpPr>
        <p:spPr>
          <a:xfrm rot="5400000">
            <a:off x="4257600" y="1306947"/>
            <a:ext cx="331469" cy="7760507"/>
          </a:xfrm>
          <a:prstGeom prst="righ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68771B-4790-4A2B-BADE-68B0FBCD5D81}"/>
              </a:ext>
            </a:extLst>
          </p:cNvPr>
          <p:cNvSpPr txBox="1"/>
          <p:nvPr/>
        </p:nvSpPr>
        <p:spPr>
          <a:xfrm>
            <a:off x="246519" y="5406533"/>
            <a:ext cx="5227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…should be construed widely so as to include, for example, any formal or informal policies, rules, practices, arrangements, or qualifications including one-off decisions and actions.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F7C65E-31F0-48CC-B39A-18431AF5ACFC}"/>
              </a:ext>
            </a:extLst>
          </p:cNvPr>
          <p:cNvSpPr/>
          <p:nvPr/>
        </p:nvSpPr>
        <p:spPr>
          <a:xfrm>
            <a:off x="6067373" y="5498865"/>
            <a:ext cx="2363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the way “things generally are or will be done”</a:t>
            </a:r>
            <a:endParaRPr lang="en-GB" sz="2000" b="1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56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6594F8-405A-40EA-B286-7F5491D98D35}"/>
              </a:ext>
            </a:extLst>
          </p:cNvPr>
          <p:cNvSpPr/>
          <p:nvPr/>
        </p:nvSpPr>
        <p:spPr>
          <a:xfrm>
            <a:off x="-36512" y="0"/>
            <a:ext cx="9180512" cy="914400"/>
          </a:xfrm>
          <a:prstGeom prst="rect">
            <a:avLst/>
          </a:prstGeom>
          <a:solidFill>
            <a:srgbClr val="451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BA75BF-09A1-4E17-9E78-E6021BC3E3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9" y="-27384"/>
            <a:ext cx="2079935" cy="9593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C5874D-B0F9-43AE-92E4-42891B6B004F}"/>
              </a:ext>
            </a:extLst>
          </p:cNvPr>
          <p:cNvSpPr txBox="1"/>
          <p:nvPr/>
        </p:nvSpPr>
        <p:spPr>
          <a:xfrm>
            <a:off x="6588224" y="238917"/>
            <a:ext cx="2376264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charset="0"/>
                <a:ea typeface="Palatino Linotype" charset="0"/>
                <a:cs typeface="Palatino Linotype" charset="0"/>
              </a:rPr>
              <a:t>York Law School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A0C7E99-D4A0-4D20-9195-0E433C973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658223"/>
              </p:ext>
            </p:extLst>
          </p:nvPr>
        </p:nvGraphicFramePr>
        <p:xfrm>
          <a:off x="1043608" y="1700808"/>
          <a:ext cx="6480720" cy="48204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0180">
                  <a:extLst>
                    <a:ext uri="{9D8B030D-6E8A-4147-A177-3AD203B41FA5}">
                      <a16:colId xmlns:a16="http://schemas.microsoft.com/office/drawing/2014/main" val="640125630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4110308015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1844700730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2494461362"/>
                    </a:ext>
                  </a:extLst>
                </a:gridCol>
              </a:tblGrid>
              <a:tr h="36000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Policies, provision and criteria in platform design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734190"/>
                  </a:ext>
                </a:extLst>
              </a:tr>
              <a:tr h="770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en-GB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Palatino Linotype" panose="02040502050505030304" pitchFamily="18" charset="0"/>
                        </a:rPr>
                        <a:t>Capturing data</a:t>
                      </a:r>
                      <a:endParaRPr lang="en-GB" sz="1400" b="1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Palatino Linotype" panose="02040502050505030304" pitchFamily="18" charset="0"/>
                        </a:rPr>
                        <a:t>Prompting and priming</a:t>
                      </a:r>
                      <a:endParaRPr lang="en-GB" sz="1400" b="1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Palatino Linotype" panose="02040502050505030304" pitchFamily="18" charset="0"/>
                        </a:rPr>
                        <a:t>Designing out</a:t>
                      </a:r>
                      <a:endParaRPr lang="en-GB" sz="1400" b="1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861011"/>
                  </a:ext>
                </a:extLst>
              </a:tr>
              <a:tr h="13938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User-generated content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Palatino Linotype" panose="02040502050505030304" pitchFamily="18" charset="0"/>
                        </a:rPr>
                        <a:t>Monitoring user-generated content.</a:t>
                      </a:r>
                      <a:endParaRPr lang="en-GB" sz="14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Palatino Linotype" panose="02040502050505030304" pitchFamily="18" charset="0"/>
                        </a:rPr>
                        <a:t>Structuring the input of content through web-design tools.</a:t>
                      </a:r>
                      <a:endParaRPr lang="en-GB" sz="14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Palatino Linotype" panose="02040502050505030304" pitchFamily="18" charset="0"/>
                        </a:rPr>
                        <a:t>Preventing or removing types of user-generated content.</a:t>
                      </a:r>
                      <a:endParaRPr lang="en-GB" sz="14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653567"/>
                  </a:ext>
                </a:extLst>
              </a:tr>
              <a:tr h="11122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User processing of existing content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Palatino Linotype" panose="02040502050505030304" pitchFamily="18" charset="0"/>
                        </a:rPr>
                        <a:t>Monitoring user search behaviour.</a:t>
                      </a:r>
                      <a:endParaRPr lang="en-GB" sz="14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Palatino Linotype" panose="02040502050505030304" pitchFamily="18" charset="0"/>
                        </a:rPr>
                        <a:t>Structuring the filtering and search of content.</a:t>
                      </a:r>
                      <a:endParaRPr lang="en-GB" sz="14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Palatino Linotype" panose="02040502050505030304" pitchFamily="18" charset="0"/>
                        </a:rPr>
                        <a:t>Preventing and limiting search functions.</a:t>
                      </a:r>
                      <a:endParaRPr lang="en-GB" sz="14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494265"/>
                  </a:ext>
                </a:extLst>
              </a:tr>
              <a:tr h="1183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Managing interactions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Palatino Linotype" panose="02040502050505030304" pitchFamily="18" charset="0"/>
                        </a:rPr>
                        <a:t>Monitoring interactions between users.</a:t>
                      </a:r>
                      <a:endParaRPr lang="en-GB" sz="14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Palatino Linotype" panose="02040502050505030304" pitchFamily="18" charset="0"/>
                        </a:rPr>
                        <a:t>Structuring interactions between users.</a:t>
                      </a:r>
                      <a:endParaRPr lang="en-GB" sz="14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Palatino Linotype" panose="02040502050505030304" pitchFamily="18" charset="0"/>
                        </a:rPr>
                        <a:t>Preventing or limiting interactions.</a:t>
                      </a:r>
                      <a:endParaRPr lang="en-GB" sz="14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68643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D5C898FF-A766-4199-BA92-FAF9E33E5ACD}"/>
              </a:ext>
            </a:extLst>
          </p:cNvPr>
          <p:cNvSpPr/>
          <p:nvPr/>
        </p:nvSpPr>
        <p:spPr>
          <a:xfrm>
            <a:off x="899592" y="1053077"/>
            <a:ext cx="6207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latin typeface="Palatino Linotype" panose="02040502050505030304" pitchFamily="18" charset="0"/>
              </a:rPr>
              <a:t>I think the scope of PCPs is considerable…</a:t>
            </a:r>
          </a:p>
        </p:txBody>
      </p:sp>
    </p:spTree>
    <p:extLst>
      <p:ext uri="{BB962C8B-B14F-4D97-AF65-F5344CB8AC3E}">
        <p14:creationId xmlns:p14="http://schemas.microsoft.com/office/powerpoint/2010/main" val="2590509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0"/>
            <a:ext cx="9180512" cy="6858000"/>
          </a:xfrm>
          <a:prstGeom prst="rect">
            <a:avLst/>
          </a:prstGeom>
          <a:solidFill>
            <a:srgbClr val="451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9" y="-27384"/>
            <a:ext cx="2079935" cy="9593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2736503"/>
            <a:ext cx="69127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Palatino Linotype" charset="0"/>
                <a:ea typeface="Palatino Linotype" charset="0"/>
                <a:cs typeface="Palatino Linotype" charset="0"/>
              </a:rPr>
              <a:t>Data on how platform structure can change…</a:t>
            </a:r>
            <a:endParaRPr lang="en-US" sz="4200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238917"/>
            <a:ext cx="2376264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charset="0"/>
                <a:ea typeface="Palatino Linotype" charset="0"/>
                <a:cs typeface="Palatino Linotype" charset="0"/>
              </a:rPr>
              <a:t>York Law School</a:t>
            </a:r>
          </a:p>
        </p:txBody>
      </p:sp>
    </p:spTree>
    <p:extLst>
      <p:ext uri="{BB962C8B-B14F-4D97-AF65-F5344CB8AC3E}">
        <p14:creationId xmlns:p14="http://schemas.microsoft.com/office/powerpoint/2010/main" val="2717688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2E3E23-4C14-43B2-8BEA-688A4557B5FB}"/>
              </a:ext>
            </a:extLst>
          </p:cNvPr>
          <p:cNvSpPr/>
          <p:nvPr/>
        </p:nvSpPr>
        <p:spPr>
          <a:xfrm>
            <a:off x="-36512" y="0"/>
            <a:ext cx="9180512" cy="914400"/>
          </a:xfrm>
          <a:prstGeom prst="rect">
            <a:avLst/>
          </a:prstGeom>
          <a:solidFill>
            <a:srgbClr val="451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5A4A7C-F4F6-44DB-B129-E4A892308D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9" y="-27384"/>
            <a:ext cx="2079935" cy="9593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D2C778-0B71-4E3C-8FB4-0686616E986A}"/>
              </a:ext>
            </a:extLst>
          </p:cNvPr>
          <p:cNvSpPr txBox="1"/>
          <p:nvPr/>
        </p:nvSpPr>
        <p:spPr>
          <a:xfrm>
            <a:off x="6588224" y="238917"/>
            <a:ext cx="2376264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charset="0"/>
                <a:ea typeface="Palatino Linotype" charset="0"/>
                <a:cs typeface="Palatino Linotype" charset="0"/>
              </a:rPr>
              <a:t>York Law School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A8EC60-6AD1-4F20-9CCC-DA77A3424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981322"/>
            <a:ext cx="6768752" cy="5550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6788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ure">
            <a:extLst>
              <a:ext uri="{FF2B5EF4-FFF2-40B4-BE49-F238E27FC236}">
                <a16:creationId xmlns:a16="http://schemas.microsoft.com/office/drawing/2014/main" id="{2D16F74D-4652-4450-8891-7112CE75DD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24"/>
          <a:stretch/>
        </p:blipFill>
        <p:spPr bwMode="auto">
          <a:xfrm>
            <a:off x="1115616" y="959370"/>
            <a:ext cx="7469739" cy="90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6267E0-CA5D-4207-B82D-DE1D45C8FE27}"/>
              </a:ext>
            </a:extLst>
          </p:cNvPr>
          <p:cNvSpPr/>
          <p:nvPr/>
        </p:nvSpPr>
        <p:spPr>
          <a:xfrm>
            <a:off x="-36512" y="0"/>
            <a:ext cx="9180512" cy="914400"/>
          </a:xfrm>
          <a:prstGeom prst="rect">
            <a:avLst/>
          </a:prstGeom>
          <a:solidFill>
            <a:srgbClr val="451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85E088-EADB-46DD-9B69-D4C3D3A73D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9" y="-27384"/>
            <a:ext cx="2079935" cy="9593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D4A804-EBCC-4E5A-B1A5-CE1F0F1D7010}"/>
              </a:ext>
            </a:extLst>
          </p:cNvPr>
          <p:cNvSpPr txBox="1"/>
          <p:nvPr/>
        </p:nvSpPr>
        <p:spPr>
          <a:xfrm>
            <a:off x="6588224" y="238917"/>
            <a:ext cx="2376264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charset="0"/>
                <a:ea typeface="Palatino Linotype" charset="0"/>
                <a:cs typeface="Palatino Linotype" charset="0"/>
              </a:rPr>
              <a:t>York Law School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3329E3-DDD3-484F-90FF-DEFCA83C858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27" b="89024" l="8889" r="89524">
                        <a14:foregroundMark x1="9524" y1="71341" x2="8889" y2="53659"/>
                        <a14:foregroundMark x1="8889" y1="53659" x2="9206" y2="51829"/>
                        <a14:foregroundMark x1="74603" y1="89634" x2="75556" y2="85976"/>
                        <a14:foregroundMark x1="48571" y1="7927" x2="48571" y2="7927"/>
                        <a14:backgroundMark x1="32698" y1="84146" x2="28254" y2="70122"/>
                        <a14:backgroundMark x1="28254" y1="78659" x2="26667" y2="66463"/>
                        <a14:backgroundMark x1="36825" y1="82317" x2="60317" y2="84146"/>
                        <a14:backgroundMark x1="57778" y1="81098" x2="64444" y2="78049"/>
                        <a14:backgroundMark x1="68571" y1="76220" x2="68571" y2="70122"/>
                        <a14:backgroundMark x1="83175" y1="85366" x2="82222" y2="67073"/>
                        <a14:backgroundMark x1="82222" y1="67073" x2="82222" y2="67073"/>
                        <a14:backgroundMark x1="30476" y1="51220" x2="31429" y2="524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6096" y="5013176"/>
            <a:ext cx="3826259" cy="19920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51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00104 -0.385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AD8FA39-B66F-4509-B733-B23B7A74303C}"/>
              </a:ext>
            </a:extLst>
          </p:cNvPr>
          <p:cNvCxnSpPr>
            <a:cxnSpLocks/>
          </p:cNvCxnSpPr>
          <p:nvPr/>
        </p:nvCxnSpPr>
        <p:spPr>
          <a:xfrm flipH="1">
            <a:off x="2251819" y="3551684"/>
            <a:ext cx="980" cy="1075432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057CF5B-B111-4D5C-ACE3-4B2C0ECDE78F}"/>
              </a:ext>
            </a:extLst>
          </p:cNvPr>
          <p:cNvCxnSpPr>
            <a:cxnSpLocks/>
          </p:cNvCxnSpPr>
          <p:nvPr/>
        </p:nvCxnSpPr>
        <p:spPr>
          <a:xfrm flipH="1">
            <a:off x="6921263" y="3563739"/>
            <a:ext cx="980" cy="1075432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34A6633-404F-43D8-AFC5-DDC45BFE9DA5}"/>
              </a:ext>
            </a:extLst>
          </p:cNvPr>
          <p:cNvSpPr/>
          <p:nvPr/>
        </p:nvSpPr>
        <p:spPr>
          <a:xfrm>
            <a:off x="-36512" y="0"/>
            <a:ext cx="9180512" cy="914400"/>
          </a:xfrm>
          <a:prstGeom prst="rect">
            <a:avLst/>
          </a:prstGeom>
          <a:solidFill>
            <a:srgbClr val="451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2822FC-B857-4A3E-AF25-8E9FF82B18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9" y="-27384"/>
            <a:ext cx="2079935" cy="9593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E1BCC1-0B94-49F6-8F48-CCB870F71D78}"/>
              </a:ext>
            </a:extLst>
          </p:cNvPr>
          <p:cNvSpPr txBox="1"/>
          <p:nvPr/>
        </p:nvSpPr>
        <p:spPr>
          <a:xfrm>
            <a:off x="6588224" y="238917"/>
            <a:ext cx="2376264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charset="0"/>
                <a:ea typeface="Palatino Linotype" charset="0"/>
                <a:cs typeface="Palatino Linotype" charset="0"/>
              </a:rPr>
              <a:t>York Law School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4A9E57-F372-4D2E-AF7E-FD236AE2142F}"/>
              </a:ext>
            </a:extLst>
          </p:cNvPr>
          <p:cNvSpPr/>
          <p:nvPr/>
        </p:nvSpPr>
        <p:spPr>
          <a:xfrm>
            <a:off x="667766" y="1484784"/>
            <a:ext cx="3231978" cy="2066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2016 data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1.7k individual listings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2C14B1-1D7E-4435-AACF-E6A6DD5DA12A}"/>
              </a:ext>
            </a:extLst>
          </p:cNvPr>
          <p:cNvSpPr/>
          <p:nvPr/>
        </p:nvSpPr>
        <p:spPr>
          <a:xfrm>
            <a:off x="5292080" y="1484784"/>
            <a:ext cx="3231978" cy="2066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2021 data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31k listings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55E314C-2076-4CDA-B281-8AD92493C15D}"/>
              </a:ext>
            </a:extLst>
          </p:cNvPr>
          <p:cNvCxnSpPr>
            <a:cxnSpLocks/>
          </p:cNvCxnSpPr>
          <p:nvPr/>
        </p:nvCxnSpPr>
        <p:spPr>
          <a:xfrm>
            <a:off x="2282775" y="4627116"/>
            <a:ext cx="468052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75F09A-9C0A-48E6-8BFE-99F7C7DE09AE}"/>
              </a:ext>
            </a:extLst>
          </p:cNvPr>
          <p:cNvCxnSpPr>
            <a:cxnSpLocks/>
          </p:cNvCxnSpPr>
          <p:nvPr/>
        </p:nvCxnSpPr>
        <p:spPr>
          <a:xfrm>
            <a:off x="2210767" y="4627116"/>
            <a:ext cx="200686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B164A7E-AF5F-462B-9F97-A704602BFB41}"/>
              </a:ext>
            </a:extLst>
          </p:cNvPr>
          <p:cNvSpPr txBox="1"/>
          <p:nvPr/>
        </p:nvSpPr>
        <p:spPr>
          <a:xfrm>
            <a:off x="1227776" y="4763781"/>
            <a:ext cx="6819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Palatino Linotype" panose="02040502050505030304" pitchFamily="18" charset="0"/>
              </a:rPr>
              <a:t>Matched by same outward postcode</a:t>
            </a:r>
          </a:p>
          <a:p>
            <a:pPr algn="ctr"/>
            <a:r>
              <a:rPr lang="en-GB" sz="2400" b="1" dirty="0">
                <a:latin typeface="Palatino Linotype" panose="02040502050505030304" pitchFamily="18" charset="0"/>
              </a:rPr>
              <a:t>(e.g. YO10) </a:t>
            </a:r>
          </a:p>
          <a:p>
            <a:pPr algn="ctr"/>
            <a:endParaRPr lang="en-GB" sz="2400" b="1" dirty="0">
              <a:latin typeface="Palatino Linotype" panose="02040502050505030304" pitchFamily="18" charset="0"/>
            </a:endParaRPr>
          </a:p>
          <a:p>
            <a:pPr algn="ctr"/>
            <a:r>
              <a:rPr lang="en-GB" sz="2400" dirty="0">
                <a:latin typeface="Palatino Linotype" panose="02040502050505030304" pitchFamily="18" charset="0"/>
              </a:rPr>
              <a:t>Final sample of 1.7k pre-DSS change, and 1.7k tied post-DSS change</a:t>
            </a:r>
          </a:p>
        </p:txBody>
      </p:sp>
    </p:spTree>
    <p:extLst>
      <p:ext uri="{BB962C8B-B14F-4D97-AF65-F5344CB8AC3E}">
        <p14:creationId xmlns:p14="http://schemas.microsoft.com/office/powerpoint/2010/main" val="392368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F6F2A4-DAB4-477D-AF44-F5C0F0B4F25D}"/>
              </a:ext>
            </a:extLst>
          </p:cNvPr>
          <p:cNvSpPr/>
          <p:nvPr/>
        </p:nvSpPr>
        <p:spPr>
          <a:xfrm>
            <a:off x="-36512" y="0"/>
            <a:ext cx="9180512" cy="914400"/>
          </a:xfrm>
          <a:prstGeom prst="rect">
            <a:avLst/>
          </a:prstGeom>
          <a:solidFill>
            <a:srgbClr val="451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7D8D9D-35FB-4DB2-B73D-F182A72F06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9" y="-27384"/>
            <a:ext cx="2079935" cy="9593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0F94FE-F50E-459E-9127-6840F317963B}"/>
              </a:ext>
            </a:extLst>
          </p:cNvPr>
          <p:cNvSpPr txBox="1"/>
          <p:nvPr/>
        </p:nvSpPr>
        <p:spPr>
          <a:xfrm>
            <a:off x="6588224" y="238917"/>
            <a:ext cx="2376264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charset="0"/>
                <a:ea typeface="Palatino Linotype" charset="0"/>
                <a:cs typeface="Palatino Linotype" charset="0"/>
              </a:rPr>
              <a:t>York Law School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895F96-1B74-49A3-815F-35F86DC0C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84" y="931986"/>
            <a:ext cx="7825504" cy="59260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F3F6C8-A655-4C1E-A985-4998A9BAF274}"/>
              </a:ext>
            </a:extLst>
          </p:cNvPr>
          <p:cNvSpPr txBox="1"/>
          <p:nvPr/>
        </p:nvSpPr>
        <p:spPr>
          <a:xfrm>
            <a:off x="723920" y="2855723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9C5668"/>
                </a:solidFill>
                <a:latin typeface="Palatino Linotype" panose="02040502050505030304" pitchFamily="18" charset="0"/>
              </a:rPr>
              <a:t>235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1675D8-7AB2-4CD4-A4AF-A1931F104333}"/>
              </a:ext>
            </a:extLst>
          </p:cNvPr>
          <p:cNvSpPr txBox="1"/>
          <p:nvPr/>
        </p:nvSpPr>
        <p:spPr>
          <a:xfrm>
            <a:off x="723920" y="5085184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B44F22"/>
                </a:solidFill>
                <a:latin typeface="Palatino Linotype" panose="02040502050505030304" pitchFamily="18" charset="0"/>
              </a:rPr>
              <a:t>391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A7ECB3-3983-4DFF-BF97-2FDB8DA30F65}"/>
              </a:ext>
            </a:extLst>
          </p:cNvPr>
          <p:cNvSpPr txBox="1"/>
          <p:nvPr/>
        </p:nvSpPr>
        <p:spPr>
          <a:xfrm>
            <a:off x="723918" y="3834963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996600"/>
                </a:solidFill>
                <a:latin typeface="Palatino Linotype" panose="02040502050505030304" pitchFamily="18" charset="0"/>
              </a:rPr>
              <a:t>373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2D98EA-65F9-42BF-AD69-72FD2C941BC3}"/>
              </a:ext>
            </a:extLst>
          </p:cNvPr>
          <p:cNvSpPr txBox="1"/>
          <p:nvPr/>
        </p:nvSpPr>
        <p:spPr>
          <a:xfrm>
            <a:off x="723920" y="1686525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D2495D"/>
                </a:solidFill>
                <a:latin typeface="Palatino Linotype" panose="02040502050505030304" pitchFamily="18" charset="0"/>
              </a:rPr>
              <a:t>529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7F9F08-5358-4D1D-AF9B-63FFBBBABE1D}"/>
              </a:ext>
            </a:extLst>
          </p:cNvPr>
          <p:cNvSpPr txBox="1"/>
          <p:nvPr/>
        </p:nvSpPr>
        <p:spPr>
          <a:xfrm>
            <a:off x="723919" y="6035322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4E4955"/>
                </a:solidFill>
                <a:latin typeface="Palatino Linotype" panose="02040502050505030304" pitchFamily="18" charset="0"/>
              </a:rPr>
              <a:t>155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F7B052-EA0E-4A05-862A-90BAA9D5C396}"/>
              </a:ext>
            </a:extLst>
          </p:cNvPr>
          <p:cNvSpPr txBox="1"/>
          <p:nvPr/>
        </p:nvSpPr>
        <p:spPr>
          <a:xfrm>
            <a:off x="7324811" y="2444688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185073"/>
                </a:solidFill>
                <a:latin typeface="Palatino Linotype" panose="02040502050505030304" pitchFamily="18" charset="0"/>
              </a:rPr>
              <a:t>802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13CE95-3EA8-4B31-B724-CF46DFF2C6A8}"/>
              </a:ext>
            </a:extLst>
          </p:cNvPr>
          <p:cNvSpPr txBox="1"/>
          <p:nvPr/>
        </p:nvSpPr>
        <p:spPr>
          <a:xfrm>
            <a:off x="7341708" y="4283804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30638E"/>
                </a:solidFill>
                <a:latin typeface="Palatino Linotype" panose="02040502050505030304" pitchFamily="18" charset="0"/>
              </a:rPr>
              <a:t>338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9F4E95-4807-4FFC-8437-F5C4F445EBB3}"/>
              </a:ext>
            </a:extLst>
          </p:cNvPr>
          <p:cNvSpPr txBox="1"/>
          <p:nvPr/>
        </p:nvSpPr>
        <p:spPr>
          <a:xfrm>
            <a:off x="7341708" y="5304502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798A"/>
                </a:solidFill>
                <a:latin typeface="Palatino Linotype" panose="02040502050505030304" pitchFamily="18" charset="0"/>
              </a:rPr>
              <a:t>284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E73055-8E14-4D19-A55F-4542287CBA5E}"/>
              </a:ext>
            </a:extLst>
          </p:cNvPr>
          <p:cNvSpPr txBox="1"/>
          <p:nvPr/>
        </p:nvSpPr>
        <p:spPr>
          <a:xfrm>
            <a:off x="7341707" y="620797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176E8B"/>
                </a:solidFill>
                <a:latin typeface="Palatino Linotype" panose="02040502050505030304" pitchFamily="18" charset="0"/>
              </a:rPr>
              <a:t>259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96907" y="2070739"/>
            <a:ext cx="3168352" cy="2677656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Palatino Linotype" panose="02040502050505030304" pitchFamily="18" charset="0"/>
              </a:rPr>
              <a:t>Total excluded:</a:t>
            </a:r>
          </a:p>
          <a:p>
            <a:pPr algn="ctr"/>
            <a:endParaRPr lang="en-GB" sz="2400" dirty="0">
              <a:latin typeface="Palatino Linotype" panose="02040502050505030304" pitchFamily="18" charset="0"/>
            </a:endParaRPr>
          </a:p>
          <a:p>
            <a:pPr algn="ctr"/>
            <a:r>
              <a:rPr lang="en-GB" sz="2400" dirty="0" smtClean="0">
                <a:latin typeface="Palatino Linotype" panose="02040502050505030304" pitchFamily="18" charset="0"/>
              </a:rPr>
              <a:t>From 91% to 52%...</a:t>
            </a:r>
          </a:p>
          <a:p>
            <a:pPr algn="ctr"/>
            <a:endParaRPr lang="en-GB" sz="2400" dirty="0" smtClean="0">
              <a:latin typeface="Palatino Linotype" panose="02040502050505030304" pitchFamily="18" charset="0"/>
            </a:endParaRPr>
          </a:p>
          <a:p>
            <a:pPr algn="ctr"/>
            <a:r>
              <a:rPr lang="en-GB" sz="2400" b="1" dirty="0" smtClean="0">
                <a:latin typeface="Palatino Linotype" panose="02040502050505030304" pitchFamily="18" charset="0"/>
              </a:rPr>
              <a:t>“Professionals only”:</a:t>
            </a:r>
          </a:p>
          <a:p>
            <a:pPr algn="ctr"/>
            <a:endParaRPr lang="en-GB" sz="2400" dirty="0">
              <a:latin typeface="Palatino Linotype" panose="02040502050505030304" pitchFamily="18" charset="0"/>
            </a:endParaRPr>
          </a:p>
          <a:p>
            <a:pPr algn="ctr"/>
            <a:r>
              <a:rPr lang="en-GB" sz="2400" dirty="0" smtClean="0">
                <a:latin typeface="Palatino Linotype" panose="02040502050505030304" pitchFamily="18" charset="0"/>
              </a:rPr>
              <a:t>From 59% to 52%</a:t>
            </a:r>
            <a:endParaRPr lang="en-GB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600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0"/>
            <a:ext cx="9180512" cy="6858000"/>
          </a:xfrm>
          <a:prstGeom prst="rect">
            <a:avLst/>
          </a:prstGeom>
          <a:solidFill>
            <a:srgbClr val="451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9" y="-27384"/>
            <a:ext cx="2079935" cy="9593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7359" y="3156329"/>
            <a:ext cx="69127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Palatino Linotype" charset="0"/>
                <a:ea typeface="Palatino Linotype" charset="0"/>
                <a:cs typeface="Palatino Linotype" charset="0"/>
              </a:rPr>
              <a:t>Conclusions (?)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8224" y="238917"/>
            <a:ext cx="2376264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charset="0"/>
                <a:ea typeface="Palatino Linotype" charset="0"/>
                <a:cs typeface="Palatino Linotype" charset="0"/>
              </a:rPr>
              <a:t>York Law School</a:t>
            </a:r>
          </a:p>
        </p:txBody>
      </p:sp>
    </p:spTree>
    <p:extLst>
      <p:ext uri="{BB962C8B-B14F-4D97-AF65-F5344CB8AC3E}">
        <p14:creationId xmlns:p14="http://schemas.microsoft.com/office/powerpoint/2010/main" val="1300460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3E2E34-9506-4A06-B78F-CC857347A9CC}"/>
              </a:ext>
            </a:extLst>
          </p:cNvPr>
          <p:cNvSpPr/>
          <p:nvPr/>
        </p:nvSpPr>
        <p:spPr>
          <a:xfrm>
            <a:off x="-36512" y="0"/>
            <a:ext cx="9180512" cy="914400"/>
          </a:xfrm>
          <a:prstGeom prst="rect">
            <a:avLst/>
          </a:prstGeom>
          <a:solidFill>
            <a:srgbClr val="451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49C6F5-6D0F-4709-8D78-941377B94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9" y="-27384"/>
            <a:ext cx="2079935" cy="9593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34E9BB-CEC4-41BB-9528-AF7603361D91}"/>
              </a:ext>
            </a:extLst>
          </p:cNvPr>
          <p:cNvSpPr txBox="1"/>
          <p:nvPr/>
        </p:nvSpPr>
        <p:spPr>
          <a:xfrm>
            <a:off x="6588224" y="238917"/>
            <a:ext cx="2376264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charset="0"/>
                <a:ea typeface="Palatino Linotype" charset="0"/>
                <a:cs typeface="Palatino Linotype" charset="0"/>
              </a:rPr>
              <a:t>York Law School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713159-90E4-4E21-A7B6-F22B5D4F2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812" y="941784"/>
            <a:ext cx="3384376" cy="10360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C413F3-427F-4C27-AC2F-5CBDB4C51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75" y="2189395"/>
            <a:ext cx="7964338" cy="1841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88942A-0B6B-41EF-ADB2-60FC36EFC0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38" y="4293096"/>
            <a:ext cx="8105775" cy="1924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91D3AF8-D31B-4770-8C27-8900E8FB2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584" y="4757886"/>
            <a:ext cx="8133330" cy="17214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689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0"/>
            <a:ext cx="9180512" cy="914400"/>
          </a:xfrm>
          <a:prstGeom prst="rect">
            <a:avLst/>
          </a:prstGeom>
          <a:solidFill>
            <a:srgbClr val="451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9" y="-27384"/>
            <a:ext cx="2079935" cy="95937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588224" y="238917"/>
            <a:ext cx="2376264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charset="0"/>
                <a:ea typeface="Palatino Linotype" charset="0"/>
                <a:cs typeface="Palatino Linotype" charset="0"/>
              </a:rPr>
              <a:t>York Law School</a:t>
            </a:r>
          </a:p>
        </p:txBody>
      </p:sp>
      <p:sp>
        <p:nvSpPr>
          <p:cNvPr id="7" name="Oval 6"/>
          <p:cNvSpPr/>
          <p:nvPr/>
        </p:nvSpPr>
        <p:spPr>
          <a:xfrm>
            <a:off x="768782" y="1475075"/>
            <a:ext cx="879295" cy="8529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35696" y="1278360"/>
            <a:ext cx="6768752" cy="1107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As property search cements online, there are clear legal obligations under the EA 2010: platforms should recognize these (and should be challenged)</a:t>
            </a:r>
          </a:p>
        </p:txBody>
      </p:sp>
      <p:sp>
        <p:nvSpPr>
          <p:cNvPr id="10" name="Oval 9"/>
          <p:cNvSpPr/>
          <p:nvPr/>
        </p:nvSpPr>
        <p:spPr>
          <a:xfrm>
            <a:off x="756578" y="2740813"/>
            <a:ext cx="879295" cy="8529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02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38818" y="2750316"/>
            <a:ext cx="5693473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Changing platform design can (seemingly) make a difference</a:t>
            </a:r>
          </a:p>
        </p:txBody>
      </p:sp>
      <p:sp>
        <p:nvSpPr>
          <p:cNvPr id="13" name="Oval 12"/>
          <p:cNvSpPr/>
          <p:nvPr/>
        </p:nvSpPr>
        <p:spPr>
          <a:xfrm>
            <a:off x="768782" y="4028411"/>
            <a:ext cx="879295" cy="8529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03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35696" y="3859061"/>
            <a:ext cx="6492751" cy="1107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Interrogating online platform design is not confined to algorithms: we should interrogate platform design too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F21E930-2A16-49AA-ABAE-15AE8C34D6B5}"/>
              </a:ext>
            </a:extLst>
          </p:cNvPr>
          <p:cNvCxnSpPr/>
          <p:nvPr/>
        </p:nvCxnSpPr>
        <p:spPr>
          <a:xfrm>
            <a:off x="683568" y="5301208"/>
            <a:ext cx="7416824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D6467A64-A149-45DC-8DF4-B33ACE2D10DA}"/>
              </a:ext>
            </a:extLst>
          </p:cNvPr>
          <p:cNvSpPr/>
          <p:nvPr/>
        </p:nvSpPr>
        <p:spPr>
          <a:xfrm>
            <a:off x="768782" y="5614022"/>
            <a:ext cx="879295" cy="85297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2EF9E4-377D-44CA-B14A-73E85C99040F}"/>
              </a:ext>
            </a:extLst>
          </p:cNvPr>
          <p:cNvSpPr txBox="1"/>
          <p:nvPr/>
        </p:nvSpPr>
        <p:spPr>
          <a:xfrm>
            <a:off x="1802904" y="5445224"/>
            <a:ext cx="6492751" cy="1107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Am thinking about where to go next… have got some dosh for a tenant survey but not sure if that would offer any </a:t>
            </a:r>
            <a:r>
              <a:rPr lang="en-US" sz="2200" b="1" dirty="0" err="1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colour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on this…?</a:t>
            </a:r>
          </a:p>
        </p:txBody>
      </p:sp>
    </p:spTree>
    <p:extLst>
      <p:ext uri="{BB962C8B-B14F-4D97-AF65-F5344CB8AC3E}">
        <p14:creationId xmlns:p14="http://schemas.microsoft.com/office/powerpoint/2010/main" val="4102554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2" grpId="0"/>
      <p:bldP spid="13" grpId="0" animBg="1"/>
      <p:bldP spid="15" grpId="0"/>
      <p:bldP spid="19" grpId="0" animBg="1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upload.wikimedia.org/wikipedia/commons/thumb/e/ea/Thats_all_folks.svg/2000px-Thats_all_folk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07" y="-27384"/>
            <a:ext cx="9171608" cy="691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7960689-31A3-4D3D-8CBB-635AB989C9E8}"/>
              </a:ext>
            </a:extLst>
          </p:cNvPr>
          <p:cNvSpPr/>
          <p:nvPr/>
        </p:nvSpPr>
        <p:spPr>
          <a:xfrm>
            <a:off x="-36512" y="0"/>
            <a:ext cx="9180512" cy="914400"/>
          </a:xfrm>
          <a:prstGeom prst="rect">
            <a:avLst/>
          </a:prstGeom>
          <a:solidFill>
            <a:srgbClr val="451A6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68F075-0214-4F09-9479-1BB73D2307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9" y="-27384"/>
            <a:ext cx="2079935" cy="959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B074E1-5D7E-416C-83BB-9769C060137E}"/>
              </a:ext>
            </a:extLst>
          </p:cNvPr>
          <p:cNvSpPr txBox="1"/>
          <p:nvPr/>
        </p:nvSpPr>
        <p:spPr>
          <a:xfrm>
            <a:off x="6588224" y="238917"/>
            <a:ext cx="2376264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charset="0"/>
                <a:ea typeface="Palatino Linotype" charset="0"/>
                <a:cs typeface="Palatino Linotype" charset="0"/>
              </a:rPr>
              <a:t>York Law School</a:t>
            </a:r>
          </a:p>
        </p:txBody>
      </p:sp>
    </p:spTree>
    <p:extLst>
      <p:ext uri="{BB962C8B-B14F-4D97-AF65-F5344CB8AC3E}">
        <p14:creationId xmlns:p14="http://schemas.microsoft.com/office/powerpoint/2010/main" val="273733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0"/>
            <a:ext cx="9180512" cy="914400"/>
          </a:xfrm>
          <a:prstGeom prst="rect">
            <a:avLst/>
          </a:prstGeom>
          <a:solidFill>
            <a:srgbClr val="451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9" y="-27384"/>
            <a:ext cx="2079935" cy="9593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2668013"/>
            <a:ext cx="167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Palatino Linotype" panose="02040502050505030304" pitchFamily="18" charset="0"/>
              </a:rPr>
              <a:t>The Problem</a:t>
            </a:r>
            <a:endParaRPr lang="en-GB" b="1" i="1" dirty="0">
              <a:latin typeface="Palatino Linotype" panose="020405020505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6831" y="2636912"/>
            <a:ext cx="3770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Palatino Linotype" panose="02040502050505030304" pitchFamily="18" charset="0"/>
              </a:rPr>
              <a:t>Equality law and online rental platforms</a:t>
            </a:r>
            <a:endParaRPr lang="en-GB" b="1" i="1" dirty="0">
              <a:latin typeface="Palatino Linotype" panose="0204050205050503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96893" y="3495071"/>
            <a:ext cx="1009307" cy="934098"/>
          </a:xfrm>
          <a:prstGeom prst="rect">
            <a:avLst/>
          </a:prstGeom>
          <a:solidFill>
            <a:srgbClr val="AB99C1"/>
          </a:solidFill>
          <a:ln>
            <a:solidFill>
              <a:srgbClr val="33264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033878" y="4629671"/>
            <a:ext cx="1003425" cy="927707"/>
          </a:xfrm>
          <a:prstGeom prst="rect">
            <a:avLst/>
          </a:prstGeom>
          <a:solidFill>
            <a:srgbClr val="C3B5D3"/>
          </a:solidFill>
          <a:ln>
            <a:solidFill>
              <a:srgbClr val="33264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18510" y="3288503"/>
            <a:ext cx="1521544" cy="2350644"/>
          </a:xfrm>
          <a:prstGeom prst="rect">
            <a:avLst/>
          </a:prstGeom>
          <a:solidFill>
            <a:srgbClr val="957DB1"/>
          </a:solidFill>
          <a:ln>
            <a:solidFill>
              <a:srgbClr val="33264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704708" y="2378049"/>
            <a:ext cx="1368152" cy="0"/>
          </a:xfrm>
          <a:prstGeom prst="line">
            <a:avLst/>
          </a:prstGeom>
          <a:ln w="28575">
            <a:solidFill>
              <a:srgbClr val="4606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25539" y="2353075"/>
            <a:ext cx="1368152" cy="0"/>
          </a:xfrm>
          <a:prstGeom prst="line">
            <a:avLst/>
          </a:prstGeom>
          <a:ln w="28575">
            <a:solidFill>
              <a:srgbClr val="4606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1"/>
          <p:cNvSpPr txBox="1"/>
          <p:nvPr/>
        </p:nvSpPr>
        <p:spPr>
          <a:xfrm>
            <a:off x="952121" y="1580088"/>
            <a:ext cx="891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b="1" dirty="0">
                <a:solidFill>
                  <a:srgbClr val="785C9A"/>
                </a:solidFill>
                <a:latin typeface="Palatino Linotype" panose="02040502050505030304" pitchFamily="18" charset="0"/>
              </a:rPr>
              <a:t>01</a:t>
            </a:r>
          </a:p>
        </p:txBody>
      </p:sp>
      <p:sp>
        <p:nvSpPr>
          <p:cNvPr id="21" name="TextBox 22"/>
          <p:cNvSpPr txBox="1"/>
          <p:nvPr/>
        </p:nvSpPr>
        <p:spPr>
          <a:xfrm>
            <a:off x="3986084" y="1515494"/>
            <a:ext cx="891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b="1" dirty="0">
                <a:solidFill>
                  <a:srgbClr val="AB99C1"/>
                </a:solidFill>
                <a:latin typeface="Palatino Linotype" panose="02040502050505030304" pitchFamily="18" charset="0"/>
              </a:rPr>
              <a:t>02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260765" y="5013176"/>
            <a:ext cx="720000" cy="0"/>
          </a:xfrm>
          <a:prstGeom prst="straightConnector1">
            <a:avLst/>
          </a:prstGeom>
          <a:ln w="25400">
            <a:solidFill>
              <a:srgbClr val="46066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275456" y="4077072"/>
            <a:ext cx="720000" cy="0"/>
          </a:xfrm>
          <a:prstGeom prst="straightConnector1">
            <a:avLst/>
          </a:prstGeom>
          <a:ln w="25400">
            <a:solidFill>
              <a:srgbClr val="46066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063245" y="3310604"/>
            <a:ext cx="1521544" cy="2350644"/>
          </a:xfrm>
          <a:prstGeom prst="rect">
            <a:avLst/>
          </a:prstGeom>
          <a:solidFill>
            <a:srgbClr val="C3B5D3"/>
          </a:solidFill>
          <a:ln>
            <a:solidFill>
              <a:srgbClr val="33264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7193484" y="2400150"/>
            <a:ext cx="1368152" cy="0"/>
          </a:xfrm>
          <a:prstGeom prst="line">
            <a:avLst/>
          </a:prstGeom>
          <a:ln w="28575">
            <a:solidFill>
              <a:srgbClr val="4606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23"/>
          <p:cNvSpPr txBox="1"/>
          <p:nvPr/>
        </p:nvSpPr>
        <p:spPr>
          <a:xfrm>
            <a:off x="7463012" y="1634182"/>
            <a:ext cx="891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b="1" dirty="0">
                <a:solidFill>
                  <a:srgbClr val="C3B5D3"/>
                </a:solidFill>
                <a:latin typeface="Palatino Linotype" panose="02040502050505030304" pitchFamily="18" charset="0"/>
              </a:rPr>
              <a:t>03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21856" y="2514699"/>
            <a:ext cx="2077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Palatino Linotype" panose="02040502050505030304" pitchFamily="18" charset="0"/>
              </a:rPr>
              <a:t>Analysis of SpareRoom.co.uk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88224" y="238917"/>
            <a:ext cx="2376264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charset="0"/>
                <a:ea typeface="Palatino Linotype" charset="0"/>
                <a:cs typeface="Palatino Linotype" charset="0"/>
              </a:rPr>
              <a:t>York Law School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8040" y="3885761"/>
            <a:ext cx="571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Palatino Linotype" charset="0"/>
                <a:ea typeface="Palatino Linotype" charset="0"/>
                <a:cs typeface="Palatino Linotype" charset="0"/>
              </a:rPr>
              <a:t>!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651728" y="3495071"/>
            <a:ext cx="1009307" cy="934098"/>
          </a:xfrm>
          <a:prstGeom prst="rect">
            <a:avLst/>
          </a:prstGeom>
          <a:solidFill>
            <a:srgbClr val="AB99C1"/>
          </a:solidFill>
          <a:ln>
            <a:solidFill>
              <a:srgbClr val="33264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204479" y="4945081"/>
            <a:ext cx="720000" cy="0"/>
          </a:xfrm>
          <a:prstGeom prst="straightConnector1">
            <a:avLst/>
          </a:prstGeom>
          <a:ln w="25400">
            <a:solidFill>
              <a:srgbClr val="46066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219170" y="4008977"/>
            <a:ext cx="720000" cy="0"/>
          </a:xfrm>
          <a:prstGeom prst="straightConnector1">
            <a:avLst/>
          </a:prstGeom>
          <a:ln w="25400">
            <a:solidFill>
              <a:srgbClr val="46066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128"/>
          <p:cNvSpPr>
            <a:spLocks noEditPoints="1"/>
          </p:cNvSpPr>
          <p:nvPr/>
        </p:nvSpPr>
        <p:spPr bwMode="auto">
          <a:xfrm>
            <a:off x="3599303" y="3662513"/>
            <a:ext cx="629213" cy="605285"/>
          </a:xfrm>
          <a:custGeom>
            <a:avLst/>
            <a:gdLst>
              <a:gd name="T0" fmla="*/ 162 w 176"/>
              <a:gd name="T1" fmla="*/ 68 h 176"/>
              <a:gd name="T2" fmla="*/ 159 w 176"/>
              <a:gd name="T3" fmla="*/ 42 h 176"/>
              <a:gd name="T4" fmla="*/ 142 w 176"/>
              <a:gd name="T5" fmla="*/ 17 h 176"/>
              <a:gd name="T6" fmla="*/ 134 w 176"/>
              <a:gd name="T7" fmla="*/ 17 h 176"/>
              <a:gd name="T8" fmla="*/ 108 w 176"/>
              <a:gd name="T9" fmla="*/ 14 h 176"/>
              <a:gd name="T10" fmla="*/ 100 w 176"/>
              <a:gd name="T11" fmla="*/ 0 h 176"/>
              <a:gd name="T12" fmla="*/ 70 w 176"/>
              <a:gd name="T13" fmla="*/ 6 h 176"/>
              <a:gd name="T14" fmla="*/ 50 w 176"/>
              <a:gd name="T15" fmla="*/ 22 h 176"/>
              <a:gd name="T16" fmla="*/ 38 w 176"/>
              <a:gd name="T17" fmla="*/ 16 h 176"/>
              <a:gd name="T18" fmla="*/ 17 w 176"/>
              <a:gd name="T19" fmla="*/ 34 h 176"/>
              <a:gd name="T20" fmla="*/ 22 w 176"/>
              <a:gd name="T21" fmla="*/ 50 h 176"/>
              <a:gd name="T22" fmla="*/ 6 w 176"/>
              <a:gd name="T23" fmla="*/ 70 h 176"/>
              <a:gd name="T24" fmla="*/ 0 w 176"/>
              <a:gd name="T25" fmla="*/ 100 h 176"/>
              <a:gd name="T26" fmla="*/ 14 w 176"/>
              <a:gd name="T27" fmla="*/ 108 h 176"/>
              <a:gd name="T28" fmla="*/ 17 w 176"/>
              <a:gd name="T29" fmla="*/ 134 h 176"/>
              <a:gd name="T30" fmla="*/ 34 w 176"/>
              <a:gd name="T31" fmla="*/ 159 h 176"/>
              <a:gd name="T32" fmla="*/ 42 w 176"/>
              <a:gd name="T33" fmla="*/ 159 h 176"/>
              <a:gd name="T34" fmla="*/ 68 w 176"/>
              <a:gd name="T35" fmla="*/ 162 h 176"/>
              <a:gd name="T36" fmla="*/ 76 w 176"/>
              <a:gd name="T37" fmla="*/ 176 h 176"/>
              <a:gd name="T38" fmla="*/ 106 w 176"/>
              <a:gd name="T39" fmla="*/ 170 h 176"/>
              <a:gd name="T40" fmla="*/ 126 w 176"/>
              <a:gd name="T41" fmla="*/ 154 h 176"/>
              <a:gd name="T42" fmla="*/ 138 w 176"/>
              <a:gd name="T43" fmla="*/ 160 h 176"/>
              <a:gd name="T44" fmla="*/ 159 w 176"/>
              <a:gd name="T45" fmla="*/ 142 h 176"/>
              <a:gd name="T46" fmla="*/ 154 w 176"/>
              <a:gd name="T47" fmla="*/ 126 h 176"/>
              <a:gd name="T48" fmla="*/ 170 w 176"/>
              <a:gd name="T49" fmla="*/ 106 h 176"/>
              <a:gd name="T50" fmla="*/ 176 w 176"/>
              <a:gd name="T51" fmla="*/ 76 h 176"/>
              <a:gd name="T52" fmla="*/ 168 w 176"/>
              <a:gd name="T53" fmla="*/ 98 h 176"/>
              <a:gd name="T54" fmla="*/ 160 w 176"/>
              <a:gd name="T55" fmla="*/ 100 h 176"/>
              <a:gd name="T56" fmla="*/ 147 w 176"/>
              <a:gd name="T57" fmla="*/ 122 h 176"/>
              <a:gd name="T58" fmla="*/ 152 w 176"/>
              <a:gd name="T59" fmla="*/ 138 h 176"/>
              <a:gd name="T60" fmla="*/ 138 w 176"/>
              <a:gd name="T61" fmla="*/ 152 h 176"/>
              <a:gd name="T62" fmla="*/ 126 w 176"/>
              <a:gd name="T63" fmla="*/ 146 h 176"/>
              <a:gd name="T64" fmla="*/ 106 w 176"/>
              <a:gd name="T65" fmla="*/ 154 h 176"/>
              <a:gd name="T66" fmla="*/ 98 w 176"/>
              <a:gd name="T67" fmla="*/ 168 h 176"/>
              <a:gd name="T68" fmla="*/ 78 w 176"/>
              <a:gd name="T69" fmla="*/ 168 h 176"/>
              <a:gd name="T70" fmla="*/ 70 w 176"/>
              <a:gd name="T71" fmla="*/ 154 h 176"/>
              <a:gd name="T72" fmla="*/ 50 w 176"/>
              <a:gd name="T73" fmla="*/ 146 h 176"/>
              <a:gd name="T74" fmla="*/ 39 w 176"/>
              <a:gd name="T75" fmla="*/ 152 h 176"/>
              <a:gd name="T76" fmla="*/ 24 w 176"/>
              <a:gd name="T77" fmla="*/ 138 h 176"/>
              <a:gd name="T78" fmla="*/ 29 w 176"/>
              <a:gd name="T79" fmla="*/ 122 h 176"/>
              <a:gd name="T80" fmla="*/ 16 w 176"/>
              <a:gd name="T81" fmla="*/ 100 h 176"/>
              <a:gd name="T82" fmla="*/ 8 w 176"/>
              <a:gd name="T83" fmla="*/ 98 h 176"/>
              <a:gd name="T84" fmla="*/ 16 w 176"/>
              <a:gd name="T85" fmla="*/ 76 h 176"/>
              <a:gd name="T86" fmla="*/ 29 w 176"/>
              <a:gd name="T87" fmla="*/ 54 h 176"/>
              <a:gd name="T88" fmla="*/ 24 w 176"/>
              <a:gd name="T89" fmla="*/ 38 h 176"/>
              <a:gd name="T90" fmla="*/ 38 w 176"/>
              <a:gd name="T91" fmla="*/ 24 h 176"/>
              <a:gd name="T92" fmla="*/ 50 w 176"/>
              <a:gd name="T93" fmla="*/ 30 h 176"/>
              <a:gd name="T94" fmla="*/ 70 w 176"/>
              <a:gd name="T95" fmla="*/ 22 h 176"/>
              <a:gd name="T96" fmla="*/ 78 w 176"/>
              <a:gd name="T97" fmla="*/ 8 h 176"/>
              <a:gd name="T98" fmla="*/ 98 w 176"/>
              <a:gd name="T99" fmla="*/ 8 h 176"/>
              <a:gd name="T100" fmla="*/ 106 w 176"/>
              <a:gd name="T101" fmla="*/ 22 h 176"/>
              <a:gd name="T102" fmla="*/ 126 w 176"/>
              <a:gd name="T103" fmla="*/ 30 h 176"/>
              <a:gd name="T104" fmla="*/ 138 w 176"/>
              <a:gd name="T105" fmla="*/ 24 h 176"/>
              <a:gd name="T106" fmla="*/ 152 w 176"/>
              <a:gd name="T107" fmla="*/ 39 h 176"/>
              <a:gd name="T108" fmla="*/ 147 w 176"/>
              <a:gd name="T109" fmla="*/ 54 h 176"/>
              <a:gd name="T110" fmla="*/ 160 w 176"/>
              <a:gd name="T111" fmla="*/ 76 h 176"/>
              <a:gd name="T112" fmla="*/ 168 w 176"/>
              <a:gd name="T113" fmla="*/ 98 h 176"/>
              <a:gd name="T114" fmla="*/ 48 w 176"/>
              <a:gd name="T115" fmla="*/ 88 h 176"/>
              <a:gd name="T116" fmla="*/ 128 w 176"/>
              <a:gd name="T117" fmla="*/ 88 h 176"/>
              <a:gd name="T118" fmla="*/ 88 w 176"/>
              <a:gd name="T119" fmla="*/ 120 h 176"/>
              <a:gd name="T120" fmla="*/ 88 w 176"/>
              <a:gd name="T121" fmla="*/ 56 h 176"/>
              <a:gd name="T122" fmla="*/ 88 w 176"/>
              <a:gd name="T123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76">
                <a:moveTo>
                  <a:pt x="170" y="70"/>
                </a:moveTo>
                <a:cubicBezTo>
                  <a:pt x="162" y="68"/>
                  <a:pt x="162" y="68"/>
                  <a:pt x="162" y="68"/>
                </a:cubicBezTo>
                <a:cubicBezTo>
                  <a:pt x="160" y="62"/>
                  <a:pt x="157" y="56"/>
                  <a:pt x="154" y="5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60" y="40"/>
                  <a:pt x="161" y="36"/>
                  <a:pt x="159" y="34"/>
                </a:cubicBezTo>
                <a:cubicBezTo>
                  <a:pt x="142" y="17"/>
                  <a:pt x="142" y="17"/>
                  <a:pt x="142" y="17"/>
                </a:cubicBezTo>
                <a:cubicBezTo>
                  <a:pt x="141" y="16"/>
                  <a:pt x="140" y="16"/>
                  <a:pt x="138" y="16"/>
                </a:cubicBezTo>
                <a:cubicBezTo>
                  <a:pt x="137" y="16"/>
                  <a:pt x="135" y="17"/>
                  <a:pt x="134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0" y="19"/>
                  <a:pt x="114" y="16"/>
                  <a:pt x="108" y="14"/>
                </a:cubicBezTo>
                <a:cubicBezTo>
                  <a:pt x="106" y="6"/>
                  <a:pt x="106" y="6"/>
                  <a:pt x="106" y="6"/>
                </a:cubicBezTo>
                <a:cubicBezTo>
                  <a:pt x="105" y="3"/>
                  <a:pt x="103" y="0"/>
                  <a:pt x="100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0"/>
                  <a:pt x="71" y="3"/>
                  <a:pt x="70" y="6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6"/>
                  <a:pt x="56" y="19"/>
                  <a:pt x="50" y="22"/>
                </a:cubicBezTo>
                <a:cubicBezTo>
                  <a:pt x="42" y="17"/>
                  <a:pt x="42" y="17"/>
                  <a:pt x="42" y="17"/>
                </a:cubicBezTo>
                <a:cubicBezTo>
                  <a:pt x="41" y="17"/>
                  <a:pt x="39" y="16"/>
                  <a:pt x="38" y="16"/>
                </a:cubicBezTo>
                <a:cubicBezTo>
                  <a:pt x="36" y="16"/>
                  <a:pt x="35" y="16"/>
                  <a:pt x="34" y="17"/>
                </a:cubicBezTo>
                <a:cubicBezTo>
                  <a:pt x="17" y="34"/>
                  <a:pt x="17" y="34"/>
                  <a:pt x="17" y="34"/>
                </a:cubicBezTo>
                <a:cubicBezTo>
                  <a:pt x="15" y="36"/>
                  <a:pt x="16" y="40"/>
                  <a:pt x="17" y="42"/>
                </a:cubicBezTo>
                <a:cubicBezTo>
                  <a:pt x="22" y="50"/>
                  <a:pt x="22" y="50"/>
                  <a:pt x="22" y="50"/>
                </a:cubicBezTo>
                <a:cubicBezTo>
                  <a:pt x="19" y="56"/>
                  <a:pt x="16" y="62"/>
                  <a:pt x="14" y="68"/>
                </a:cubicBezTo>
                <a:cubicBezTo>
                  <a:pt x="6" y="70"/>
                  <a:pt x="6" y="70"/>
                  <a:pt x="6" y="70"/>
                </a:cubicBezTo>
                <a:cubicBezTo>
                  <a:pt x="3" y="71"/>
                  <a:pt x="0" y="73"/>
                  <a:pt x="0" y="76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3"/>
                  <a:pt x="3" y="105"/>
                  <a:pt x="6" y="106"/>
                </a:cubicBezTo>
                <a:cubicBezTo>
                  <a:pt x="14" y="108"/>
                  <a:pt x="14" y="108"/>
                  <a:pt x="14" y="108"/>
                </a:cubicBezTo>
                <a:cubicBezTo>
                  <a:pt x="16" y="114"/>
                  <a:pt x="19" y="120"/>
                  <a:pt x="22" y="126"/>
                </a:cubicBezTo>
                <a:cubicBezTo>
                  <a:pt x="17" y="134"/>
                  <a:pt x="17" y="134"/>
                  <a:pt x="17" y="134"/>
                </a:cubicBezTo>
                <a:cubicBezTo>
                  <a:pt x="16" y="136"/>
                  <a:pt x="15" y="140"/>
                  <a:pt x="17" y="142"/>
                </a:cubicBezTo>
                <a:cubicBezTo>
                  <a:pt x="34" y="159"/>
                  <a:pt x="34" y="159"/>
                  <a:pt x="34" y="159"/>
                </a:cubicBezTo>
                <a:cubicBezTo>
                  <a:pt x="35" y="160"/>
                  <a:pt x="36" y="160"/>
                  <a:pt x="38" y="160"/>
                </a:cubicBezTo>
                <a:cubicBezTo>
                  <a:pt x="39" y="160"/>
                  <a:pt x="41" y="159"/>
                  <a:pt x="42" y="159"/>
                </a:cubicBezTo>
                <a:cubicBezTo>
                  <a:pt x="50" y="154"/>
                  <a:pt x="50" y="154"/>
                  <a:pt x="50" y="154"/>
                </a:cubicBezTo>
                <a:cubicBezTo>
                  <a:pt x="56" y="157"/>
                  <a:pt x="62" y="160"/>
                  <a:pt x="68" y="162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1" y="173"/>
                  <a:pt x="73" y="176"/>
                  <a:pt x="76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3" y="176"/>
                  <a:pt x="105" y="173"/>
                  <a:pt x="106" y="170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14" y="160"/>
                  <a:pt x="120" y="157"/>
                  <a:pt x="126" y="154"/>
                </a:cubicBezTo>
                <a:cubicBezTo>
                  <a:pt x="134" y="159"/>
                  <a:pt x="134" y="159"/>
                  <a:pt x="134" y="159"/>
                </a:cubicBezTo>
                <a:cubicBezTo>
                  <a:pt x="135" y="159"/>
                  <a:pt x="137" y="160"/>
                  <a:pt x="138" y="160"/>
                </a:cubicBezTo>
                <a:cubicBezTo>
                  <a:pt x="140" y="160"/>
                  <a:pt x="141" y="160"/>
                  <a:pt x="142" y="159"/>
                </a:cubicBezTo>
                <a:cubicBezTo>
                  <a:pt x="159" y="142"/>
                  <a:pt x="159" y="142"/>
                  <a:pt x="159" y="142"/>
                </a:cubicBezTo>
                <a:cubicBezTo>
                  <a:pt x="161" y="140"/>
                  <a:pt x="160" y="136"/>
                  <a:pt x="159" y="134"/>
                </a:cubicBezTo>
                <a:cubicBezTo>
                  <a:pt x="154" y="126"/>
                  <a:pt x="154" y="126"/>
                  <a:pt x="154" y="126"/>
                </a:cubicBezTo>
                <a:cubicBezTo>
                  <a:pt x="157" y="120"/>
                  <a:pt x="160" y="114"/>
                  <a:pt x="162" y="108"/>
                </a:cubicBezTo>
                <a:cubicBezTo>
                  <a:pt x="170" y="106"/>
                  <a:pt x="170" y="106"/>
                  <a:pt x="170" y="106"/>
                </a:cubicBezTo>
                <a:cubicBezTo>
                  <a:pt x="173" y="105"/>
                  <a:pt x="176" y="103"/>
                  <a:pt x="176" y="100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76" y="73"/>
                  <a:pt x="173" y="71"/>
                  <a:pt x="170" y="70"/>
                </a:cubicBezTo>
                <a:moveTo>
                  <a:pt x="168" y="98"/>
                </a:moveTo>
                <a:cubicBezTo>
                  <a:pt x="168" y="98"/>
                  <a:pt x="168" y="98"/>
                  <a:pt x="168" y="98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57" y="101"/>
                  <a:pt x="155" y="103"/>
                  <a:pt x="154" y="106"/>
                </a:cubicBezTo>
                <a:cubicBezTo>
                  <a:pt x="152" y="111"/>
                  <a:pt x="150" y="117"/>
                  <a:pt x="147" y="122"/>
                </a:cubicBezTo>
                <a:cubicBezTo>
                  <a:pt x="146" y="125"/>
                  <a:pt x="146" y="128"/>
                  <a:pt x="147" y="130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29" y="146"/>
                  <a:pt x="128" y="146"/>
                  <a:pt x="126" y="146"/>
                </a:cubicBezTo>
                <a:cubicBezTo>
                  <a:pt x="125" y="146"/>
                  <a:pt x="123" y="146"/>
                  <a:pt x="122" y="147"/>
                </a:cubicBezTo>
                <a:cubicBezTo>
                  <a:pt x="117" y="150"/>
                  <a:pt x="111" y="152"/>
                  <a:pt x="106" y="154"/>
                </a:cubicBezTo>
                <a:cubicBezTo>
                  <a:pt x="103" y="155"/>
                  <a:pt x="101" y="157"/>
                  <a:pt x="100" y="160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6" y="160"/>
                  <a:pt x="76" y="160"/>
                  <a:pt x="76" y="160"/>
                </a:cubicBezTo>
                <a:cubicBezTo>
                  <a:pt x="75" y="157"/>
                  <a:pt x="73" y="155"/>
                  <a:pt x="70" y="154"/>
                </a:cubicBezTo>
                <a:cubicBezTo>
                  <a:pt x="65" y="152"/>
                  <a:pt x="59" y="150"/>
                  <a:pt x="54" y="147"/>
                </a:cubicBezTo>
                <a:cubicBezTo>
                  <a:pt x="53" y="146"/>
                  <a:pt x="51" y="146"/>
                  <a:pt x="50" y="146"/>
                </a:cubicBezTo>
                <a:cubicBezTo>
                  <a:pt x="48" y="146"/>
                  <a:pt x="47" y="146"/>
                  <a:pt x="46" y="147"/>
                </a:cubicBezTo>
                <a:cubicBezTo>
                  <a:pt x="39" y="152"/>
                  <a:pt x="39" y="152"/>
                  <a:pt x="39" y="152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9" y="130"/>
                  <a:pt x="29" y="130"/>
                  <a:pt x="29" y="130"/>
                </a:cubicBezTo>
                <a:cubicBezTo>
                  <a:pt x="30" y="128"/>
                  <a:pt x="30" y="125"/>
                  <a:pt x="29" y="122"/>
                </a:cubicBezTo>
                <a:cubicBezTo>
                  <a:pt x="26" y="117"/>
                  <a:pt x="24" y="111"/>
                  <a:pt x="22" y="106"/>
                </a:cubicBezTo>
                <a:cubicBezTo>
                  <a:pt x="21" y="103"/>
                  <a:pt x="19" y="101"/>
                  <a:pt x="16" y="100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78"/>
                  <a:pt x="8" y="78"/>
                  <a:pt x="8" y="78"/>
                </a:cubicBezTo>
                <a:cubicBezTo>
                  <a:pt x="16" y="76"/>
                  <a:pt x="16" y="76"/>
                  <a:pt x="16" y="76"/>
                </a:cubicBezTo>
                <a:cubicBezTo>
                  <a:pt x="19" y="75"/>
                  <a:pt x="21" y="73"/>
                  <a:pt x="22" y="70"/>
                </a:cubicBezTo>
                <a:cubicBezTo>
                  <a:pt x="24" y="65"/>
                  <a:pt x="26" y="59"/>
                  <a:pt x="29" y="54"/>
                </a:cubicBezTo>
                <a:cubicBezTo>
                  <a:pt x="30" y="51"/>
                  <a:pt x="30" y="48"/>
                  <a:pt x="29" y="46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38" y="24"/>
                  <a:pt x="38" y="24"/>
                  <a:pt x="38" y="24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30"/>
                  <a:pt x="48" y="30"/>
                  <a:pt x="50" y="30"/>
                </a:cubicBezTo>
                <a:cubicBezTo>
                  <a:pt x="51" y="30"/>
                  <a:pt x="53" y="30"/>
                  <a:pt x="54" y="29"/>
                </a:cubicBezTo>
                <a:cubicBezTo>
                  <a:pt x="59" y="26"/>
                  <a:pt x="65" y="24"/>
                  <a:pt x="70" y="22"/>
                </a:cubicBezTo>
                <a:cubicBezTo>
                  <a:pt x="73" y="21"/>
                  <a:pt x="75" y="19"/>
                  <a:pt x="76" y="16"/>
                </a:cubicBezTo>
                <a:cubicBezTo>
                  <a:pt x="78" y="8"/>
                  <a:pt x="78" y="8"/>
                  <a:pt x="7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1" y="19"/>
                  <a:pt x="103" y="21"/>
                  <a:pt x="106" y="22"/>
                </a:cubicBezTo>
                <a:cubicBezTo>
                  <a:pt x="111" y="24"/>
                  <a:pt x="117" y="26"/>
                  <a:pt x="122" y="29"/>
                </a:cubicBezTo>
                <a:cubicBezTo>
                  <a:pt x="123" y="30"/>
                  <a:pt x="125" y="30"/>
                  <a:pt x="126" y="30"/>
                </a:cubicBezTo>
                <a:cubicBezTo>
                  <a:pt x="128" y="30"/>
                  <a:pt x="129" y="30"/>
                  <a:pt x="130" y="29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52" y="38"/>
                  <a:pt x="152" y="38"/>
                  <a:pt x="152" y="38"/>
                </a:cubicBezTo>
                <a:cubicBezTo>
                  <a:pt x="152" y="38"/>
                  <a:pt x="152" y="38"/>
                  <a:pt x="152" y="39"/>
                </a:cubicBezTo>
                <a:cubicBezTo>
                  <a:pt x="147" y="46"/>
                  <a:pt x="147" y="46"/>
                  <a:pt x="147" y="46"/>
                </a:cubicBezTo>
                <a:cubicBezTo>
                  <a:pt x="146" y="48"/>
                  <a:pt x="146" y="51"/>
                  <a:pt x="147" y="54"/>
                </a:cubicBezTo>
                <a:cubicBezTo>
                  <a:pt x="150" y="59"/>
                  <a:pt x="152" y="65"/>
                  <a:pt x="154" y="70"/>
                </a:cubicBezTo>
                <a:cubicBezTo>
                  <a:pt x="155" y="73"/>
                  <a:pt x="157" y="75"/>
                  <a:pt x="160" y="76"/>
                </a:cubicBezTo>
                <a:cubicBezTo>
                  <a:pt x="168" y="78"/>
                  <a:pt x="168" y="78"/>
                  <a:pt x="168" y="78"/>
                </a:cubicBezTo>
                <a:lnTo>
                  <a:pt x="168" y="98"/>
                </a:lnTo>
                <a:close/>
                <a:moveTo>
                  <a:pt x="88" y="48"/>
                </a:moveTo>
                <a:cubicBezTo>
                  <a:pt x="66" y="48"/>
                  <a:pt x="48" y="66"/>
                  <a:pt x="48" y="88"/>
                </a:cubicBezTo>
                <a:cubicBezTo>
                  <a:pt x="48" y="110"/>
                  <a:pt x="66" y="128"/>
                  <a:pt x="88" y="128"/>
                </a:cubicBezTo>
                <a:cubicBezTo>
                  <a:pt x="110" y="128"/>
                  <a:pt x="128" y="110"/>
                  <a:pt x="128" y="88"/>
                </a:cubicBezTo>
                <a:cubicBezTo>
                  <a:pt x="128" y="66"/>
                  <a:pt x="110" y="48"/>
                  <a:pt x="88" y="48"/>
                </a:cubicBezTo>
                <a:moveTo>
                  <a:pt x="88" y="120"/>
                </a:moveTo>
                <a:cubicBezTo>
                  <a:pt x="70" y="120"/>
                  <a:pt x="56" y="106"/>
                  <a:pt x="56" y="88"/>
                </a:cubicBezTo>
                <a:cubicBezTo>
                  <a:pt x="56" y="70"/>
                  <a:pt x="70" y="56"/>
                  <a:pt x="88" y="56"/>
                </a:cubicBezTo>
                <a:cubicBezTo>
                  <a:pt x="106" y="56"/>
                  <a:pt x="120" y="70"/>
                  <a:pt x="120" y="88"/>
                </a:cubicBezTo>
                <a:cubicBezTo>
                  <a:pt x="120" y="106"/>
                  <a:pt x="106" y="120"/>
                  <a:pt x="88" y="120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128"/>
          <p:cNvSpPr>
            <a:spLocks noEditPoints="1"/>
          </p:cNvSpPr>
          <p:nvPr/>
        </p:nvSpPr>
        <p:spPr bwMode="auto">
          <a:xfrm>
            <a:off x="4825522" y="3673303"/>
            <a:ext cx="629213" cy="605285"/>
          </a:xfrm>
          <a:custGeom>
            <a:avLst/>
            <a:gdLst>
              <a:gd name="T0" fmla="*/ 162 w 176"/>
              <a:gd name="T1" fmla="*/ 68 h 176"/>
              <a:gd name="T2" fmla="*/ 159 w 176"/>
              <a:gd name="T3" fmla="*/ 42 h 176"/>
              <a:gd name="T4" fmla="*/ 142 w 176"/>
              <a:gd name="T5" fmla="*/ 17 h 176"/>
              <a:gd name="T6" fmla="*/ 134 w 176"/>
              <a:gd name="T7" fmla="*/ 17 h 176"/>
              <a:gd name="T8" fmla="*/ 108 w 176"/>
              <a:gd name="T9" fmla="*/ 14 h 176"/>
              <a:gd name="T10" fmla="*/ 100 w 176"/>
              <a:gd name="T11" fmla="*/ 0 h 176"/>
              <a:gd name="T12" fmla="*/ 70 w 176"/>
              <a:gd name="T13" fmla="*/ 6 h 176"/>
              <a:gd name="T14" fmla="*/ 50 w 176"/>
              <a:gd name="T15" fmla="*/ 22 h 176"/>
              <a:gd name="T16" fmla="*/ 38 w 176"/>
              <a:gd name="T17" fmla="*/ 16 h 176"/>
              <a:gd name="T18" fmla="*/ 17 w 176"/>
              <a:gd name="T19" fmla="*/ 34 h 176"/>
              <a:gd name="T20" fmla="*/ 22 w 176"/>
              <a:gd name="T21" fmla="*/ 50 h 176"/>
              <a:gd name="T22" fmla="*/ 6 w 176"/>
              <a:gd name="T23" fmla="*/ 70 h 176"/>
              <a:gd name="T24" fmla="*/ 0 w 176"/>
              <a:gd name="T25" fmla="*/ 100 h 176"/>
              <a:gd name="T26" fmla="*/ 14 w 176"/>
              <a:gd name="T27" fmla="*/ 108 h 176"/>
              <a:gd name="T28" fmla="*/ 17 w 176"/>
              <a:gd name="T29" fmla="*/ 134 h 176"/>
              <a:gd name="T30" fmla="*/ 34 w 176"/>
              <a:gd name="T31" fmla="*/ 159 h 176"/>
              <a:gd name="T32" fmla="*/ 42 w 176"/>
              <a:gd name="T33" fmla="*/ 159 h 176"/>
              <a:gd name="T34" fmla="*/ 68 w 176"/>
              <a:gd name="T35" fmla="*/ 162 h 176"/>
              <a:gd name="T36" fmla="*/ 76 w 176"/>
              <a:gd name="T37" fmla="*/ 176 h 176"/>
              <a:gd name="T38" fmla="*/ 106 w 176"/>
              <a:gd name="T39" fmla="*/ 170 h 176"/>
              <a:gd name="T40" fmla="*/ 126 w 176"/>
              <a:gd name="T41" fmla="*/ 154 h 176"/>
              <a:gd name="T42" fmla="*/ 138 w 176"/>
              <a:gd name="T43" fmla="*/ 160 h 176"/>
              <a:gd name="T44" fmla="*/ 159 w 176"/>
              <a:gd name="T45" fmla="*/ 142 h 176"/>
              <a:gd name="T46" fmla="*/ 154 w 176"/>
              <a:gd name="T47" fmla="*/ 126 h 176"/>
              <a:gd name="T48" fmla="*/ 170 w 176"/>
              <a:gd name="T49" fmla="*/ 106 h 176"/>
              <a:gd name="T50" fmla="*/ 176 w 176"/>
              <a:gd name="T51" fmla="*/ 76 h 176"/>
              <a:gd name="T52" fmla="*/ 168 w 176"/>
              <a:gd name="T53" fmla="*/ 98 h 176"/>
              <a:gd name="T54" fmla="*/ 160 w 176"/>
              <a:gd name="T55" fmla="*/ 100 h 176"/>
              <a:gd name="T56" fmla="*/ 147 w 176"/>
              <a:gd name="T57" fmla="*/ 122 h 176"/>
              <a:gd name="T58" fmla="*/ 152 w 176"/>
              <a:gd name="T59" fmla="*/ 138 h 176"/>
              <a:gd name="T60" fmla="*/ 138 w 176"/>
              <a:gd name="T61" fmla="*/ 152 h 176"/>
              <a:gd name="T62" fmla="*/ 126 w 176"/>
              <a:gd name="T63" fmla="*/ 146 h 176"/>
              <a:gd name="T64" fmla="*/ 106 w 176"/>
              <a:gd name="T65" fmla="*/ 154 h 176"/>
              <a:gd name="T66" fmla="*/ 98 w 176"/>
              <a:gd name="T67" fmla="*/ 168 h 176"/>
              <a:gd name="T68" fmla="*/ 78 w 176"/>
              <a:gd name="T69" fmla="*/ 168 h 176"/>
              <a:gd name="T70" fmla="*/ 70 w 176"/>
              <a:gd name="T71" fmla="*/ 154 h 176"/>
              <a:gd name="T72" fmla="*/ 50 w 176"/>
              <a:gd name="T73" fmla="*/ 146 h 176"/>
              <a:gd name="T74" fmla="*/ 39 w 176"/>
              <a:gd name="T75" fmla="*/ 152 h 176"/>
              <a:gd name="T76" fmla="*/ 24 w 176"/>
              <a:gd name="T77" fmla="*/ 138 h 176"/>
              <a:gd name="T78" fmla="*/ 29 w 176"/>
              <a:gd name="T79" fmla="*/ 122 h 176"/>
              <a:gd name="T80" fmla="*/ 16 w 176"/>
              <a:gd name="T81" fmla="*/ 100 h 176"/>
              <a:gd name="T82" fmla="*/ 8 w 176"/>
              <a:gd name="T83" fmla="*/ 98 h 176"/>
              <a:gd name="T84" fmla="*/ 16 w 176"/>
              <a:gd name="T85" fmla="*/ 76 h 176"/>
              <a:gd name="T86" fmla="*/ 29 w 176"/>
              <a:gd name="T87" fmla="*/ 54 h 176"/>
              <a:gd name="T88" fmla="*/ 24 w 176"/>
              <a:gd name="T89" fmla="*/ 38 h 176"/>
              <a:gd name="T90" fmla="*/ 38 w 176"/>
              <a:gd name="T91" fmla="*/ 24 h 176"/>
              <a:gd name="T92" fmla="*/ 50 w 176"/>
              <a:gd name="T93" fmla="*/ 30 h 176"/>
              <a:gd name="T94" fmla="*/ 70 w 176"/>
              <a:gd name="T95" fmla="*/ 22 h 176"/>
              <a:gd name="T96" fmla="*/ 78 w 176"/>
              <a:gd name="T97" fmla="*/ 8 h 176"/>
              <a:gd name="T98" fmla="*/ 98 w 176"/>
              <a:gd name="T99" fmla="*/ 8 h 176"/>
              <a:gd name="T100" fmla="*/ 106 w 176"/>
              <a:gd name="T101" fmla="*/ 22 h 176"/>
              <a:gd name="T102" fmla="*/ 126 w 176"/>
              <a:gd name="T103" fmla="*/ 30 h 176"/>
              <a:gd name="T104" fmla="*/ 138 w 176"/>
              <a:gd name="T105" fmla="*/ 24 h 176"/>
              <a:gd name="T106" fmla="*/ 152 w 176"/>
              <a:gd name="T107" fmla="*/ 39 h 176"/>
              <a:gd name="T108" fmla="*/ 147 w 176"/>
              <a:gd name="T109" fmla="*/ 54 h 176"/>
              <a:gd name="T110" fmla="*/ 160 w 176"/>
              <a:gd name="T111" fmla="*/ 76 h 176"/>
              <a:gd name="T112" fmla="*/ 168 w 176"/>
              <a:gd name="T113" fmla="*/ 98 h 176"/>
              <a:gd name="T114" fmla="*/ 48 w 176"/>
              <a:gd name="T115" fmla="*/ 88 h 176"/>
              <a:gd name="T116" fmla="*/ 128 w 176"/>
              <a:gd name="T117" fmla="*/ 88 h 176"/>
              <a:gd name="T118" fmla="*/ 88 w 176"/>
              <a:gd name="T119" fmla="*/ 120 h 176"/>
              <a:gd name="T120" fmla="*/ 88 w 176"/>
              <a:gd name="T121" fmla="*/ 56 h 176"/>
              <a:gd name="T122" fmla="*/ 88 w 176"/>
              <a:gd name="T123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76">
                <a:moveTo>
                  <a:pt x="170" y="70"/>
                </a:moveTo>
                <a:cubicBezTo>
                  <a:pt x="162" y="68"/>
                  <a:pt x="162" y="68"/>
                  <a:pt x="162" y="68"/>
                </a:cubicBezTo>
                <a:cubicBezTo>
                  <a:pt x="160" y="62"/>
                  <a:pt x="157" y="56"/>
                  <a:pt x="154" y="5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60" y="40"/>
                  <a:pt x="161" y="36"/>
                  <a:pt x="159" y="34"/>
                </a:cubicBezTo>
                <a:cubicBezTo>
                  <a:pt x="142" y="17"/>
                  <a:pt x="142" y="17"/>
                  <a:pt x="142" y="17"/>
                </a:cubicBezTo>
                <a:cubicBezTo>
                  <a:pt x="141" y="16"/>
                  <a:pt x="140" y="16"/>
                  <a:pt x="138" y="16"/>
                </a:cubicBezTo>
                <a:cubicBezTo>
                  <a:pt x="137" y="16"/>
                  <a:pt x="135" y="17"/>
                  <a:pt x="134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0" y="19"/>
                  <a:pt x="114" y="16"/>
                  <a:pt x="108" y="14"/>
                </a:cubicBezTo>
                <a:cubicBezTo>
                  <a:pt x="106" y="6"/>
                  <a:pt x="106" y="6"/>
                  <a:pt x="106" y="6"/>
                </a:cubicBezTo>
                <a:cubicBezTo>
                  <a:pt x="105" y="3"/>
                  <a:pt x="103" y="0"/>
                  <a:pt x="100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0"/>
                  <a:pt x="71" y="3"/>
                  <a:pt x="70" y="6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6"/>
                  <a:pt x="56" y="19"/>
                  <a:pt x="50" y="22"/>
                </a:cubicBezTo>
                <a:cubicBezTo>
                  <a:pt x="42" y="17"/>
                  <a:pt x="42" y="17"/>
                  <a:pt x="42" y="17"/>
                </a:cubicBezTo>
                <a:cubicBezTo>
                  <a:pt x="41" y="17"/>
                  <a:pt x="39" y="16"/>
                  <a:pt x="38" y="16"/>
                </a:cubicBezTo>
                <a:cubicBezTo>
                  <a:pt x="36" y="16"/>
                  <a:pt x="35" y="16"/>
                  <a:pt x="34" y="17"/>
                </a:cubicBezTo>
                <a:cubicBezTo>
                  <a:pt x="17" y="34"/>
                  <a:pt x="17" y="34"/>
                  <a:pt x="17" y="34"/>
                </a:cubicBezTo>
                <a:cubicBezTo>
                  <a:pt x="15" y="36"/>
                  <a:pt x="16" y="40"/>
                  <a:pt x="17" y="42"/>
                </a:cubicBezTo>
                <a:cubicBezTo>
                  <a:pt x="22" y="50"/>
                  <a:pt x="22" y="50"/>
                  <a:pt x="22" y="50"/>
                </a:cubicBezTo>
                <a:cubicBezTo>
                  <a:pt x="19" y="56"/>
                  <a:pt x="16" y="62"/>
                  <a:pt x="14" y="68"/>
                </a:cubicBezTo>
                <a:cubicBezTo>
                  <a:pt x="6" y="70"/>
                  <a:pt x="6" y="70"/>
                  <a:pt x="6" y="70"/>
                </a:cubicBezTo>
                <a:cubicBezTo>
                  <a:pt x="3" y="71"/>
                  <a:pt x="0" y="73"/>
                  <a:pt x="0" y="76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3"/>
                  <a:pt x="3" y="105"/>
                  <a:pt x="6" y="106"/>
                </a:cubicBezTo>
                <a:cubicBezTo>
                  <a:pt x="14" y="108"/>
                  <a:pt x="14" y="108"/>
                  <a:pt x="14" y="108"/>
                </a:cubicBezTo>
                <a:cubicBezTo>
                  <a:pt x="16" y="114"/>
                  <a:pt x="19" y="120"/>
                  <a:pt x="22" y="126"/>
                </a:cubicBezTo>
                <a:cubicBezTo>
                  <a:pt x="17" y="134"/>
                  <a:pt x="17" y="134"/>
                  <a:pt x="17" y="134"/>
                </a:cubicBezTo>
                <a:cubicBezTo>
                  <a:pt x="16" y="136"/>
                  <a:pt x="15" y="140"/>
                  <a:pt x="17" y="142"/>
                </a:cubicBezTo>
                <a:cubicBezTo>
                  <a:pt x="34" y="159"/>
                  <a:pt x="34" y="159"/>
                  <a:pt x="34" y="159"/>
                </a:cubicBezTo>
                <a:cubicBezTo>
                  <a:pt x="35" y="160"/>
                  <a:pt x="36" y="160"/>
                  <a:pt x="38" y="160"/>
                </a:cubicBezTo>
                <a:cubicBezTo>
                  <a:pt x="39" y="160"/>
                  <a:pt x="41" y="159"/>
                  <a:pt x="42" y="159"/>
                </a:cubicBezTo>
                <a:cubicBezTo>
                  <a:pt x="50" y="154"/>
                  <a:pt x="50" y="154"/>
                  <a:pt x="50" y="154"/>
                </a:cubicBezTo>
                <a:cubicBezTo>
                  <a:pt x="56" y="157"/>
                  <a:pt x="62" y="160"/>
                  <a:pt x="68" y="162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1" y="173"/>
                  <a:pt x="73" y="176"/>
                  <a:pt x="76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3" y="176"/>
                  <a:pt x="105" y="173"/>
                  <a:pt x="106" y="170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14" y="160"/>
                  <a:pt x="120" y="157"/>
                  <a:pt x="126" y="154"/>
                </a:cubicBezTo>
                <a:cubicBezTo>
                  <a:pt x="134" y="159"/>
                  <a:pt x="134" y="159"/>
                  <a:pt x="134" y="159"/>
                </a:cubicBezTo>
                <a:cubicBezTo>
                  <a:pt x="135" y="159"/>
                  <a:pt x="137" y="160"/>
                  <a:pt x="138" y="160"/>
                </a:cubicBezTo>
                <a:cubicBezTo>
                  <a:pt x="140" y="160"/>
                  <a:pt x="141" y="160"/>
                  <a:pt x="142" y="159"/>
                </a:cubicBezTo>
                <a:cubicBezTo>
                  <a:pt x="159" y="142"/>
                  <a:pt x="159" y="142"/>
                  <a:pt x="159" y="142"/>
                </a:cubicBezTo>
                <a:cubicBezTo>
                  <a:pt x="161" y="140"/>
                  <a:pt x="160" y="136"/>
                  <a:pt x="159" y="134"/>
                </a:cubicBezTo>
                <a:cubicBezTo>
                  <a:pt x="154" y="126"/>
                  <a:pt x="154" y="126"/>
                  <a:pt x="154" y="126"/>
                </a:cubicBezTo>
                <a:cubicBezTo>
                  <a:pt x="157" y="120"/>
                  <a:pt x="160" y="114"/>
                  <a:pt x="162" y="108"/>
                </a:cubicBezTo>
                <a:cubicBezTo>
                  <a:pt x="170" y="106"/>
                  <a:pt x="170" y="106"/>
                  <a:pt x="170" y="106"/>
                </a:cubicBezTo>
                <a:cubicBezTo>
                  <a:pt x="173" y="105"/>
                  <a:pt x="176" y="103"/>
                  <a:pt x="176" y="100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76" y="73"/>
                  <a:pt x="173" y="71"/>
                  <a:pt x="170" y="70"/>
                </a:cubicBezTo>
                <a:moveTo>
                  <a:pt x="168" y="98"/>
                </a:moveTo>
                <a:cubicBezTo>
                  <a:pt x="168" y="98"/>
                  <a:pt x="168" y="98"/>
                  <a:pt x="168" y="98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57" y="101"/>
                  <a:pt x="155" y="103"/>
                  <a:pt x="154" y="106"/>
                </a:cubicBezTo>
                <a:cubicBezTo>
                  <a:pt x="152" y="111"/>
                  <a:pt x="150" y="117"/>
                  <a:pt x="147" y="122"/>
                </a:cubicBezTo>
                <a:cubicBezTo>
                  <a:pt x="146" y="125"/>
                  <a:pt x="146" y="128"/>
                  <a:pt x="147" y="130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29" y="146"/>
                  <a:pt x="128" y="146"/>
                  <a:pt x="126" y="146"/>
                </a:cubicBezTo>
                <a:cubicBezTo>
                  <a:pt x="125" y="146"/>
                  <a:pt x="123" y="146"/>
                  <a:pt x="122" y="147"/>
                </a:cubicBezTo>
                <a:cubicBezTo>
                  <a:pt x="117" y="150"/>
                  <a:pt x="111" y="152"/>
                  <a:pt x="106" y="154"/>
                </a:cubicBezTo>
                <a:cubicBezTo>
                  <a:pt x="103" y="155"/>
                  <a:pt x="101" y="157"/>
                  <a:pt x="100" y="160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6" y="160"/>
                  <a:pt x="76" y="160"/>
                  <a:pt x="76" y="160"/>
                </a:cubicBezTo>
                <a:cubicBezTo>
                  <a:pt x="75" y="157"/>
                  <a:pt x="73" y="155"/>
                  <a:pt x="70" y="154"/>
                </a:cubicBezTo>
                <a:cubicBezTo>
                  <a:pt x="65" y="152"/>
                  <a:pt x="59" y="150"/>
                  <a:pt x="54" y="147"/>
                </a:cubicBezTo>
                <a:cubicBezTo>
                  <a:pt x="53" y="146"/>
                  <a:pt x="51" y="146"/>
                  <a:pt x="50" y="146"/>
                </a:cubicBezTo>
                <a:cubicBezTo>
                  <a:pt x="48" y="146"/>
                  <a:pt x="47" y="146"/>
                  <a:pt x="46" y="147"/>
                </a:cubicBezTo>
                <a:cubicBezTo>
                  <a:pt x="39" y="152"/>
                  <a:pt x="39" y="152"/>
                  <a:pt x="39" y="152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9" y="130"/>
                  <a:pt x="29" y="130"/>
                  <a:pt x="29" y="130"/>
                </a:cubicBezTo>
                <a:cubicBezTo>
                  <a:pt x="30" y="128"/>
                  <a:pt x="30" y="125"/>
                  <a:pt x="29" y="122"/>
                </a:cubicBezTo>
                <a:cubicBezTo>
                  <a:pt x="26" y="117"/>
                  <a:pt x="24" y="111"/>
                  <a:pt x="22" y="106"/>
                </a:cubicBezTo>
                <a:cubicBezTo>
                  <a:pt x="21" y="103"/>
                  <a:pt x="19" y="101"/>
                  <a:pt x="16" y="100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78"/>
                  <a:pt x="8" y="78"/>
                  <a:pt x="8" y="78"/>
                </a:cubicBezTo>
                <a:cubicBezTo>
                  <a:pt x="16" y="76"/>
                  <a:pt x="16" y="76"/>
                  <a:pt x="16" y="76"/>
                </a:cubicBezTo>
                <a:cubicBezTo>
                  <a:pt x="19" y="75"/>
                  <a:pt x="21" y="73"/>
                  <a:pt x="22" y="70"/>
                </a:cubicBezTo>
                <a:cubicBezTo>
                  <a:pt x="24" y="65"/>
                  <a:pt x="26" y="59"/>
                  <a:pt x="29" y="54"/>
                </a:cubicBezTo>
                <a:cubicBezTo>
                  <a:pt x="30" y="51"/>
                  <a:pt x="30" y="48"/>
                  <a:pt x="29" y="46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38" y="24"/>
                  <a:pt x="38" y="24"/>
                  <a:pt x="38" y="24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30"/>
                  <a:pt x="48" y="30"/>
                  <a:pt x="50" y="30"/>
                </a:cubicBezTo>
                <a:cubicBezTo>
                  <a:pt x="51" y="30"/>
                  <a:pt x="53" y="30"/>
                  <a:pt x="54" y="29"/>
                </a:cubicBezTo>
                <a:cubicBezTo>
                  <a:pt x="59" y="26"/>
                  <a:pt x="65" y="24"/>
                  <a:pt x="70" y="22"/>
                </a:cubicBezTo>
                <a:cubicBezTo>
                  <a:pt x="73" y="21"/>
                  <a:pt x="75" y="19"/>
                  <a:pt x="76" y="16"/>
                </a:cubicBezTo>
                <a:cubicBezTo>
                  <a:pt x="78" y="8"/>
                  <a:pt x="78" y="8"/>
                  <a:pt x="7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1" y="19"/>
                  <a:pt x="103" y="21"/>
                  <a:pt x="106" y="22"/>
                </a:cubicBezTo>
                <a:cubicBezTo>
                  <a:pt x="111" y="24"/>
                  <a:pt x="117" y="26"/>
                  <a:pt x="122" y="29"/>
                </a:cubicBezTo>
                <a:cubicBezTo>
                  <a:pt x="123" y="30"/>
                  <a:pt x="125" y="30"/>
                  <a:pt x="126" y="30"/>
                </a:cubicBezTo>
                <a:cubicBezTo>
                  <a:pt x="128" y="30"/>
                  <a:pt x="129" y="30"/>
                  <a:pt x="130" y="29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52" y="38"/>
                  <a:pt x="152" y="38"/>
                  <a:pt x="152" y="38"/>
                </a:cubicBezTo>
                <a:cubicBezTo>
                  <a:pt x="152" y="38"/>
                  <a:pt x="152" y="38"/>
                  <a:pt x="152" y="39"/>
                </a:cubicBezTo>
                <a:cubicBezTo>
                  <a:pt x="147" y="46"/>
                  <a:pt x="147" y="46"/>
                  <a:pt x="147" y="46"/>
                </a:cubicBezTo>
                <a:cubicBezTo>
                  <a:pt x="146" y="48"/>
                  <a:pt x="146" y="51"/>
                  <a:pt x="147" y="54"/>
                </a:cubicBezTo>
                <a:cubicBezTo>
                  <a:pt x="150" y="59"/>
                  <a:pt x="152" y="65"/>
                  <a:pt x="154" y="70"/>
                </a:cubicBezTo>
                <a:cubicBezTo>
                  <a:pt x="155" y="73"/>
                  <a:pt x="157" y="75"/>
                  <a:pt x="160" y="76"/>
                </a:cubicBezTo>
                <a:cubicBezTo>
                  <a:pt x="168" y="78"/>
                  <a:pt x="168" y="78"/>
                  <a:pt x="168" y="78"/>
                </a:cubicBezTo>
                <a:lnTo>
                  <a:pt x="168" y="98"/>
                </a:lnTo>
                <a:close/>
                <a:moveTo>
                  <a:pt x="88" y="48"/>
                </a:moveTo>
                <a:cubicBezTo>
                  <a:pt x="66" y="48"/>
                  <a:pt x="48" y="66"/>
                  <a:pt x="48" y="88"/>
                </a:cubicBezTo>
                <a:cubicBezTo>
                  <a:pt x="48" y="110"/>
                  <a:pt x="66" y="128"/>
                  <a:pt x="88" y="128"/>
                </a:cubicBezTo>
                <a:cubicBezTo>
                  <a:pt x="110" y="128"/>
                  <a:pt x="128" y="110"/>
                  <a:pt x="128" y="88"/>
                </a:cubicBezTo>
                <a:cubicBezTo>
                  <a:pt x="128" y="66"/>
                  <a:pt x="110" y="48"/>
                  <a:pt x="88" y="48"/>
                </a:cubicBezTo>
                <a:moveTo>
                  <a:pt x="88" y="120"/>
                </a:moveTo>
                <a:cubicBezTo>
                  <a:pt x="70" y="120"/>
                  <a:pt x="56" y="106"/>
                  <a:pt x="56" y="88"/>
                </a:cubicBezTo>
                <a:cubicBezTo>
                  <a:pt x="56" y="70"/>
                  <a:pt x="70" y="56"/>
                  <a:pt x="88" y="56"/>
                </a:cubicBezTo>
                <a:cubicBezTo>
                  <a:pt x="106" y="56"/>
                  <a:pt x="120" y="70"/>
                  <a:pt x="120" y="88"/>
                </a:cubicBezTo>
                <a:cubicBezTo>
                  <a:pt x="120" y="106"/>
                  <a:pt x="106" y="120"/>
                  <a:pt x="88" y="120"/>
                </a:cubicBez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28"/>
          <p:cNvSpPr>
            <a:spLocks noEditPoints="1"/>
          </p:cNvSpPr>
          <p:nvPr/>
        </p:nvSpPr>
        <p:spPr bwMode="auto">
          <a:xfrm>
            <a:off x="4215827" y="4807929"/>
            <a:ext cx="629213" cy="605285"/>
          </a:xfrm>
          <a:custGeom>
            <a:avLst/>
            <a:gdLst>
              <a:gd name="T0" fmla="*/ 162 w 176"/>
              <a:gd name="T1" fmla="*/ 68 h 176"/>
              <a:gd name="T2" fmla="*/ 159 w 176"/>
              <a:gd name="T3" fmla="*/ 42 h 176"/>
              <a:gd name="T4" fmla="*/ 142 w 176"/>
              <a:gd name="T5" fmla="*/ 17 h 176"/>
              <a:gd name="T6" fmla="*/ 134 w 176"/>
              <a:gd name="T7" fmla="*/ 17 h 176"/>
              <a:gd name="T8" fmla="*/ 108 w 176"/>
              <a:gd name="T9" fmla="*/ 14 h 176"/>
              <a:gd name="T10" fmla="*/ 100 w 176"/>
              <a:gd name="T11" fmla="*/ 0 h 176"/>
              <a:gd name="T12" fmla="*/ 70 w 176"/>
              <a:gd name="T13" fmla="*/ 6 h 176"/>
              <a:gd name="T14" fmla="*/ 50 w 176"/>
              <a:gd name="T15" fmla="*/ 22 h 176"/>
              <a:gd name="T16" fmla="*/ 38 w 176"/>
              <a:gd name="T17" fmla="*/ 16 h 176"/>
              <a:gd name="T18" fmla="*/ 17 w 176"/>
              <a:gd name="T19" fmla="*/ 34 h 176"/>
              <a:gd name="T20" fmla="*/ 22 w 176"/>
              <a:gd name="T21" fmla="*/ 50 h 176"/>
              <a:gd name="T22" fmla="*/ 6 w 176"/>
              <a:gd name="T23" fmla="*/ 70 h 176"/>
              <a:gd name="T24" fmla="*/ 0 w 176"/>
              <a:gd name="T25" fmla="*/ 100 h 176"/>
              <a:gd name="T26" fmla="*/ 14 w 176"/>
              <a:gd name="T27" fmla="*/ 108 h 176"/>
              <a:gd name="T28" fmla="*/ 17 w 176"/>
              <a:gd name="T29" fmla="*/ 134 h 176"/>
              <a:gd name="T30" fmla="*/ 34 w 176"/>
              <a:gd name="T31" fmla="*/ 159 h 176"/>
              <a:gd name="T32" fmla="*/ 42 w 176"/>
              <a:gd name="T33" fmla="*/ 159 h 176"/>
              <a:gd name="T34" fmla="*/ 68 w 176"/>
              <a:gd name="T35" fmla="*/ 162 h 176"/>
              <a:gd name="T36" fmla="*/ 76 w 176"/>
              <a:gd name="T37" fmla="*/ 176 h 176"/>
              <a:gd name="T38" fmla="*/ 106 w 176"/>
              <a:gd name="T39" fmla="*/ 170 h 176"/>
              <a:gd name="T40" fmla="*/ 126 w 176"/>
              <a:gd name="T41" fmla="*/ 154 h 176"/>
              <a:gd name="T42" fmla="*/ 138 w 176"/>
              <a:gd name="T43" fmla="*/ 160 h 176"/>
              <a:gd name="T44" fmla="*/ 159 w 176"/>
              <a:gd name="T45" fmla="*/ 142 h 176"/>
              <a:gd name="T46" fmla="*/ 154 w 176"/>
              <a:gd name="T47" fmla="*/ 126 h 176"/>
              <a:gd name="T48" fmla="*/ 170 w 176"/>
              <a:gd name="T49" fmla="*/ 106 h 176"/>
              <a:gd name="T50" fmla="*/ 176 w 176"/>
              <a:gd name="T51" fmla="*/ 76 h 176"/>
              <a:gd name="T52" fmla="*/ 168 w 176"/>
              <a:gd name="T53" fmla="*/ 98 h 176"/>
              <a:gd name="T54" fmla="*/ 160 w 176"/>
              <a:gd name="T55" fmla="*/ 100 h 176"/>
              <a:gd name="T56" fmla="*/ 147 w 176"/>
              <a:gd name="T57" fmla="*/ 122 h 176"/>
              <a:gd name="T58" fmla="*/ 152 w 176"/>
              <a:gd name="T59" fmla="*/ 138 h 176"/>
              <a:gd name="T60" fmla="*/ 138 w 176"/>
              <a:gd name="T61" fmla="*/ 152 h 176"/>
              <a:gd name="T62" fmla="*/ 126 w 176"/>
              <a:gd name="T63" fmla="*/ 146 h 176"/>
              <a:gd name="T64" fmla="*/ 106 w 176"/>
              <a:gd name="T65" fmla="*/ 154 h 176"/>
              <a:gd name="T66" fmla="*/ 98 w 176"/>
              <a:gd name="T67" fmla="*/ 168 h 176"/>
              <a:gd name="T68" fmla="*/ 78 w 176"/>
              <a:gd name="T69" fmla="*/ 168 h 176"/>
              <a:gd name="T70" fmla="*/ 70 w 176"/>
              <a:gd name="T71" fmla="*/ 154 h 176"/>
              <a:gd name="T72" fmla="*/ 50 w 176"/>
              <a:gd name="T73" fmla="*/ 146 h 176"/>
              <a:gd name="T74" fmla="*/ 39 w 176"/>
              <a:gd name="T75" fmla="*/ 152 h 176"/>
              <a:gd name="T76" fmla="*/ 24 w 176"/>
              <a:gd name="T77" fmla="*/ 138 h 176"/>
              <a:gd name="T78" fmla="*/ 29 w 176"/>
              <a:gd name="T79" fmla="*/ 122 h 176"/>
              <a:gd name="T80" fmla="*/ 16 w 176"/>
              <a:gd name="T81" fmla="*/ 100 h 176"/>
              <a:gd name="T82" fmla="*/ 8 w 176"/>
              <a:gd name="T83" fmla="*/ 98 h 176"/>
              <a:gd name="T84" fmla="*/ 16 w 176"/>
              <a:gd name="T85" fmla="*/ 76 h 176"/>
              <a:gd name="T86" fmla="*/ 29 w 176"/>
              <a:gd name="T87" fmla="*/ 54 h 176"/>
              <a:gd name="T88" fmla="*/ 24 w 176"/>
              <a:gd name="T89" fmla="*/ 38 h 176"/>
              <a:gd name="T90" fmla="*/ 38 w 176"/>
              <a:gd name="T91" fmla="*/ 24 h 176"/>
              <a:gd name="T92" fmla="*/ 50 w 176"/>
              <a:gd name="T93" fmla="*/ 30 h 176"/>
              <a:gd name="T94" fmla="*/ 70 w 176"/>
              <a:gd name="T95" fmla="*/ 22 h 176"/>
              <a:gd name="T96" fmla="*/ 78 w 176"/>
              <a:gd name="T97" fmla="*/ 8 h 176"/>
              <a:gd name="T98" fmla="*/ 98 w 176"/>
              <a:gd name="T99" fmla="*/ 8 h 176"/>
              <a:gd name="T100" fmla="*/ 106 w 176"/>
              <a:gd name="T101" fmla="*/ 22 h 176"/>
              <a:gd name="T102" fmla="*/ 126 w 176"/>
              <a:gd name="T103" fmla="*/ 30 h 176"/>
              <a:gd name="T104" fmla="*/ 138 w 176"/>
              <a:gd name="T105" fmla="*/ 24 h 176"/>
              <a:gd name="T106" fmla="*/ 152 w 176"/>
              <a:gd name="T107" fmla="*/ 39 h 176"/>
              <a:gd name="T108" fmla="*/ 147 w 176"/>
              <a:gd name="T109" fmla="*/ 54 h 176"/>
              <a:gd name="T110" fmla="*/ 160 w 176"/>
              <a:gd name="T111" fmla="*/ 76 h 176"/>
              <a:gd name="T112" fmla="*/ 168 w 176"/>
              <a:gd name="T113" fmla="*/ 98 h 176"/>
              <a:gd name="T114" fmla="*/ 48 w 176"/>
              <a:gd name="T115" fmla="*/ 88 h 176"/>
              <a:gd name="T116" fmla="*/ 128 w 176"/>
              <a:gd name="T117" fmla="*/ 88 h 176"/>
              <a:gd name="T118" fmla="*/ 88 w 176"/>
              <a:gd name="T119" fmla="*/ 120 h 176"/>
              <a:gd name="T120" fmla="*/ 88 w 176"/>
              <a:gd name="T121" fmla="*/ 56 h 176"/>
              <a:gd name="T122" fmla="*/ 88 w 176"/>
              <a:gd name="T123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76">
                <a:moveTo>
                  <a:pt x="170" y="70"/>
                </a:moveTo>
                <a:cubicBezTo>
                  <a:pt x="162" y="68"/>
                  <a:pt x="162" y="68"/>
                  <a:pt x="162" y="68"/>
                </a:cubicBezTo>
                <a:cubicBezTo>
                  <a:pt x="160" y="62"/>
                  <a:pt x="157" y="56"/>
                  <a:pt x="154" y="5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60" y="40"/>
                  <a:pt x="161" y="36"/>
                  <a:pt x="159" y="34"/>
                </a:cubicBezTo>
                <a:cubicBezTo>
                  <a:pt x="142" y="17"/>
                  <a:pt x="142" y="17"/>
                  <a:pt x="142" y="17"/>
                </a:cubicBezTo>
                <a:cubicBezTo>
                  <a:pt x="141" y="16"/>
                  <a:pt x="140" y="16"/>
                  <a:pt x="138" y="16"/>
                </a:cubicBezTo>
                <a:cubicBezTo>
                  <a:pt x="137" y="16"/>
                  <a:pt x="135" y="17"/>
                  <a:pt x="134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0" y="19"/>
                  <a:pt x="114" y="16"/>
                  <a:pt x="108" y="14"/>
                </a:cubicBezTo>
                <a:cubicBezTo>
                  <a:pt x="106" y="6"/>
                  <a:pt x="106" y="6"/>
                  <a:pt x="106" y="6"/>
                </a:cubicBezTo>
                <a:cubicBezTo>
                  <a:pt x="105" y="3"/>
                  <a:pt x="103" y="0"/>
                  <a:pt x="100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0"/>
                  <a:pt x="71" y="3"/>
                  <a:pt x="70" y="6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6"/>
                  <a:pt x="56" y="19"/>
                  <a:pt x="50" y="22"/>
                </a:cubicBezTo>
                <a:cubicBezTo>
                  <a:pt x="42" y="17"/>
                  <a:pt x="42" y="17"/>
                  <a:pt x="42" y="17"/>
                </a:cubicBezTo>
                <a:cubicBezTo>
                  <a:pt x="41" y="17"/>
                  <a:pt x="39" y="16"/>
                  <a:pt x="38" y="16"/>
                </a:cubicBezTo>
                <a:cubicBezTo>
                  <a:pt x="36" y="16"/>
                  <a:pt x="35" y="16"/>
                  <a:pt x="34" y="17"/>
                </a:cubicBezTo>
                <a:cubicBezTo>
                  <a:pt x="17" y="34"/>
                  <a:pt x="17" y="34"/>
                  <a:pt x="17" y="34"/>
                </a:cubicBezTo>
                <a:cubicBezTo>
                  <a:pt x="15" y="36"/>
                  <a:pt x="16" y="40"/>
                  <a:pt x="17" y="42"/>
                </a:cubicBezTo>
                <a:cubicBezTo>
                  <a:pt x="22" y="50"/>
                  <a:pt x="22" y="50"/>
                  <a:pt x="22" y="50"/>
                </a:cubicBezTo>
                <a:cubicBezTo>
                  <a:pt x="19" y="56"/>
                  <a:pt x="16" y="62"/>
                  <a:pt x="14" y="68"/>
                </a:cubicBezTo>
                <a:cubicBezTo>
                  <a:pt x="6" y="70"/>
                  <a:pt x="6" y="70"/>
                  <a:pt x="6" y="70"/>
                </a:cubicBezTo>
                <a:cubicBezTo>
                  <a:pt x="3" y="71"/>
                  <a:pt x="0" y="73"/>
                  <a:pt x="0" y="76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3"/>
                  <a:pt x="3" y="105"/>
                  <a:pt x="6" y="106"/>
                </a:cubicBezTo>
                <a:cubicBezTo>
                  <a:pt x="14" y="108"/>
                  <a:pt x="14" y="108"/>
                  <a:pt x="14" y="108"/>
                </a:cubicBezTo>
                <a:cubicBezTo>
                  <a:pt x="16" y="114"/>
                  <a:pt x="19" y="120"/>
                  <a:pt x="22" y="126"/>
                </a:cubicBezTo>
                <a:cubicBezTo>
                  <a:pt x="17" y="134"/>
                  <a:pt x="17" y="134"/>
                  <a:pt x="17" y="134"/>
                </a:cubicBezTo>
                <a:cubicBezTo>
                  <a:pt x="16" y="136"/>
                  <a:pt x="15" y="140"/>
                  <a:pt x="17" y="142"/>
                </a:cubicBezTo>
                <a:cubicBezTo>
                  <a:pt x="34" y="159"/>
                  <a:pt x="34" y="159"/>
                  <a:pt x="34" y="159"/>
                </a:cubicBezTo>
                <a:cubicBezTo>
                  <a:pt x="35" y="160"/>
                  <a:pt x="36" y="160"/>
                  <a:pt x="38" y="160"/>
                </a:cubicBezTo>
                <a:cubicBezTo>
                  <a:pt x="39" y="160"/>
                  <a:pt x="41" y="159"/>
                  <a:pt x="42" y="159"/>
                </a:cubicBezTo>
                <a:cubicBezTo>
                  <a:pt x="50" y="154"/>
                  <a:pt x="50" y="154"/>
                  <a:pt x="50" y="154"/>
                </a:cubicBezTo>
                <a:cubicBezTo>
                  <a:pt x="56" y="157"/>
                  <a:pt x="62" y="160"/>
                  <a:pt x="68" y="162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1" y="173"/>
                  <a:pt x="73" y="176"/>
                  <a:pt x="76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3" y="176"/>
                  <a:pt x="105" y="173"/>
                  <a:pt x="106" y="170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14" y="160"/>
                  <a:pt x="120" y="157"/>
                  <a:pt x="126" y="154"/>
                </a:cubicBezTo>
                <a:cubicBezTo>
                  <a:pt x="134" y="159"/>
                  <a:pt x="134" y="159"/>
                  <a:pt x="134" y="159"/>
                </a:cubicBezTo>
                <a:cubicBezTo>
                  <a:pt x="135" y="159"/>
                  <a:pt x="137" y="160"/>
                  <a:pt x="138" y="160"/>
                </a:cubicBezTo>
                <a:cubicBezTo>
                  <a:pt x="140" y="160"/>
                  <a:pt x="141" y="160"/>
                  <a:pt x="142" y="159"/>
                </a:cubicBezTo>
                <a:cubicBezTo>
                  <a:pt x="159" y="142"/>
                  <a:pt x="159" y="142"/>
                  <a:pt x="159" y="142"/>
                </a:cubicBezTo>
                <a:cubicBezTo>
                  <a:pt x="161" y="140"/>
                  <a:pt x="160" y="136"/>
                  <a:pt x="159" y="134"/>
                </a:cubicBezTo>
                <a:cubicBezTo>
                  <a:pt x="154" y="126"/>
                  <a:pt x="154" y="126"/>
                  <a:pt x="154" y="126"/>
                </a:cubicBezTo>
                <a:cubicBezTo>
                  <a:pt x="157" y="120"/>
                  <a:pt x="160" y="114"/>
                  <a:pt x="162" y="108"/>
                </a:cubicBezTo>
                <a:cubicBezTo>
                  <a:pt x="170" y="106"/>
                  <a:pt x="170" y="106"/>
                  <a:pt x="170" y="106"/>
                </a:cubicBezTo>
                <a:cubicBezTo>
                  <a:pt x="173" y="105"/>
                  <a:pt x="176" y="103"/>
                  <a:pt x="176" y="100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76" y="73"/>
                  <a:pt x="173" y="71"/>
                  <a:pt x="170" y="70"/>
                </a:cubicBezTo>
                <a:moveTo>
                  <a:pt x="168" y="98"/>
                </a:moveTo>
                <a:cubicBezTo>
                  <a:pt x="168" y="98"/>
                  <a:pt x="168" y="98"/>
                  <a:pt x="168" y="98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57" y="101"/>
                  <a:pt x="155" y="103"/>
                  <a:pt x="154" y="106"/>
                </a:cubicBezTo>
                <a:cubicBezTo>
                  <a:pt x="152" y="111"/>
                  <a:pt x="150" y="117"/>
                  <a:pt x="147" y="122"/>
                </a:cubicBezTo>
                <a:cubicBezTo>
                  <a:pt x="146" y="125"/>
                  <a:pt x="146" y="128"/>
                  <a:pt x="147" y="130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29" y="146"/>
                  <a:pt x="128" y="146"/>
                  <a:pt x="126" y="146"/>
                </a:cubicBezTo>
                <a:cubicBezTo>
                  <a:pt x="125" y="146"/>
                  <a:pt x="123" y="146"/>
                  <a:pt x="122" y="147"/>
                </a:cubicBezTo>
                <a:cubicBezTo>
                  <a:pt x="117" y="150"/>
                  <a:pt x="111" y="152"/>
                  <a:pt x="106" y="154"/>
                </a:cubicBezTo>
                <a:cubicBezTo>
                  <a:pt x="103" y="155"/>
                  <a:pt x="101" y="157"/>
                  <a:pt x="100" y="160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6" y="160"/>
                  <a:pt x="76" y="160"/>
                  <a:pt x="76" y="160"/>
                </a:cubicBezTo>
                <a:cubicBezTo>
                  <a:pt x="75" y="157"/>
                  <a:pt x="73" y="155"/>
                  <a:pt x="70" y="154"/>
                </a:cubicBezTo>
                <a:cubicBezTo>
                  <a:pt x="65" y="152"/>
                  <a:pt x="59" y="150"/>
                  <a:pt x="54" y="147"/>
                </a:cubicBezTo>
                <a:cubicBezTo>
                  <a:pt x="53" y="146"/>
                  <a:pt x="51" y="146"/>
                  <a:pt x="50" y="146"/>
                </a:cubicBezTo>
                <a:cubicBezTo>
                  <a:pt x="48" y="146"/>
                  <a:pt x="47" y="146"/>
                  <a:pt x="46" y="147"/>
                </a:cubicBezTo>
                <a:cubicBezTo>
                  <a:pt x="39" y="152"/>
                  <a:pt x="39" y="152"/>
                  <a:pt x="39" y="152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9" y="130"/>
                  <a:pt x="29" y="130"/>
                  <a:pt x="29" y="130"/>
                </a:cubicBezTo>
                <a:cubicBezTo>
                  <a:pt x="30" y="128"/>
                  <a:pt x="30" y="125"/>
                  <a:pt x="29" y="122"/>
                </a:cubicBezTo>
                <a:cubicBezTo>
                  <a:pt x="26" y="117"/>
                  <a:pt x="24" y="111"/>
                  <a:pt x="22" y="106"/>
                </a:cubicBezTo>
                <a:cubicBezTo>
                  <a:pt x="21" y="103"/>
                  <a:pt x="19" y="101"/>
                  <a:pt x="16" y="100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78"/>
                  <a:pt x="8" y="78"/>
                  <a:pt x="8" y="78"/>
                </a:cubicBezTo>
                <a:cubicBezTo>
                  <a:pt x="16" y="76"/>
                  <a:pt x="16" y="76"/>
                  <a:pt x="16" y="76"/>
                </a:cubicBezTo>
                <a:cubicBezTo>
                  <a:pt x="19" y="75"/>
                  <a:pt x="21" y="73"/>
                  <a:pt x="22" y="70"/>
                </a:cubicBezTo>
                <a:cubicBezTo>
                  <a:pt x="24" y="65"/>
                  <a:pt x="26" y="59"/>
                  <a:pt x="29" y="54"/>
                </a:cubicBezTo>
                <a:cubicBezTo>
                  <a:pt x="30" y="51"/>
                  <a:pt x="30" y="48"/>
                  <a:pt x="29" y="46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38" y="24"/>
                  <a:pt x="38" y="24"/>
                  <a:pt x="38" y="24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30"/>
                  <a:pt x="48" y="30"/>
                  <a:pt x="50" y="30"/>
                </a:cubicBezTo>
                <a:cubicBezTo>
                  <a:pt x="51" y="30"/>
                  <a:pt x="53" y="30"/>
                  <a:pt x="54" y="29"/>
                </a:cubicBezTo>
                <a:cubicBezTo>
                  <a:pt x="59" y="26"/>
                  <a:pt x="65" y="24"/>
                  <a:pt x="70" y="22"/>
                </a:cubicBezTo>
                <a:cubicBezTo>
                  <a:pt x="73" y="21"/>
                  <a:pt x="75" y="19"/>
                  <a:pt x="76" y="16"/>
                </a:cubicBezTo>
                <a:cubicBezTo>
                  <a:pt x="78" y="8"/>
                  <a:pt x="78" y="8"/>
                  <a:pt x="7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1" y="19"/>
                  <a:pt x="103" y="21"/>
                  <a:pt x="106" y="22"/>
                </a:cubicBezTo>
                <a:cubicBezTo>
                  <a:pt x="111" y="24"/>
                  <a:pt x="117" y="26"/>
                  <a:pt x="122" y="29"/>
                </a:cubicBezTo>
                <a:cubicBezTo>
                  <a:pt x="123" y="30"/>
                  <a:pt x="125" y="30"/>
                  <a:pt x="126" y="30"/>
                </a:cubicBezTo>
                <a:cubicBezTo>
                  <a:pt x="128" y="30"/>
                  <a:pt x="129" y="30"/>
                  <a:pt x="130" y="29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52" y="38"/>
                  <a:pt x="152" y="38"/>
                  <a:pt x="152" y="38"/>
                </a:cubicBezTo>
                <a:cubicBezTo>
                  <a:pt x="152" y="38"/>
                  <a:pt x="152" y="38"/>
                  <a:pt x="152" y="39"/>
                </a:cubicBezTo>
                <a:cubicBezTo>
                  <a:pt x="147" y="46"/>
                  <a:pt x="147" y="46"/>
                  <a:pt x="147" y="46"/>
                </a:cubicBezTo>
                <a:cubicBezTo>
                  <a:pt x="146" y="48"/>
                  <a:pt x="146" y="51"/>
                  <a:pt x="147" y="54"/>
                </a:cubicBezTo>
                <a:cubicBezTo>
                  <a:pt x="150" y="59"/>
                  <a:pt x="152" y="65"/>
                  <a:pt x="154" y="70"/>
                </a:cubicBezTo>
                <a:cubicBezTo>
                  <a:pt x="155" y="73"/>
                  <a:pt x="157" y="75"/>
                  <a:pt x="160" y="76"/>
                </a:cubicBezTo>
                <a:cubicBezTo>
                  <a:pt x="168" y="78"/>
                  <a:pt x="168" y="78"/>
                  <a:pt x="168" y="78"/>
                </a:cubicBezTo>
                <a:lnTo>
                  <a:pt x="168" y="98"/>
                </a:lnTo>
                <a:close/>
                <a:moveTo>
                  <a:pt x="88" y="48"/>
                </a:moveTo>
                <a:cubicBezTo>
                  <a:pt x="66" y="48"/>
                  <a:pt x="48" y="66"/>
                  <a:pt x="48" y="88"/>
                </a:cubicBezTo>
                <a:cubicBezTo>
                  <a:pt x="48" y="110"/>
                  <a:pt x="66" y="128"/>
                  <a:pt x="88" y="128"/>
                </a:cubicBezTo>
                <a:cubicBezTo>
                  <a:pt x="110" y="128"/>
                  <a:pt x="128" y="110"/>
                  <a:pt x="128" y="88"/>
                </a:cubicBezTo>
                <a:cubicBezTo>
                  <a:pt x="128" y="66"/>
                  <a:pt x="110" y="48"/>
                  <a:pt x="88" y="48"/>
                </a:cubicBezTo>
                <a:moveTo>
                  <a:pt x="88" y="120"/>
                </a:moveTo>
                <a:cubicBezTo>
                  <a:pt x="70" y="120"/>
                  <a:pt x="56" y="106"/>
                  <a:pt x="56" y="88"/>
                </a:cubicBezTo>
                <a:cubicBezTo>
                  <a:pt x="56" y="70"/>
                  <a:pt x="70" y="56"/>
                  <a:pt x="88" y="56"/>
                </a:cubicBezTo>
                <a:cubicBezTo>
                  <a:pt x="106" y="56"/>
                  <a:pt x="120" y="70"/>
                  <a:pt x="120" y="88"/>
                </a:cubicBezTo>
                <a:cubicBezTo>
                  <a:pt x="120" y="106"/>
                  <a:pt x="106" y="120"/>
                  <a:pt x="88" y="120"/>
                </a:cubicBezTo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69"/>
          <p:cNvSpPr>
            <a:spLocks noEditPoints="1"/>
          </p:cNvSpPr>
          <p:nvPr/>
        </p:nvSpPr>
        <p:spPr bwMode="auto">
          <a:xfrm>
            <a:off x="7524328" y="4039323"/>
            <a:ext cx="667555" cy="849003"/>
          </a:xfrm>
          <a:custGeom>
            <a:avLst/>
            <a:gdLst>
              <a:gd name="T0" fmla="*/ 84 w 144"/>
              <a:gd name="T1" fmla="*/ 132 h 176"/>
              <a:gd name="T2" fmla="*/ 36 w 144"/>
              <a:gd name="T3" fmla="*/ 132 h 176"/>
              <a:gd name="T4" fmla="*/ 32 w 144"/>
              <a:gd name="T5" fmla="*/ 136 h 176"/>
              <a:gd name="T6" fmla="*/ 36 w 144"/>
              <a:gd name="T7" fmla="*/ 140 h 176"/>
              <a:gd name="T8" fmla="*/ 84 w 144"/>
              <a:gd name="T9" fmla="*/ 140 h 176"/>
              <a:gd name="T10" fmla="*/ 88 w 144"/>
              <a:gd name="T11" fmla="*/ 136 h 176"/>
              <a:gd name="T12" fmla="*/ 84 w 144"/>
              <a:gd name="T13" fmla="*/ 132 h 176"/>
              <a:gd name="T14" fmla="*/ 36 w 144"/>
              <a:gd name="T15" fmla="*/ 44 h 176"/>
              <a:gd name="T16" fmla="*/ 56 w 144"/>
              <a:gd name="T17" fmla="*/ 44 h 176"/>
              <a:gd name="T18" fmla="*/ 60 w 144"/>
              <a:gd name="T19" fmla="*/ 40 h 176"/>
              <a:gd name="T20" fmla="*/ 56 w 144"/>
              <a:gd name="T21" fmla="*/ 36 h 176"/>
              <a:gd name="T22" fmla="*/ 36 w 144"/>
              <a:gd name="T23" fmla="*/ 36 h 176"/>
              <a:gd name="T24" fmla="*/ 32 w 144"/>
              <a:gd name="T25" fmla="*/ 40 h 176"/>
              <a:gd name="T26" fmla="*/ 36 w 144"/>
              <a:gd name="T27" fmla="*/ 44 h 176"/>
              <a:gd name="T28" fmla="*/ 108 w 144"/>
              <a:gd name="T29" fmla="*/ 100 h 176"/>
              <a:gd name="T30" fmla="*/ 36 w 144"/>
              <a:gd name="T31" fmla="*/ 100 h 176"/>
              <a:gd name="T32" fmla="*/ 32 w 144"/>
              <a:gd name="T33" fmla="*/ 104 h 176"/>
              <a:gd name="T34" fmla="*/ 36 w 144"/>
              <a:gd name="T35" fmla="*/ 108 h 176"/>
              <a:gd name="T36" fmla="*/ 108 w 144"/>
              <a:gd name="T37" fmla="*/ 108 h 176"/>
              <a:gd name="T38" fmla="*/ 112 w 144"/>
              <a:gd name="T39" fmla="*/ 104 h 176"/>
              <a:gd name="T40" fmla="*/ 108 w 144"/>
              <a:gd name="T41" fmla="*/ 100 h 176"/>
              <a:gd name="T42" fmla="*/ 32 w 144"/>
              <a:gd name="T43" fmla="*/ 72 h 176"/>
              <a:gd name="T44" fmla="*/ 36 w 144"/>
              <a:gd name="T45" fmla="*/ 76 h 176"/>
              <a:gd name="T46" fmla="*/ 108 w 144"/>
              <a:gd name="T47" fmla="*/ 76 h 176"/>
              <a:gd name="T48" fmla="*/ 112 w 144"/>
              <a:gd name="T49" fmla="*/ 72 h 176"/>
              <a:gd name="T50" fmla="*/ 108 w 144"/>
              <a:gd name="T51" fmla="*/ 68 h 176"/>
              <a:gd name="T52" fmla="*/ 36 w 144"/>
              <a:gd name="T53" fmla="*/ 68 h 176"/>
              <a:gd name="T54" fmla="*/ 32 w 144"/>
              <a:gd name="T55" fmla="*/ 72 h 176"/>
              <a:gd name="T56" fmla="*/ 104 w 144"/>
              <a:gd name="T57" fmla="*/ 0 h 176"/>
              <a:gd name="T58" fmla="*/ 16 w 144"/>
              <a:gd name="T59" fmla="*/ 0 h 176"/>
              <a:gd name="T60" fmla="*/ 0 w 144"/>
              <a:gd name="T61" fmla="*/ 16 h 176"/>
              <a:gd name="T62" fmla="*/ 0 w 144"/>
              <a:gd name="T63" fmla="*/ 160 h 176"/>
              <a:gd name="T64" fmla="*/ 16 w 144"/>
              <a:gd name="T65" fmla="*/ 176 h 176"/>
              <a:gd name="T66" fmla="*/ 128 w 144"/>
              <a:gd name="T67" fmla="*/ 176 h 176"/>
              <a:gd name="T68" fmla="*/ 144 w 144"/>
              <a:gd name="T69" fmla="*/ 160 h 176"/>
              <a:gd name="T70" fmla="*/ 144 w 144"/>
              <a:gd name="T71" fmla="*/ 44 h 176"/>
              <a:gd name="T72" fmla="*/ 104 w 144"/>
              <a:gd name="T73" fmla="*/ 0 h 176"/>
              <a:gd name="T74" fmla="*/ 136 w 144"/>
              <a:gd name="T75" fmla="*/ 160 h 176"/>
              <a:gd name="T76" fmla="*/ 128 w 144"/>
              <a:gd name="T77" fmla="*/ 168 h 176"/>
              <a:gd name="T78" fmla="*/ 16 w 144"/>
              <a:gd name="T79" fmla="*/ 168 h 176"/>
              <a:gd name="T80" fmla="*/ 8 w 144"/>
              <a:gd name="T81" fmla="*/ 160 h 176"/>
              <a:gd name="T82" fmla="*/ 8 w 144"/>
              <a:gd name="T83" fmla="*/ 16 h 176"/>
              <a:gd name="T84" fmla="*/ 16 w 144"/>
              <a:gd name="T85" fmla="*/ 8 h 176"/>
              <a:gd name="T86" fmla="*/ 88 w 144"/>
              <a:gd name="T87" fmla="*/ 8 h 176"/>
              <a:gd name="T88" fmla="*/ 88 w 144"/>
              <a:gd name="T89" fmla="*/ 48 h 176"/>
              <a:gd name="T90" fmla="*/ 96 w 144"/>
              <a:gd name="T91" fmla="*/ 56 h 176"/>
              <a:gd name="T92" fmla="*/ 136 w 144"/>
              <a:gd name="T93" fmla="*/ 56 h 176"/>
              <a:gd name="T94" fmla="*/ 136 w 144"/>
              <a:gd name="T95" fmla="*/ 160 h 176"/>
              <a:gd name="T96" fmla="*/ 96 w 144"/>
              <a:gd name="T97" fmla="*/ 48 h 176"/>
              <a:gd name="T98" fmla="*/ 96 w 144"/>
              <a:gd name="T99" fmla="*/ 8 h 176"/>
              <a:gd name="T100" fmla="*/ 100 w 144"/>
              <a:gd name="T101" fmla="*/ 8 h 176"/>
              <a:gd name="T102" fmla="*/ 136 w 144"/>
              <a:gd name="T103" fmla="*/ 48 h 176"/>
              <a:gd name="T104" fmla="*/ 96 w 144"/>
              <a:gd name="T105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4" h="176">
                <a:moveTo>
                  <a:pt x="84" y="132"/>
                </a:moveTo>
                <a:cubicBezTo>
                  <a:pt x="36" y="132"/>
                  <a:pt x="36" y="132"/>
                  <a:pt x="36" y="132"/>
                </a:cubicBezTo>
                <a:cubicBezTo>
                  <a:pt x="34" y="132"/>
                  <a:pt x="32" y="134"/>
                  <a:pt x="32" y="136"/>
                </a:cubicBezTo>
                <a:cubicBezTo>
                  <a:pt x="32" y="138"/>
                  <a:pt x="34" y="140"/>
                  <a:pt x="36" y="140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6" y="140"/>
                  <a:pt x="88" y="138"/>
                  <a:pt x="88" y="136"/>
                </a:cubicBezTo>
                <a:cubicBezTo>
                  <a:pt x="88" y="134"/>
                  <a:pt x="86" y="132"/>
                  <a:pt x="84" y="132"/>
                </a:cubicBezTo>
                <a:moveTo>
                  <a:pt x="36" y="44"/>
                </a:moveTo>
                <a:cubicBezTo>
                  <a:pt x="56" y="44"/>
                  <a:pt x="56" y="44"/>
                  <a:pt x="56" y="44"/>
                </a:cubicBezTo>
                <a:cubicBezTo>
                  <a:pt x="58" y="44"/>
                  <a:pt x="60" y="42"/>
                  <a:pt x="60" y="40"/>
                </a:cubicBezTo>
                <a:cubicBezTo>
                  <a:pt x="60" y="38"/>
                  <a:pt x="58" y="36"/>
                  <a:pt x="5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4" y="36"/>
                  <a:pt x="32" y="38"/>
                  <a:pt x="32" y="40"/>
                </a:cubicBezTo>
                <a:cubicBezTo>
                  <a:pt x="32" y="42"/>
                  <a:pt x="34" y="44"/>
                  <a:pt x="36" y="44"/>
                </a:cubicBezTo>
                <a:moveTo>
                  <a:pt x="108" y="100"/>
                </a:moveTo>
                <a:cubicBezTo>
                  <a:pt x="36" y="100"/>
                  <a:pt x="36" y="100"/>
                  <a:pt x="36" y="100"/>
                </a:cubicBezTo>
                <a:cubicBezTo>
                  <a:pt x="34" y="100"/>
                  <a:pt x="32" y="102"/>
                  <a:pt x="32" y="104"/>
                </a:cubicBezTo>
                <a:cubicBezTo>
                  <a:pt x="32" y="106"/>
                  <a:pt x="34" y="108"/>
                  <a:pt x="36" y="108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10" y="108"/>
                  <a:pt x="112" y="106"/>
                  <a:pt x="112" y="104"/>
                </a:cubicBezTo>
                <a:cubicBezTo>
                  <a:pt x="112" y="102"/>
                  <a:pt x="110" y="100"/>
                  <a:pt x="108" y="100"/>
                </a:cubicBezTo>
                <a:moveTo>
                  <a:pt x="32" y="72"/>
                </a:moveTo>
                <a:cubicBezTo>
                  <a:pt x="32" y="74"/>
                  <a:pt x="34" y="76"/>
                  <a:pt x="36" y="76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10" y="76"/>
                  <a:pt x="112" y="74"/>
                  <a:pt x="112" y="72"/>
                </a:cubicBezTo>
                <a:cubicBezTo>
                  <a:pt x="112" y="70"/>
                  <a:pt x="110" y="68"/>
                  <a:pt x="108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34" y="68"/>
                  <a:pt x="32" y="70"/>
                  <a:pt x="32" y="72"/>
                </a:cubicBezTo>
                <a:moveTo>
                  <a:pt x="10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4"/>
                  <a:pt x="144" y="44"/>
                  <a:pt x="144" y="44"/>
                </a:cubicBezTo>
                <a:lnTo>
                  <a:pt x="104" y="0"/>
                </a:lnTo>
                <a:close/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52"/>
                  <a:pt x="92" y="56"/>
                  <a:pt x="96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0"/>
                </a:lnTo>
                <a:close/>
                <a:moveTo>
                  <a:pt x="96" y="48"/>
                </a:move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36" y="48"/>
                  <a:pt x="136" y="48"/>
                  <a:pt x="136" y="48"/>
                </a:cubicBezTo>
                <a:lnTo>
                  <a:pt x="96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73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3" grpId="0" animBg="1"/>
      <p:bldP spid="14" grpId="0" animBg="1"/>
      <p:bldP spid="20" grpId="0"/>
      <p:bldP spid="21" grpId="0"/>
      <p:bldP spid="31" grpId="0" animBg="1"/>
      <p:bldP spid="34" grpId="0"/>
      <p:bldP spid="35" grpId="0"/>
      <p:bldP spid="36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0"/>
            <a:ext cx="9180512" cy="6858000"/>
          </a:xfrm>
          <a:prstGeom prst="rect">
            <a:avLst/>
          </a:prstGeom>
          <a:solidFill>
            <a:srgbClr val="451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9" y="-27384"/>
            <a:ext cx="2079935" cy="9593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3059668"/>
            <a:ext cx="69127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Palatino Linotype" charset="0"/>
                <a:ea typeface="Palatino Linotype" charset="0"/>
                <a:cs typeface="Palatino Linotype" charset="0"/>
              </a:rPr>
              <a:t>The Problem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8224" y="238917"/>
            <a:ext cx="2376264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charset="0"/>
                <a:ea typeface="Palatino Linotype" charset="0"/>
                <a:cs typeface="Palatino Linotype" charset="0"/>
              </a:rPr>
              <a:t>York Law School</a:t>
            </a:r>
          </a:p>
        </p:txBody>
      </p:sp>
    </p:spTree>
    <p:extLst>
      <p:ext uri="{BB962C8B-B14F-4D97-AF65-F5344CB8AC3E}">
        <p14:creationId xmlns:p14="http://schemas.microsoft.com/office/powerpoint/2010/main" val="3876669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605E51-553E-4171-9B55-325BF380A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82" y="902567"/>
            <a:ext cx="7591237" cy="591080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36512" y="0"/>
            <a:ext cx="9180512" cy="914400"/>
          </a:xfrm>
          <a:prstGeom prst="rect">
            <a:avLst/>
          </a:prstGeom>
          <a:solidFill>
            <a:srgbClr val="451A6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9" y="-27384"/>
            <a:ext cx="2079935" cy="95937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588224" y="238917"/>
            <a:ext cx="2376264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charset="0"/>
                <a:ea typeface="Palatino Linotype" charset="0"/>
                <a:cs typeface="Palatino Linotype" charset="0"/>
              </a:rPr>
              <a:t>York Law School</a:t>
            </a:r>
          </a:p>
        </p:txBody>
      </p:sp>
    </p:spTree>
    <p:extLst>
      <p:ext uri="{BB962C8B-B14F-4D97-AF65-F5344CB8AC3E}">
        <p14:creationId xmlns:p14="http://schemas.microsoft.com/office/powerpoint/2010/main" val="3087926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387480-3831-477F-BC48-A130448FA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904" y="820371"/>
            <a:ext cx="6448452" cy="603762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36512" y="0"/>
            <a:ext cx="9180512" cy="914400"/>
          </a:xfrm>
          <a:prstGeom prst="rect">
            <a:avLst/>
          </a:prstGeom>
          <a:solidFill>
            <a:srgbClr val="451A6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9" y="-27384"/>
            <a:ext cx="2079935" cy="95937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588224" y="238917"/>
            <a:ext cx="2376264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charset="0"/>
                <a:ea typeface="Palatino Linotype" charset="0"/>
                <a:cs typeface="Palatino Linotype" charset="0"/>
              </a:rPr>
              <a:t>York Law School</a:t>
            </a:r>
          </a:p>
        </p:txBody>
      </p:sp>
    </p:spTree>
    <p:extLst>
      <p:ext uri="{BB962C8B-B14F-4D97-AF65-F5344CB8AC3E}">
        <p14:creationId xmlns:p14="http://schemas.microsoft.com/office/powerpoint/2010/main" val="441326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387480-3831-477F-BC48-A130448FA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52736" y="-5067944"/>
            <a:ext cx="11536155" cy="108012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36512" y="0"/>
            <a:ext cx="9180512" cy="914400"/>
          </a:xfrm>
          <a:prstGeom prst="rect">
            <a:avLst/>
          </a:prstGeom>
          <a:solidFill>
            <a:srgbClr val="451A6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9" y="-27384"/>
            <a:ext cx="2079935" cy="95937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588224" y="238917"/>
            <a:ext cx="2376264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charset="0"/>
                <a:ea typeface="Palatino Linotype" charset="0"/>
                <a:cs typeface="Palatino Linotype" charset="0"/>
              </a:rPr>
              <a:t>York Law School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864A52-CE73-4D5E-A605-727BB6294A0C}"/>
              </a:ext>
            </a:extLst>
          </p:cNvPr>
          <p:cNvSpPr/>
          <p:nvPr/>
        </p:nvSpPr>
        <p:spPr>
          <a:xfrm>
            <a:off x="3419872" y="3429000"/>
            <a:ext cx="2952328" cy="1728192"/>
          </a:xfrm>
          <a:prstGeom prst="rect">
            <a:avLst/>
          </a:prstGeom>
          <a:noFill/>
          <a:ln w="38100">
            <a:solidFill>
              <a:srgbClr val="A5002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276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-36512" y="0"/>
            <a:ext cx="9180512" cy="914400"/>
          </a:xfrm>
          <a:prstGeom prst="rect">
            <a:avLst/>
          </a:prstGeom>
          <a:solidFill>
            <a:srgbClr val="451A6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9" y="-27384"/>
            <a:ext cx="2079935" cy="95937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588224" y="238917"/>
            <a:ext cx="2376264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charset="0"/>
                <a:ea typeface="Palatino Linotype" charset="0"/>
                <a:cs typeface="Palatino Linotype" charset="0"/>
              </a:rPr>
              <a:t>York Law School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AE784D1-CB72-4322-8D75-2D060B7240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8603" y="1282235"/>
            <a:ext cx="3934720" cy="558054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B276D77-111E-4D5D-8A97-7BC4653A8D8B}"/>
              </a:ext>
            </a:extLst>
          </p:cNvPr>
          <p:cNvGrpSpPr/>
          <p:nvPr/>
        </p:nvGrpSpPr>
        <p:grpSpPr>
          <a:xfrm>
            <a:off x="6140694" y="1706733"/>
            <a:ext cx="940666" cy="940668"/>
            <a:chOff x="5705050" y="2165070"/>
            <a:chExt cx="2301110" cy="230111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8AB0284-A138-443C-BFA9-C82AC0AC5AAC}"/>
                </a:ext>
              </a:extLst>
            </p:cNvPr>
            <p:cNvSpPr/>
            <p:nvPr/>
          </p:nvSpPr>
          <p:spPr>
            <a:xfrm>
              <a:off x="5705050" y="2165070"/>
              <a:ext cx="2301110" cy="2301110"/>
            </a:xfrm>
            <a:prstGeom prst="ellipse">
              <a:avLst/>
            </a:prstGeom>
            <a:ln w="127000" cap="rnd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8029523D-D70E-4945-8DC6-6E626C4038FA}"/>
                </a:ext>
              </a:extLst>
            </p:cNvPr>
            <p:cNvSpPr/>
            <p:nvPr/>
          </p:nvSpPr>
          <p:spPr>
            <a:xfrm>
              <a:off x="5705050" y="2165070"/>
              <a:ext cx="2301110" cy="2301110"/>
            </a:xfrm>
            <a:prstGeom prst="arc">
              <a:avLst>
                <a:gd name="adj1" fmla="val 16200000"/>
                <a:gd name="adj2" fmla="val 19431279"/>
              </a:avLst>
            </a:prstGeom>
            <a:ln w="127000" cap="rnd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7255200C-B882-4DF5-A4C7-9C965809B279}"/>
              </a:ext>
            </a:extLst>
          </p:cNvPr>
          <p:cNvSpPr txBox="1"/>
          <p:nvPr/>
        </p:nvSpPr>
        <p:spPr>
          <a:xfrm>
            <a:off x="7230633" y="1498211"/>
            <a:ext cx="1385441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400" b="1" dirty="0">
                <a:solidFill>
                  <a:srgbClr val="AD84C6"/>
                </a:solidFill>
                <a:latin typeface="Palatino Linotype" panose="02040502050505030304" pitchFamily="18" charset="0"/>
              </a:rPr>
              <a:t>19%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B91175-6185-4DE5-BF0C-F42F597D7CD7}"/>
              </a:ext>
            </a:extLst>
          </p:cNvPr>
          <p:cNvSpPr txBox="1"/>
          <p:nvPr/>
        </p:nvSpPr>
        <p:spPr>
          <a:xfrm>
            <a:off x="7230634" y="1951871"/>
            <a:ext cx="1735714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Excluding in 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both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the advert and the preferences box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415BA44-FDE4-4CC2-98A1-21BDA6135315}"/>
              </a:ext>
            </a:extLst>
          </p:cNvPr>
          <p:cNvGrpSpPr/>
          <p:nvPr/>
        </p:nvGrpSpPr>
        <p:grpSpPr>
          <a:xfrm>
            <a:off x="6140694" y="2874792"/>
            <a:ext cx="940666" cy="940668"/>
            <a:chOff x="5705050" y="2165070"/>
            <a:chExt cx="2301110" cy="230111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F23F408-D446-4704-A92F-7A44BBC7BC57}"/>
                </a:ext>
              </a:extLst>
            </p:cNvPr>
            <p:cNvSpPr/>
            <p:nvPr/>
          </p:nvSpPr>
          <p:spPr>
            <a:xfrm>
              <a:off x="5705050" y="2165070"/>
              <a:ext cx="2301110" cy="2301110"/>
            </a:xfrm>
            <a:prstGeom prst="ellipse">
              <a:avLst/>
            </a:prstGeom>
            <a:ln w="127000" cap="rnd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84C49BD6-6E32-4084-BED8-9ACA6FDB09C9}"/>
                </a:ext>
              </a:extLst>
            </p:cNvPr>
            <p:cNvSpPr/>
            <p:nvPr/>
          </p:nvSpPr>
          <p:spPr>
            <a:xfrm>
              <a:off x="5705050" y="2165070"/>
              <a:ext cx="2301110" cy="2301110"/>
            </a:xfrm>
            <a:prstGeom prst="arc">
              <a:avLst>
                <a:gd name="adj1" fmla="val 16200000"/>
                <a:gd name="adj2" fmla="val 19066356"/>
              </a:avLst>
            </a:prstGeom>
            <a:ln w="127000" cap="rnd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8E320B8F-5FD5-473E-9740-016CC159901A}"/>
              </a:ext>
            </a:extLst>
          </p:cNvPr>
          <p:cNvSpPr txBox="1"/>
          <p:nvPr/>
        </p:nvSpPr>
        <p:spPr>
          <a:xfrm>
            <a:off x="7230633" y="2690535"/>
            <a:ext cx="1385441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400" b="1" dirty="0">
                <a:solidFill>
                  <a:srgbClr val="8784C7"/>
                </a:solidFill>
                <a:latin typeface="Palatino Linotype" panose="02040502050505030304" pitchFamily="18" charset="0"/>
              </a:rPr>
              <a:t>19%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C8D197-A939-4D4F-94D8-97136482FF31}"/>
              </a:ext>
            </a:extLst>
          </p:cNvPr>
          <p:cNvSpPr txBox="1"/>
          <p:nvPr/>
        </p:nvSpPr>
        <p:spPr>
          <a:xfrm>
            <a:off x="7230634" y="3144195"/>
            <a:ext cx="1534713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Excludes just in the preferences tool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9C08B1A-EBF5-47C9-B64E-583A2F46D13B}"/>
              </a:ext>
            </a:extLst>
          </p:cNvPr>
          <p:cNvGrpSpPr/>
          <p:nvPr/>
        </p:nvGrpSpPr>
        <p:grpSpPr>
          <a:xfrm>
            <a:off x="6140694" y="4072508"/>
            <a:ext cx="940666" cy="940668"/>
            <a:chOff x="5705050" y="2165070"/>
            <a:chExt cx="2301110" cy="230111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714ACF8-49D2-4F2C-8257-0526C4CC28A0}"/>
                </a:ext>
              </a:extLst>
            </p:cNvPr>
            <p:cNvSpPr/>
            <p:nvPr/>
          </p:nvSpPr>
          <p:spPr>
            <a:xfrm>
              <a:off x="5705050" y="2165070"/>
              <a:ext cx="2301110" cy="2301110"/>
            </a:xfrm>
            <a:prstGeom prst="ellipse">
              <a:avLst/>
            </a:prstGeom>
            <a:ln w="127000" cap="rnd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17EB6EB0-CDE6-47D9-9D34-9A683EC7B225}"/>
                </a:ext>
              </a:extLst>
            </p:cNvPr>
            <p:cNvSpPr/>
            <p:nvPr/>
          </p:nvSpPr>
          <p:spPr>
            <a:xfrm>
              <a:off x="5705050" y="2165070"/>
              <a:ext cx="2301110" cy="2301110"/>
            </a:xfrm>
            <a:prstGeom prst="arc">
              <a:avLst>
                <a:gd name="adj1" fmla="val 16200000"/>
                <a:gd name="adj2" fmla="val 18934775"/>
              </a:avLst>
            </a:prstGeom>
            <a:ln w="127000" cap="rnd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9B73D983-58D8-496D-AED6-B1F2EE30AE7B}"/>
              </a:ext>
            </a:extLst>
          </p:cNvPr>
          <p:cNvSpPr txBox="1"/>
          <p:nvPr/>
        </p:nvSpPr>
        <p:spPr>
          <a:xfrm>
            <a:off x="7230633" y="4021512"/>
            <a:ext cx="1385441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400" b="1" dirty="0">
                <a:solidFill>
                  <a:srgbClr val="5D739A"/>
                </a:solidFill>
                <a:latin typeface="Palatino Linotype" panose="02040502050505030304" pitchFamily="18" charset="0"/>
              </a:rPr>
              <a:t>18%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20001CC-A204-4C17-AE1F-C5A608CA68DB}"/>
              </a:ext>
            </a:extLst>
          </p:cNvPr>
          <p:cNvSpPr txBox="1"/>
          <p:nvPr/>
        </p:nvSpPr>
        <p:spPr>
          <a:xfrm>
            <a:off x="7230634" y="4417948"/>
            <a:ext cx="1385439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Excludes just in the advert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C16226-9E76-47B8-8716-BA16754824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039"/>
          <a:stretch/>
        </p:blipFill>
        <p:spPr>
          <a:xfrm>
            <a:off x="796857" y="2391525"/>
            <a:ext cx="4536504" cy="335153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0E79189-EF5E-4721-94CE-2BF4775B7595}"/>
              </a:ext>
            </a:extLst>
          </p:cNvPr>
          <p:cNvGrpSpPr/>
          <p:nvPr/>
        </p:nvGrpSpPr>
        <p:grpSpPr>
          <a:xfrm>
            <a:off x="6162373" y="5361182"/>
            <a:ext cx="940666" cy="940668"/>
            <a:chOff x="5705050" y="2165070"/>
            <a:chExt cx="2301110" cy="230111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9A63540-4D8C-42FD-8EBE-F98444564B08}"/>
                </a:ext>
              </a:extLst>
            </p:cNvPr>
            <p:cNvSpPr/>
            <p:nvPr/>
          </p:nvSpPr>
          <p:spPr>
            <a:xfrm>
              <a:off x="5705050" y="2165070"/>
              <a:ext cx="2301110" cy="2301110"/>
            </a:xfrm>
            <a:prstGeom prst="ellipse">
              <a:avLst/>
            </a:prstGeom>
            <a:ln w="127000" cap="rnd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2C21A4AD-C2A8-4AA4-B2EF-26844D0E8A5E}"/>
                </a:ext>
              </a:extLst>
            </p:cNvPr>
            <p:cNvSpPr/>
            <p:nvPr/>
          </p:nvSpPr>
          <p:spPr>
            <a:xfrm>
              <a:off x="5705050" y="2165070"/>
              <a:ext cx="2301110" cy="2301110"/>
            </a:xfrm>
            <a:prstGeom prst="arc">
              <a:avLst>
                <a:gd name="adj1" fmla="val 16200000"/>
                <a:gd name="adj2" fmla="val 7311971"/>
              </a:avLst>
            </a:prstGeom>
            <a:ln w="127000" cap="rnd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B161A247-4023-4BA8-8EE8-7809D9485288}"/>
              </a:ext>
            </a:extLst>
          </p:cNvPr>
          <p:cNvSpPr txBox="1"/>
          <p:nvPr/>
        </p:nvSpPr>
        <p:spPr>
          <a:xfrm>
            <a:off x="7304204" y="5301208"/>
            <a:ext cx="1660284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400" b="1" dirty="0">
                <a:solidFill>
                  <a:srgbClr val="524EAB"/>
                </a:solidFill>
                <a:latin typeface="Palatino Linotype" panose="02040502050505030304" pitchFamily="18" charset="0"/>
              </a:rPr>
              <a:t>Over half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8B6FE05-68C1-4AE5-9863-9C46FD5AC5ED}"/>
              </a:ext>
            </a:extLst>
          </p:cNvPr>
          <p:cNvSpPr txBox="1"/>
          <p:nvPr/>
        </p:nvSpPr>
        <p:spPr>
          <a:xfrm>
            <a:off x="7304205" y="5754868"/>
            <a:ext cx="1595386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Inaccessible to non-professionals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EED30B-4524-4D6F-B501-2B1EC30BBC35}"/>
              </a:ext>
            </a:extLst>
          </p:cNvPr>
          <p:cNvSpPr txBox="1"/>
          <p:nvPr/>
        </p:nvSpPr>
        <p:spPr>
          <a:xfrm>
            <a:off x="527926" y="1142639"/>
            <a:ext cx="4756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latin typeface="Palatino Linotype" panose="02040502050505030304" pitchFamily="18" charset="0"/>
              </a:rPr>
              <a:t>Analysis of 31,909 listings on SpareRoom.co.uk</a:t>
            </a:r>
          </a:p>
        </p:txBody>
      </p:sp>
    </p:spTree>
    <p:extLst>
      <p:ext uri="{BB962C8B-B14F-4D97-AF65-F5344CB8AC3E}">
        <p14:creationId xmlns:p14="http://schemas.microsoft.com/office/powerpoint/2010/main" val="263024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0" grpId="0"/>
      <p:bldP spid="41" grpId="0"/>
      <p:bldP spid="45" grpId="0"/>
      <p:bldP spid="46" grpId="0"/>
      <p:bldP spid="53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-36512" y="0"/>
            <a:ext cx="9180512" cy="914400"/>
          </a:xfrm>
          <a:prstGeom prst="rect">
            <a:avLst/>
          </a:prstGeom>
          <a:solidFill>
            <a:srgbClr val="451A6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9" y="-27384"/>
            <a:ext cx="2079935" cy="95937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588224" y="238917"/>
            <a:ext cx="2376264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charset="0"/>
                <a:ea typeface="Palatino Linotype" charset="0"/>
                <a:cs typeface="Palatino Linotype" charset="0"/>
              </a:rPr>
              <a:t>York Law School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DFF83B-FFD9-4A1C-B850-319C82CB9972}"/>
              </a:ext>
            </a:extLst>
          </p:cNvPr>
          <p:cNvSpPr txBox="1"/>
          <p:nvPr/>
        </p:nvSpPr>
        <p:spPr>
          <a:xfrm>
            <a:off x="693832" y="1353579"/>
            <a:ext cx="7560840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The legal obligations bite on lettings agents: what about these online platforms?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52E24C-1D60-4DC8-A12A-B79C9F86ED25}"/>
              </a:ext>
            </a:extLst>
          </p:cNvPr>
          <p:cNvSpPr txBox="1"/>
          <p:nvPr/>
        </p:nvSpPr>
        <p:spPr>
          <a:xfrm>
            <a:off x="693832" y="2270872"/>
            <a:ext cx="7560839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How does the Equality Act 2010 work for online platforms – what duties to do they owe?</a:t>
            </a:r>
          </a:p>
          <a:p>
            <a:endParaRPr lang="en-US" u="sng" dirty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Precis</a:t>
            </a:r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: Definitely bites – I argue no different to physical lettings agents in terms of legal obligations…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6EFEFE6-5F5F-471C-8FE4-FB653995C8CB}"/>
              </a:ext>
            </a:extLst>
          </p:cNvPr>
          <p:cNvSpPr txBox="1"/>
          <p:nvPr/>
        </p:nvSpPr>
        <p:spPr>
          <a:xfrm>
            <a:off x="683569" y="4070046"/>
            <a:ext cx="7560840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What happens when platforms change: can it make it a difference to the extent of exclusion?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FE2F7B-D6A7-4A35-AAED-FD4B8C9D5C05}"/>
              </a:ext>
            </a:extLst>
          </p:cNvPr>
          <p:cNvSpPr txBox="1"/>
          <p:nvPr/>
        </p:nvSpPr>
        <p:spPr>
          <a:xfrm>
            <a:off x="683568" y="4904000"/>
            <a:ext cx="7650595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In response to the “No DSS” rulings, many UK-based platforms changed their structural design: does it make a difference?</a:t>
            </a:r>
          </a:p>
          <a:p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Precis</a:t>
            </a:r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: Comparing sample of 1.6k pages from 2016 and 2021…seems like it does make a difference…!</a:t>
            </a:r>
          </a:p>
        </p:txBody>
      </p:sp>
    </p:spTree>
    <p:extLst>
      <p:ext uri="{BB962C8B-B14F-4D97-AF65-F5344CB8AC3E}">
        <p14:creationId xmlns:p14="http://schemas.microsoft.com/office/powerpoint/2010/main" val="2208867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47" grpId="0"/>
      <p:bldP spid="48" grpId="0"/>
    </p:bldLst>
  </p:timing>
</p:sld>
</file>

<file path=ppt/theme/theme1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9636</TotalTime>
  <Words>866</Words>
  <Application>Microsoft Office PowerPoint</Application>
  <PresentationFormat>On-screen Show (4:3)</PresentationFormat>
  <Paragraphs>146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Frutiger LT Std 45 Light</vt:lpstr>
      <vt:lpstr>Palatino Linotype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Anon</dc:creator>
  <cp:lastModifiedBy>Jed Meers</cp:lastModifiedBy>
  <cp:revision>741</cp:revision>
  <cp:lastPrinted>2017-03-28T14:27:59Z</cp:lastPrinted>
  <dcterms:created xsi:type="dcterms:W3CDTF">2016-11-08T11:49:39Z</dcterms:created>
  <dcterms:modified xsi:type="dcterms:W3CDTF">2022-07-04T16:25:50Z</dcterms:modified>
</cp:coreProperties>
</file>