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6"/>
  </p:notesMasterIdLst>
  <p:sldIdLst>
    <p:sldId id="256" r:id="rId2"/>
    <p:sldId id="264" r:id="rId3"/>
    <p:sldId id="371" r:id="rId4"/>
    <p:sldId id="374" r:id="rId5"/>
    <p:sldId id="375" r:id="rId6"/>
    <p:sldId id="376" r:id="rId7"/>
    <p:sldId id="257" r:id="rId8"/>
    <p:sldId id="377" r:id="rId9"/>
    <p:sldId id="383" r:id="rId10"/>
    <p:sldId id="384" r:id="rId11"/>
    <p:sldId id="279" r:id="rId12"/>
    <p:sldId id="278" r:id="rId13"/>
    <p:sldId id="380" r:id="rId14"/>
    <p:sldId id="272" r:id="rId1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6" d="100"/>
          <a:sy n="116" d="100"/>
        </p:scale>
        <p:origin x="102" y="414"/>
      </p:cViewPr>
      <p:guideLst/>
    </p:cSldViewPr>
  </p:slideViewPr>
  <p:notesTextViewPr>
    <p:cViewPr>
      <p:scale>
        <a:sx n="1" d="1"/>
        <a:sy n="1" d="1"/>
      </p:scale>
      <p:origin x="0" y="0"/>
    </p:cViewPr>
  </p:notesTextViewPr>
  <p:notesViewPr>
    <p:cSldViewPr snapToGrid="0">
      <p:cViewPr varScale="1">
        <p:scale>
          <a:sx n="62" d="100"/>
          <a:sy n="62" d="100"/>
        </p:scale>
        <p:origin x="1037"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22E2E7B-1712-4AED-9D64-A901E290DB51}" type="datetimeFigureOut">
              <a:rPr lang="en-GB" smtClean="0"/>
              <a:t>05/07/2022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F7CA32C-BD9F-47C7-B0BA-CF32E212DDE9}" type="slidenum">
              <a:rPr lang="en-GB" smtClean="0"/>
              <a:t>‹#›</a:t>
            </a:fld>
            <a:endParaRPr lang="en-GB"/>
          </a:p>
        </p:txBody>
      </p:sp>
    </p:spTree>
    <p:extLst>
      <p:ext uri="{BB962C8B-B14F-4D97-AF65-F5344CB8AC3E}">
        <p14:creationId xmlns:p14="http://schemas.microsoft.com/office/powerpoint/2010/main" val="3184048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F7CA32C-BD9F-47C7-B0BA-CF32E212DDE9}" type="slidenum">
              <a:rPr lang="en-GB" smtClean="0"/>
              <a:t>1</a:t>
            </a:fld>
            <a:endParaRPr lang="en-GB"/>
          </a:p>
        </p:txBody>
      </p:sp>
    </p:spTree>
    <p:extLst>
      <p:ext uri="{BB962C8B-B14F-4D97-AF65-F5344CB8AC3E}">
        <p14:creationId xmlns:p14="http://schemas.microsoft.com/office/powerpoint/2010/main" val="1841351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F7CA32C-BD9F-47C7-B0BA-CF32E212DDE9}" type="slidenum">
              <a:rPr lang="en-GB" smtClean="0"/>
              <a:t>12</a:t>
            </a:fld>
            <a:endParaRPr lang="en-GB"/>
          </a:p>
        </p:txBody>
      </p:sp>
    </p:spTree>
    <p:extLst>
      <p:ext uri="{BB962C8B-B14F-4D97-AF65-F5344CB8AC3E}">
        <p14:creationId xmlns:p14="http://schemas.microsoft.com/office/powerpoint/2010/main" val="960191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9CF1F9-B04A-AB43-AA31-8D6A7616FA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157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F7CA32C-BD9F-47C7-B0BA-CF32E212DDE9}" type="slidenum">
              <a:rPr lang="en-GB" smtClean="0"/>
              <a:t>14</a:t>
            </a:fld>
            <a:endParaRPr lang="en-GB"/>
          </a:p>
        </p:txBody>
      </p:sp>
    </p:spTree>
    <p:extLst>
      <p:ext uri="{BB962C8B-B14F-4D97-AF65-F5344CB8AC3E}">
        <p14:creationId xmlns:p14="http://schemas.microsoft.com/office/powerpoint/2010/main" val="1199225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4"/>
            <a:ext cx="5438140" cy="4651389"/>
          </a:xfrm>
        </p:spPr>
        <p:txBody>
          <a:bodyPr/>
          <a:lstStyle/>
          <a:p>
            <a:endParaRPr lang="en-GB" sz="1800" dirty="0">
              <a:effectLst/>
              <a:latin typeface="Arial" panose="020B0604020202020204" pitchFamily="34" charset="0"/>
              <a:ea typeface="SimSun" panose="02010600030101010101" pitchFamily="2" charset="-122"/>
            </a:endParaRPr>
          </a:p>
          <a:p>
            <a:r>
              <a:rPr lang="en-GB" sz="1800" dirty="0">
                <a:effectLst/>
                <a:highlight>
                  <a:srgbClr val="FFFF00"/>
                </a:highlight>
                <a:latin typeface="Arial" panose="020B0604020202020204" pitchFamily="34" charset="0"/>
                <a:ea typeface="SimSun" panose="02010600030101010101" pitchFamily="2" charset="-122"/>
                <a:cs typeface="Arial" panose="020B0604020202020204" pitchFamily="34" charset="0"/>
              </a:rPr>
              <a:t> </a:t>
            </a:r>
            <a:endParaRPr lang="en-GB" sz="1800" dirty="0">
              <a:effectLst/>
              <a:latin typeface="Arial" panose="020B0604020202020204" pitchFamily="34" charset="0"/>
              <a:ea typeface="SimSun" panose="02010600030101010101" pitchFamily="2" charset="-122"/>
            </a:endParaRP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7CA32C-BD9F-47C7-B0BA-CF32E212DDE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816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15826" y="10235124"/>
            <a:ext cx="2920483" cy="539416"/>
          </a:xfrm>
          <a:prstGeom prst="rect">
            <a:avLst/>
          </a:prstGeom>
          <a:noFill/>
          <a:ln w="9525">
            <a:noFill/>
            <a:miter lim="800000"/>
            <a:headEnd/>
            <a:tailEnd/>
          </a:ln>
        </p:spPr>
        <p:txBody>
          <a:bodyPr anchor="b"/>
          <a:lstStyle/>
          <a:p>
            <a:pPr marL="0" marR="0" lvl="0" indent="0" algn="r" defTabSz="457200" rtl="0" eaLnBrk="1" fontAlgn="auto" latinLnBrk="0" hangingPunct="1">
              <a:lnSpc>
                <a:spcPct val="100000"/>
              </a:lnSpc>
              <a:spcBef>
                <a:spcPts val="0"/>
              </a:spcBef>
              <a:spcAft>
                <a:spcPts val="0"/>
              </a:spcAft>
              <a:buClrTx/>
              <a:buSzTx/>
              <a:buFontTx/>
              <a:buNone/>
              <a:tabLst/>
              <a:defRPr/>
            </a:pPr>
            <a:fld id="{D20204AB-86CD-4BF5-B620-D1A9F4A6FB1F}" type="slidenum">
              <a:rPr kumimoji="0" lang="en-GB"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52227" name="Rectangle 2"/>
          <p:cNvSpPr>
            <a:spLocks noGrp="1" noRot="1" noChangeAspect="1" noChangeArrowheads="1" noTextEdit="1"/>
          </p:cNvSpPr>
          <p:nvPr>
            <p:ph type="sldImg"/>
          </p:nvPr>
        </p:nvSpPr>
        <p:spPr>
          <a:xfrm>
            <a:off x="-214313" y="827088"/>
            <a:ext cx="7204076" cy="4052887"/>
          </a:xfrm>
          <a:ln/>
        </p:spPr>
      </p:sp>
      <p:sp>
        <p:nvSpPr>
          <p:cNvPr id="52228" name="Rectangle 3"/>
          <p:cNvSpPr>
            <a:spLocks noGrp="1" noChangeArrowheads="1"/>
          </p:cNvSpPr>
          <p:nvPr>
            <p:ph type="body" idx="1"/>
          </p:nvPr>
        </p:nvSpPr>
        <p:spPr>
          <a:xfrm>
            <a:off x="923666" y="5128764"/>
            <a:ext cx="4926740" cy="4880597"/>
          </a:xfrm>
          <a:noFill/>
          <a:ln/>
        </p:spPr>
        <p:txBody>
          <a:bodyPr/>
          <a:lstStyle/>
          <a:p>
            <a:pPr eaLnBrk="1" hangingPunct="1"/>
            <a:endParaRPr lang="en-GB" dirty="0">
              <a:latin typeface="Arial" charset="0"/>
            </a:endParaRPr>
          </a:p>
        </p:txBody>
      </p:sp>
    </p:spTree>
    <p:extLst>
      <p:ext uri="{BB962C8B-B14F-4D97-AF65-F5344CB8AC3E}">
        <p14:creationId xmlns:p14="http://schemas.microsoft.com/office/powerpoint/2010/main" val="1465241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7CA32C-BD9F-47C7-B0BA-CF32E212DDE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69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7CA32C-BD9F-47C7-B0BA-CF32E212DDE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0059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15826" y="10235124"/>
            <a:ext cx="2920483" cy="539416"/>
          </a:xfrm>
          <a:prstGeom prst="rect">
            <a:avLst/>
          </a:prstGeom>
          <a:noFill/>
          <a:ln w="9525">
            <a:noFill/>
            <a:miter lim="800000"/>
            <a:headEnd/>
            <a:tailEnd/>
          </a:ln>
        </p:spPr>
        <p:txBody>
          <a:bodyPr anchor="b"/>
          <a:lstStyle/>
          <a:p>
            <a:pPr marL="0" marR="0" lvl="0" indent="0" algn="r" defTabSz="457200" rtl="0" eaLnBrk="1" fontAlgn="auto" latinLnBrk="0" hangingPunct="1">
              <a:lnSpc>
                <a:spcPct val="100000"/>
              </a:lnSpc>
              <a:spcBef>
                <a:spcPts val="0"/>
              </a:spcBef>
              <a:spcAft>
                <a:spcPts val="0"/>
              </a:spcAft>
              <a:buClrTx/>
              <a:buSzTx/>
              <a:buFontTx/>
              <a:buNone/>
              <a:tabLst/>
              <a:defRPr/>
            </a:pPr>
            <a:fld id="{D20204AB-86CD-4BF5-B620-D1A9F4A6FB1F}" type="slidenum">
              <a:rPr kumimoji="0" lang="en-GB"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52227" name="Rectangle 2"/>
          <p:cNvSpPr>
            <a:spLocks noGrp="1" noRot="1" noChangeAspect="1" noChangeArrowheads="1" noTextEdit="1"/>
          </p:cNvSpPr>
          <p:nvPr>
            <p:ph type="sldImg"/>
          </p:nvPr>
        </p:nvSpPr>
        <p:spPr>
          <a:xfrm>
            <a:off x="-214313" y="827088"/>
            <a:ext cx="7204076" cy="4052887"/>
          </a:xfrm>
          <a:ln/>
        </p:spPr>
      </p:sp>
      <p:sp>
        <p:nvSpPr>
          <p:cNvPr id="52228" name="Rectangle 3"/>
          <p:cNvSpPr>
            <a:spLocks noGrp="1" noChangeArrowheads="1"/>
          </p:cNvSpPr>
          <p:nvPr>
            <p:ph type="body" idx="1"/>
          </p:nvPr>
        </p:nvSpPr>
        <p:spPr>
          <a:xfrm>
            <a:off x="923666" y="5128764"/>
            <a:ext cx="4926740" cy="4880597"/>
          </a:xfrm>
          <a:noFill/>
          <a:ln/>
        </p:spPr>
        <p:txBody>
          <a:bodyPr/>
          <a:lstStyle/>
          <a:p>
            <a:pPr eaLnBrk="1" hangingPunct="1"/>
            <a:endParaRPr lang="en-GB" dirty="0">
              <a:latin typeface="Arial" charset="0"/>
            </a:endParaRPr>
          </a:p>
        </p:txBody>
      </p:sp>
    </p:spTree>
    <p:extLst>
      <p:ext uri="{BB962C8B-B14F-4D97-AF65-F5344CB8AC3E}">
        <p14:creationId xmlns:p14="http://schemas.microsoft.com/office/powerpoint/2010/main" val="2740454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9CF1F9-B04A-AB43-AA31-8D6A7616FA4B}" type="slidenum">
              <a:rPr lang="en-US" smtClean="0"/>
              <a:t>7</a:t>
            </a:fld>
            <a:endParaRPr lang="en-US"/>
          </a:p>
        </p:txBody>
      </p:sp>
    </p:spTree>
    <p:extLst>
      <p:ext uri="{BB962C8B-B14F-4D97-AF65-F5344CB8AC3E}">
        <p14:creationId xmlns:p14="http://schemas.microsoft.com/office/powerpoint/2010/main" val="2281016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F7CA32C-BD9F-47C7-B0BA-CF32E212DDE9}" type="slidenum">
              <a:rPr lang="en-GB" smtClean="0"/>
              <a:t>8</a:t>
            </a:fld>
            <a:endParaRPr lang="en-GB"/>
          </a:p>
        </p:txBody>
      </p:sp>
    </p:spTree>
    <p:extLst>
      <p:ext uri="{BB962C8B-B14F-4D97-AF65-F5344CB8AC3E}">
        <p14:creationId xmlns:p14="http://schemas.microsoft.com/office/powerpoint/2010/main" val="3902909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9CF1F9-B04A-AB43-AA31-8D6A7616FA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3409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281CFC76-71B9-433A-AA4F-CC94D9A6FAA1}" type="datetimeFigureOut">
              <a:rPr lang="en-GB" smtClean="0"/>
              <a:t>05/07/2022</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E7EBAD9-63F2-4764-A2C8-DFE24F2D5CDF}" type="slidenum">
              <a:rPr lang="en-GB" smtClean="0"/>
              <a:t>‹#›</a:t>
            </a:fld>
            <a:endParaRPr lang="en-GB"/>
          </a:p>
        </p:txBody>
      </p:sp>
    </p:spTree>
    <p:extLst>
      <p:ext uri="{BB962C8B-B14F-4D97-AF65-F5344CB8AC3E}">
        <p14:creationId xmlns:p14="http://schemas.microsoft.com/office/powerpoint/2010/main" val="1440661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1CFC76-71B9-433A-AA4F-CC94D9A6FAA1}" type="datetimeFigureOut">
              <a:rPr lang="en-GB" smtClean="0"/>
              <a:t>05/07/2022</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E7EBAD9-63F2-4764-A2C8-DFE24F2D5CDF}" type="slidenum">
              <a:rPr lang="en-GB" smtClean="0"/>
              <a:t>‹#›</a:t>
            </a:fld>
            <a:endParaRPr lang="en-GB"/>
          </a:p>
        </p:txBody>
      </p:sp>
    </p:spTree>
    <p:extLst>
      <p:ext uri="{BB962C8B-B14F-4D97-AF65-F5344CB8AC3E}">
        <p14:creationId xmlns:p14="http://schemas.microsoft.com/office/powerpoint/2010/main" val="3357531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81CFC76-71B9-433A-AA4F-CC94D9A6FAA1}" type="datetimeFigureOut">
              <a:rPr lang="en-GB" smtClean="0"/>
              <a:t>05/07/2022</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7EBAD9-63F2-4764-A2C8-DFE24F2D5CDF}" type="slidenum">
              <a:rPr lang="en-GB" smtClean="0"/>
              <a:t>‹#›</a:t>
            </a:fld>
            <a:endParaRPr lang="en-GB"/>
          </a:p>
        </p:txBody>
      </p:sp>
    </p:spTree>
    <p:extLst>
      <p:ext uri="{BB962C8B-B14F-4D97-AF65-F5344CB8AC3E}">
        <p14:creationId xmlns:p14="http://schemas.microsoft.com/office/powerpoint/2010/main" val="3668384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81CFC76-71B9-433A-AA4F-CC94D9A6FAA1}" type="datetimeFigureOut">
              <a:rPr lang="en-GB" smtClean="0"/>
              <a:t>05/07/2022</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7EBAD9-63F2-4764-A2C8-DFE24F2D5CDF}" type="slidenum">
              <a:rPr lang="en-GB" smtClean="0"/>
              <a:t>‹#›</a:t>
            </a:fld>
            <a:endParaRPr lang="en-GB"/>
          </a:p>
        </p:txBody>
      </p:sp>
    </p:spTree>
    <p:extLst>
      <p:ext uri="{BB962C8B-B14F-4D97-AF65-F5344CB8AC3E}">
        <p14:creationId xmlns:p14="http://schemas.microsoft.com/office/powerpoint/2010/main" val="537400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1CFC76-71B9-433A-AA4F-CC94D9A6FAA1}" type="datetimeFigureOut">
              <a:rPr lang="en-GB" smtClean="0"/>
              <a:t>05/07/2022</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7EBAD9-63F2-4764-A2C8-DFE24F2D5CDF}" type="slidenum">
              <a:rPr lang="en-GB" smtClean="0"/>
              <a:t>‹#›</a:t>
            </a:fld>
            <a:endParaRPr lang="en-GB"/>
          </a:p>
        </p:txBody>
      </p:sp>
    </p:spTree>
    <p:extLst>
      <p:ext uri="{BB962C8B-B14F-4D97-AF65-F5344CB8AC3E}">
        <p14:creationId xmlns:p14="http://schemas.microsoft.com/office/powerpoint/2010/main" val="3482893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81CFC76-71B9-433A-AA4F-CC94D9A6FAA1}" type="datetimeFigureOut">
              <a:rPr lang="en-GB" smtClean="0"/>
              <a:t>05/07/2022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7EBAD9-63F2-4764-A2C8-DFE24F2D5CDF}" type="slidenum">
              <a:rPr lang="en-GB" smtClean="0"/>
              <a:t>‹#›</a:t>
            </a:fld>
            <a:endParaRPr lang="en-GB"/>
          </a:p>
        </p:txBody>
      </p:sp>
    </p:spTree>
    <p:extLst>
      <p:ext uri="{BB962C8B-B14F-4D97-AF65-F5344CB8AC3E}">
        <p14:creationId xmlns:p14="http://schemas.microsoft.com/office/powerpoint/2010/main" val="654294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81CFC76-71B9-433A-AA4F-CC94D9A6FAA1}" type="datetimeFigureOut">
              <a:rPr lang="en-GB" smtClean="0"/>
              <a:t>05/07/2022</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FE7EBAD9-63F2-4764-A2C8-DFE24F2D5CDF}" type="slidenum">
              <a:rPr lang="en-GB" smtClean="0"/>
              <a:t>‹#›</a:t>
            </a:fld>
            <a:endParaRPr lang="en-GB"/>
          </a:p>
        </p:txBody>
      </p:sp>
    </p:spTree>
    <p:extLst>
      <p:ext uri="{BB962C8B-B14F-4D97-AF65-F5344CB8AC3E}">
        <p14:creationId xmlns:p14="http://schemas.microsoft.com/office/powerpoint/2010/main" val="1328893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281CFC76-71B9-433A-AA4F-CC94D9A6FAA1}" type="datetimeFigureOut">
              <a:rPr lang="en-GB" smtClean="0"/>
              <a:t>05/07/2022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7EBAD9-63F2-4764-A2C8-DFE24F2D5CDF}" type="slidenum">
              <a:rPr lang="en-GB" smtClean="0"/>
              <a:t>‹#›</a:t>
            </a:fld>
            <a:endParaRPr lang="en-GB"/>
          </a:p>
        </p:txBody>
      </p:sp>
    </p:spTree>
    <p:extLst>
      <p:ext uri="{BB962C8B-B14F-4D97-AF65-F5344CB8AC3E}">
        <p14:creationId xmlns:p14="http://schemas.microsoft.com/office/powerpoint/2010/main" val="2203896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281CFC76-71B9-433A-AA4F-CC94D9A6FAA1}" type="datetimeFigureOut">
              <a:rPr lang="en-GB" smtClean="0"/>
              <a:t>05/07/2022</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7EBAD9-63F2-4764-A2C8-DFE24F2D5CDF}" type="slidenum">
              <a:rPr lang="en-GB" smtClean="0"/>
              <a:t>‹#›</a:t>
            </a:fld>
            <a:endParaRPr lang="en-GB"/>
          </a:p>
        </p:txBody>
      </p:sp>
    </p:spTree>
    <p:extLst>
      <p:ext uri="{BB962C8B-B14F-4D97-AF65-F5344CB8AC3E}">
        <p14:creationId xmlns:p14="http://schemas.microsoft.com/office/powerpoint/2010/main" val="314080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1CFC76-71B9-433A-AA4F-CC94D9A6FAA1}" type="datetimeFigureOut">
              <a:rPr lang="en-GB" smtClean="0"/>
              <a:t>05/07/2022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7EBAD9-63F2-4764-A2C8-DFE24F2D5CDF}" type="slidenum">
              <a:rPr lang="en-GB" smtClean="0"/>
              <a:t>‹#›</a:t>
            </a:fld>
            <a:endParaRPr lang="en-GB"/>
          </a:p>
        </p:txBody>
      </p:sp>
    </p:spTree>
    <p:extLst>
      <p:ext uri="{BB962C8B-B14F-4D97-AF65-F5344CB8AC3E}">
        <p14:creationId xmlns:p14="http://schemas.microsoft.com/office/powerpoint/2010/main" val="3241247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1CFC76-71B9-433A-AA4F-CC94D9A6FAA1}" type="datetimeFigureOut">
              <a:rPr lang="en-GB" smtClean="0"/>
              <a:t>05/07/2022</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7EBAD9-63F2-4764-A2C8-DFE24F2D5CDF}" type="slidenum">
              <a:rPr lang="en-GB" smtClean="0"/>
              <a:t>‹#›</a:t>
            </a:fld>
            <a:endParaRPr lang="en-GB"/>
          </a:p>
        </p:txBody>
      </p:sp>
    </p:spTree>
    <p:extLst>
      <p:ext uri="{BB962C8B-B14F-4D97-AF65-F5344CB8AC3E}">
        <p14:creationId xmlns:p14="http://schemas.microsoft.com/office/powerpoint/2010/main" val="1823527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1CFC76-71B9-433A-AA4F-CC94D9A6FAA1}" type="datetimeFigureOut">
              <a:rPr lang="en-GB" smtClean="0"/>
              <a:t>05/07/2022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7EBAD9-63F2-4764-A2C8-DFE24F2D5CDF}" type="slidenum">
              <a:rPr lang="en-GB" smtClean="0"/>
              <a:t>‹#›</a:t>
            </a:fld>
            <a:endParaRPr lang="en-GB"/>
          </a:p>
        </p:txBody>
      </p:sp>
    </p:spTree>
    <p:extLst>
      <p:ext uri="{BB962C8B-B14F-4D97-AF65-F5344CB8AC3E}">
        <p14:creationId xmlns:p14="http://schemas.microsoft.com/office/powerpoint/2010/main" val="198601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1CFC76-71B9-433A-AA4F-CC94D9A6FAA1}" type="datetimeFigureOut">
              <a:rPr lang="en-GB" smtClean="0"/>
              <a:t>05/07/2022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7EBAD9-63F2-4764-A2C8-DFE24F2D5CDF}" type="slidenum">
              <a:rPr lang="en-GB" smtClean="0"/>
              <a:t>‹#›</a:t>
            </a:fld>
            <a:endParaRPr lang="en-GB"/>
          </a:p>
        </p:txBody>
      </p:sp>
    </p:spTree>
    <p:extLst>
      <p:ext uri="{BB962C8B-B14F-4D97-AF65-F5344CB8AC3E}">
        <p14:creationId xmlns:p14="http://schemas.microsoft.com/office/powerpoint/2010/main" val="3484145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1CFC76-71B9-433A-AA4F-CC94D9A6FAA1}" type="datetimeFigureOut">
              <a:rPr lang="en-GB" smtClean="0"/>
              <a:t>05/07/2022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E7EBAD9-63F2-4764-A2C8-DFE24F2D5CDF}" type="slidenum">
              <a:rPr lang="en-GB" smtClean="0"/>
              <a:t>‹#›</a:t>
            </a:fld>
            <a:endParaRPr lang="en-GB"/>
          </a:p>
        </p:txBody>
      </p:sp>
    </p:spTree>
    <p:extLst>
      <p:ext uri="{BB962C8B-B14F-4D97-AF65-F5344CB8AC3E}">
        <p14:creationId xmlns:p14="http://schemas.microsoft.com/office/powerpoint/2010/main" val="479255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CFC76-71B9-433A-AA4F-CC94D9A6FAA1}" type="datetimeFigureOut">
              <a:rPr lang="en-GB" smtClean="0"/>
              <a:t>05/07/2022</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E7EBAD9-63F2-4764-A2C8-DFE24F2D5CDF}" type="slidenum">
              <a:rPr lang="en-GB" smtClean="0"/>
              <a:t>‹#›</a:t>
            </a:fld>
            <a:endParaRPr lang="en-GB"/>
          </a:p>
        </p:txBody>
      </p:sp>
    </p:spTree>
    <p:extLst>
      <p:ext uri="{BB962C8B-B14F-4D97-AF65-F5344CB8AC3E}">
        <p14:creationId xmlns:p14="http://schemas.microsoft.com/office/powerpoint/2010/main" val="246743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1CFC76-71B9-433A-AA4F-CC94D9A6FAA1}" type="datetimeFigureOut">
              <a:rPr lang="en-GB" smtClean="0"/>
              <a:t>05/07/2022</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E7EBAD9-63F2-4764-A2C8-DFE24F2D5CDF}" type="slidenum">
              <a:rPr lang="en-GB" smtClean="0"/>
              <a:t>‹#›</a:t>
            </a:fld>
            <a:endParaRPr lang="en-GB"/>
          </a:p>
        </p:txBody>
      </p:sp>
    </p:spTree>
    <p:extLst>
      <p:ext uri="{BB962C8B-B14F-4D97-AF65-F5344CB8AC3E}">
        <p14:creationId xmlns:p14="http://schemas.microsoft.com/office/powerpoint/2010/main" val="2117130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1CFC76-71B9-433A-AA4F-CC94D9A6FAA1}" type="datetimeFigureOut">
              <a:rPr lang="en-GB" smtClean="0"/>
              <a:t>05/07/2022</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E7EBAD9-63F2-4764-A2C8-DFE24F2D5CDF}" type="slidenum">
              <a:rPr lang="en-GB" smtClean="0"/>
              <a:t>‹#›</a:t>
            </a:fld>
            <a:endParaRPr lang="en-GB"/>
          </a:p>
        </p:txBody>
      </p:sp>
    </p:spTree>
    <p:extLst>
      <p:ext uri="{BB962C8B-B14F-4D97-AF65-F5344CB8AC3E}">
        <p14:creationId xmlns:p14="http://schemas.microsoft.com/office/powerpoint/2010/main" val="3835173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81CFC76-71B9-433A-AA4F-CC94D9A6FAA1}" type="datetimeFigureOut">
              <a:rPr lang="en-GB" smtClean="0"/>
              <a:t>05/07/2022</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E7EBAD9-63F2-4764-A2C8-DFE24F2D5CDF}" type="slidenum">
              <a:rPr lang="en-GB" smtClean="0"/>
              <a:t>‹#›</a:t>
            </a:fld>
            <a:endParaRPr lang="en-GB"/>
          </a:p>
        </p:txBody>
      </p:sp>
    </p:spTree>
    <p:extLst>
      <p:ext uri="{BB962C8B-B14F-4D97-AF65-F5344CB8AC3E}">
        <p14:creationId xmlns:p14="http://schemas.microsoft.com/office/powerpoint/2010/main" val="41545294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5" name="Rectangle 14">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4541310-244F-EB4C-B6A1-3344F9AC1E2D}"/>
              </a:ext>
            </a:extLst>
          </p:cNvPr>
          <p:cNvSpPr>
            <a:spLocks noGrp="1"/>
          </p:cNvSpPr>
          <p:nvPr>
            <p:ph type="ctrTitle"/>
          </p:nvPr>
        </p:nvSpPr>
        <p:spPr>
          <a:xfrm>
            <a:off x="1683171" y="1143000"/>
            <a:ext cx="8825658" cy="3389217"/>
          </a:xfrm>
        </p:spPr>
        <p:txBody>
          <a:bodyPr anchor="ctr">
            <a:normAutofit/>
          </a:bodyPr>
          <a:lstStyle/>
          <a:p>
            <a:pPr algn="ctr"/>
            <a:r>
              <a:rPr lang="en-GB" sz="6600" b="1" dirty="0">
                <a:solidFill>
                  <a:srgbClr val="FFFFFF"/>
                </a:solidFill>
                <a:latin typeface="+mn-lt"/>
              </a:rPr>
              <a:t>A minimum digital living standard</a:t>
            </a:r>
            <a:endParaRPr lang="en-US" sz="6600" b="1" dirty="0">
              <a:solidFill>
                <a:srgbClr val="FFFFFF"/>
              </a:solidFill>
              <a:latin typeface="+mn-lt"/>
            </a:endParaRPr>
          </a:p>
        </p:txBody>
      </p:sp>
      <p:sp>
        <p:nvSpPr>
          <p:cNvPr id="10" name="Subtitle 2">
            <a:extLst>
              <a:ext uri="{FF2B5EF4-FFF2-40B4-BE49-F238E27FC236}">
                <a16:creationId xmlns:a16="http://schemas.microsoft.com/office/drawing/2014/main" id="{9390BEF4-06FC-49C0-86F2-53AFCAB1B732}"/>
              </a:ext>
            </a:extLst>
          </p:cNvPr>
          <p:cNvSpPr>
            <a:spLocks noGrp="1"/>
          </p:cNvSpPr>
          <p:nvPr>
            <p:ph type="subTitle" idx="1"/>
          </p:nvPr>
        </p:nvSpPr>
        <p:spPr>
          <a:xfrm>
            <a:off x="481522" y="4867372"/>
            <a:ext cx="7395152" cy="1711590"/>
          </a:xfrm>
        </p:spPr>
        <p:txBody>
          <a:bodyPr>
            <a:normAutofit/>
          </a:bodyPr>
          <a:lstStyle/>
          <a:p>
            <a:pPr>
              <a:lnSpc>
                <a:spcPct val="90000"/>
              </a:lnSpc>
            </a:pPr>
            <a:r>
              <a:rPr lang="en-GB" sz="2200" dirty="0">
                <a:solidFill>
                  <a:schemeClr val="tx2"/>
                </a:solidFill>
              </a:rPr>
              <a:t> 6 July 2022</a:t>
            </a:r>
          </a:p>
          <a:p>
            <a:pPr>
              <a:lnSpc>
                <a:spcPct val="90000"/>
              </a:lnSpc>
            </a:pPr>
            <a:r>
              <a:rPr lang="en-GB" sz="2200" dirty="0">
                <a:solidFill>
                  <a:schemeClr val="tx2"/>
                </a:solidFill>
              </a:rPr>
              <a:t>Abigail Davis, Matt Padley, Katherine Hill, CHLOE BLACKWELL</a:t>
            </a:r>
          </a:p>
          <a:p>
            <a:pPr>
              <a:lnSpc>
                <a:spcPct val="90000"/>
              </a:lnSpc>
            </a:pPr>
            <a:r>
              <a:rPr lang="en-GB" sz="2200" dirty="0">
                <a:solidFill>
                  <a:schemeClr val="tx2"/>
                </a:solidFill>
              </a:rPr>
              <a:t>Centre for Research in Social Policy</a:t>
            </a:r>
          </a:p>
        </p:txBody>
      </p:sp>
      <p:pic>
        <p:nvPicPr>
          <p:cNvPr id="12" name="Picture 11" descr="Text&#10;&#10;Description automatically generated">
            <a:extLst>
              <a:ext uri="{FF2B5EF4-FFF2-40B4-BE49-F238E27FC236}">
                <a16:creationId xmlns:a16="http://schemas.microsoft.com/office/drawing/2014/main" id="{B3008AEF-1CD6-482E-B4B2-B7BFF1541F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3166" y="4953895"/>
            <a:ext cx="2734975" cy="1203389"/>
          </a:xfrm>
          <a:prstGeom prst="rect">
            <a:avLst/>
          </a:prstGeom>
        </p:spPr>
      </p:pic>
    </p:spTree>
    <p:extLst>
      <p:ext uri="{BB962C8B-B14F-4D97-AF65-F5344CB8AC3E}">
        <p14:creationId xmlns:p14="http://schemas.microsoft.com/office/powerpoint/2010/main" val="1657570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C2F9B-A1CD-61F5-D558-3960BAC891DA}"/>
              </a:ext>
            </a:extLst>
          </p:cNvPr>
          <p:cNvSpPr>
            <a:spLocks noGrp="1"/>
          </p:cNvSpPr>
          <p:nvPr>
            <p:ph type="title"/>
          </p:nvPr>
        </p:nvSpPr>
        <p:spPr/>
        <p:txBody>
          <a:bodyPr/>
          <a:lstStyle/>
          <a:p>
            <a:r>
              <a:rPr lang="en-GB" b="1" dirty="0"/>
              <a:t>Concerns</a:t>
            </a:r>
          </a:p>
        </p:txBody>
      </p:sp>
      <p:sp>
        <p:nvSpPr>
          <p:cNvPr id="3" name="Content Placeholder 2">
            <a:extLst>
              <a:ext uri="{FF2B5EF4-FFF2-40B4-BE49-F238E27FC236}">
                <a16:creationId xmlns:a16="http://schemas.microsoft.com/office/drawing/2014/main" id="{6D63920A-E1E8-E078-D4E4-0CAE9FB70C72}"/>
              </a:ext>
            </a:extLst>
          </p:cNvPr>
          <p:cNvSpPr>
            <a:spLocks noGrp="1"/>
          </p:cNvSpPr>
          <p:nvPr>
            <p:ph sz="half" idx="1"/>
          </p:nvPr>
        </p:nvSpPr>
        <p:spPr>
          <a:xfrm>
            <a:off x="497305" y="2603499"/>
            <a:ext cx="4635735" cy="3508543"/>
          </a:xfrm>
        </p:spPr>
        <p:txBody>
          <a:bodyPr>
            <a:normAutofit fontScale="70000" lnSpcReduction="20000"/>
          </a:bodyPr>
          <a:lstStyle/>
          <a:p>
            <a:pPr marL="0" lvl="0" indent="0">
              <a:lnSpc>
                <a:spcPct val="130000"/>
              </a:lnSpc>
              <a:spcBef>
                <a:spcPts val="0"/>
              </a:spcBef>
              <a:buSzPct val="100000"/>
              <a:buNone/>
              <a:tabLst>
                <a:tab pos="180340" algn="l"/>
              </a:tabLst>
            </a:pPr>
            <a:r>
              <a:rPr lang="en-GB" sz="3600" b="1" dirty="0">
                <a:solidFill>
                  <a:schemeClr val="tx1"/>
                </a:solidFill>
                <a:ea typeface="Times New Roman" panose="02020603050405020304" pitchFamily="18" charset="0"/>
              </a:rPr>
              <a:t>Online harms</a:t>
            </a:r>
          </a:p>
          <a:p>
            <a:pPr lvl="0">
              <a:lnSpc>
                <a:spcPct val="130000"/>
              </a:lnSpc>
              <a:spcBef>
                <a:spcPts val="0"/>
              </a:spcBef>
              <a:buSzPct val="100000"/>
              <a:tabLst>
                <a:tab pos="180340" algn="l"/>
              </a:tabLst>
            </a:pPr>
            <a:r>
              <a:rPr lang="en-GB" sz="3600" dirty="0">
                <a:solidFill>
                  <a:schemeClr val="tx1"/>
                </a:solidFill>
                <a:ea typeface="Times New Roman" panose="02020603050405020304" pitchFamily="18" charset="0"/>
              </a:rPr>
              <a:t>Security, scams, identity theft</a:t>
            </a:r>
          </a:p>
          <a:p>
            <a:pPr>
              <a:lnSpc>
                <a:spcPct val="130000"/>
              </a:lnSpc>
              <a:spcBef>
                <a:spcPts val="0"/>
              </a:spcBef>
              <a:buSzPct val="100000"/>
              <a:tabLst>
                <a:tab pos="180340" algn="l"/>
              </a:tabLst>
            </a:pPr>
            <a:r>
              <a:rPr lang="en-GB" sz="3600" dirty="0">
                <a:solidFill>
                  <a:schemeClr val="tx1"/>
                </a:solidFill>
                <a:ea typeface="Times New Roman" panose="02020603050405020304" pitchFamily="18" charset="0"/>
              </a:rPr>
              <a:t>Misinformation, </a:t>
            </a:r>
          </a:p>
          <a:p>
            <a:pPr>
              <a:lnSpc>
                <a:spcPct val="130000"/>
              </a:lnSpc>
              <a:spcBef>
                <a:spcPts val="0"/>
              </a:spcBef>
              <a:buSzPct val="100000"/>
              <a:tabLst>
                <a:tab pos="180340" algn="l"/>
              </a:tabLst>
            </a:pPr>
            <a:r>
              <a:rPr lang="en-GB" sz="3600" dirty="0">
                <a:solidFill>
                  <a:schemeClr val="tx1"/>
                </a:solidFill>
                <a:ea typeface="Times New Roman" panose="02020603050405020304" pitchFamily="18" charset="0"/>
              </a:rPr>
              <a:t>Trolling –anonymity – lack of accountability</a:t>
            </a:r>
          </a:p>
          <a:p>
            <a:endParaRPr lang="en-GB" dirty="0"/>
          </a:p>
        </p:txBody>
      </p:sp>
      <p:sp>
        <p:nvSpPr>
          <p:cNvPr id="4" name="Content Placeholder 3">
            <a:extLst>
              <a:ext uri="{FF2B5EF4-FFF2-40B4-BE49-F238E27FC236}">
                <a16:creationId xmlns:a16="http://schemas.microsoft.com/office/drawing/2014/main" id="{8121F80C-70D0-9365-6AD9-BD672E57A114}"/>
              </a:ext>
            </a:extLst>
          </p:cNvPr>
          <p:cNvSpPr>
            <a:spLocks noGrp="1"/>
          </p:cNvSpPr>
          <p:nvPr>
            <p:ph sz="half" idx="2"/>
          </p:nvPr>
        </p:nvSpPr>
        <p:spPr>
          <a:xfrm>
            <a:off x="5267014" y="2382961"/>
            <a:ext cx="6427681" cy="4264974"/>
          </a:xfrm>
        </p:spPr>
        <p:txBody>
          <a:bodyPr>
            <a:normAutofit fontScale="70000" lnSpcReduction="20000"/>
          </a:bodyPr>
          <a:lstStyle/>
          <a:p>
            <a:pPr marL="0" lvl="0" indent="0">
              <a:lnSpc>
                <a:spcPct val="130000"/>
              </a:lnSpc>
              <a:spcBef>
                <a:spcPts val="0"/>
              </a:spcBef>
              <a:buSzPct val="100000"/>
              <a:buNone/>
              <a:tabLst>
                <a:tab pos="180340" algn="l"/>
              </a:tabLst>
            </a:pPr>
            <a:r>
              <a:rPr lang="en-GB" sz="3600" b="1" dirty="0">
                <a:solidFill>
                  <a:schemeClr val="tx1"/>
                </a:solidFill>
                <a:ea typeface="Times New Roman" panose="02020603050405020304" pitchFamily="18" charset="0"/>
              </a:rPr>
              <a:t>Potential risks</a:t>
            </a:r>
          </a:p>
          <a:p>
            <a:pPr lvl="0">
              <a:lnSpc>
                <a:spcPct val="130000"/>
              </a:lnSpc>
              <a:spcBef>
                <a:spcPts val="0"/>
              </a:spcBef>
              <a:buSzPct val="100000"/>
              <a:tabLst>
                <a:tab pos="180340" algn="l"/>
              </a:tabLst>
            </a:pPr>
            <a:r>
              <a:rPr lang="en-GB" sz="3600" dirty="0">
                <a:solidFill>
                  <a:schemeClr val="tx1"/>
                </a:solidFill>
                <a:ea typeface="Times New Roman" panose="02020603050405020304" pitchFamily="18" charset="0"/>
              </a:rPr>
              <a:t>Increased consumption</a:t>
            </a:r>
          </a:p>
          <a:p>
            <a:pPr lvl="0">
              <a:lnSpc>
                <a:spcPct val="130000"/>
              </a:lnSpc>
              <a:spcBef>
                <a:spcPts val="0"/>
              </a:spcBef>
              <a:buSzPct val="100000"/>
              <a:tabLst>
                <a:tab pos="180340" algn="l"/>
              </a:tabLst>
            </a:pPr>
            <a:r>
              <a:rPr lang="en-GB" sz="3600" dirty="0">
                <a:solidFill>
                  <a:schemeClr val="tx1"/>
                </a:solidFill>
                <a:ea typeface="Times New Roman" panose="02020603050405020304" pitchFamily="18" charset="0"/>
              </a:rPr>
              <a:t>Pressure of 24/7 access</a:t>
            </a:r>
          </a:p>
          <a:p>
            <a:pPr lvl="0">
              <a:lnSpc>
                <a:spcPct val="130000"/>
              </a:lnSpc>
              <a:spcBef>
                <a:spcPts val="0"/>
              </a:spcBef>
              <a:buSzPct val="100000"/>
              <a:tabLst>
                <a:tab pos="180340" algn="l"/>
              </a:tabLst>
            </a:pPr>
            <a:r>
              <a:rPr lang="en-GB" sz="3600" dirty="0">
                <a:solidFill>
                  <a:schemeClr val="tx1"/>
                </a:solidFill>
                <a:ea typeface="Times New Roman" panose="02020603050405020304" pitchFamily="18" charset="0"/>
              </a:rPr>
              <a:t>Effects on family life</a:t>
            </a:r>
          </a:p>
          <a:p>
            <a:pPr lvl="0">
              <a:lnSpc>
                <a:spcPct val="130000"/>
              </a:lnSpc>
              <a:spcBef>
                <a:spcPts val="0"/>
              </a:spcBef>
              <a:buSzPct val="100000"/>
              <a:tabLst>
                <a:tab pos="180340" algn="l"/>
              </a:tabLst>
            </a:pPr>
            <a:r>
              <a:rPr lang="en-GB" sz="3600" dirty="0">
                <a:solidFill>
                  <a:schemeClr val="tx1"/>
                </a:solidFill>
                <a:ea typeface="Times New Roman" panose="02020603050405020304" pitchFamily="18" charset="0"/>
              </a:rPr>
              <a:t>Effects on physical and mental health</a:t>
            </a:r>
          </a:p>
          <a:p>
            <a:r>
              <a:rPr lang="en-GB" sz="3600" dirty="0">
                <a:solidFill>
                  <a:schemeClr val="tx1"/>
                </a:solidFill>
                <a:ea typeface="Times New Roman" panose="02020603050405020304" pitchFamily="18" charset="0"/>
              </a:rPr>
              <a:t>Loss of human contact in services / job losses</a:t>
            </a:r>
          </a:p>
          <a:p>
            <a:r>
              <a:rPr lang="en-GB" sz="3600" dirty="0">
                <a:solidFill>
                  <a:schemeClr val="tx1"/>
                </a:solidFill>
                <a:ea typeface="Times New Roman" panose="02020603050405020304" pitchFamily="18" charset="0"/>
              </a:rPr>
              <a:t>Navigating systems could be frustrating, time consuming</a:t>
            </a:r>
          </a:p>
          <a:p>
            <a:endParaRPr lang="en-GB" dirty="0"/>
          </a:p>
        </p:txBody>
      </p:sp>
      <p:sp>
        <p:nvSpPr>
          <p:cNvPr id="11" name="Content Placeholder 2">
            <a:extLst>
              <a:ext uri="{FF2B5EF4-FFF2-40B4-BE49-F238E27FC236}">
                <a16:creationId xmlns:a16="http://schemas.microsoft.com/office/drawing/2014/main" id="{917D94E2-1E8E-0AF5-D594-EFD3F6217B62}"/>
              </a:ext>
            </a:extLst>
          </p:cNvPr>
          <p:cNvSpPr txBox="1">
            <a:spLocks/>
          </p:cNvSpPr>
          <p:nvPr/>
        </p:nvSpPr>
        <p:spPr>
          <a:xfrm>
            <a:off x="8272012" y="2440626"/>
            <a:ext cx="3288709" cy="367141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nSpc>
                <a:spcPct val="130000"/>
              </a:lnSpc>
              <a:spcBef>
                <a:spcPts val="0"/>
              </a:spcBef>
              <a:buSzPct val="100000"/>
              <a:tabLst>
                <a:tab pos="180340" algn="l"/>
              </a:tabLst>
            </a:pPr>
            <a:endParaRPr lang="en-GB" sz="1800" dirty="0">
              <a:solidFill>
                <a:schemeClr val="tx1"/>
              </a:solidFill>
              <a:ea typeface="Times New Roman" panose="02020603050405020304" pitchFamily="18" charset="0"/>
            </a:endParaRPr>
          </a:p>
          <a:p>
            <a:pPr>
              <a:lnSpc>
                <a:spcPct val="130000"/>
              </a:lnSpc>
              <a:spcBef>
                <a:spcPts val="0"/>
              </a:spcBef>
              <a:buSzPct val="100000"/>
              <a:tabLst>
                <a:tab pos="180340" algn="l"/>
              </a:tabLst>
            </a:pPr>
            <a:endParaRPr lang="en-GB" sz="2000" dirty="0">
              <a:solidFill>
                <a:schemeClr val="tx1"/>
              </a:solidFill>
              <a:ea typeface="Times New Roman" panose="02020603050405020304" pitchFamily="18" charset="0"/>
            </a:endParaRPr>
          </a:p>
          <a:p>
            <a:pPr marL="0" indent="0">
              <a:lnSpc>
                <a:spcPct val="130000"/>
              </a:lnSpc>
              <a:spcBef>
                <a:spcPts val="0"/>
              </a:spcBef>
              <a:buSzPct val="100000"/>
              <a:buNone/>
              <a:tabLst>
                <a:tab pos="180340" algn="l"/>
              </a:tabLst>
            </a:pPr>
            <a:endParaRPr lang="en-GB" sz="2000" dirty="0">
              <a:solidFill>
                <a:schemeClr val="tx1"/>
              </a:solidFill>
              <a:ea typeface="Times New Roman" panose="02020603050405020304" pitchFamily="18" charset="0"/>
            </a:endParaRPr>
          </a:p>
          <a:p>
            <a:endParaRPr lang="en-GB" dirty="0"/>
          </a:p>
        </p:txBody>
      </p:sp>
    </p:spTree>
    <p:extLst>
      <p:ext uri="{BB962C8B-B14F-4D97-AF65-F5344CB8AC3E}">
        <p14:creationId xmlns:p14="http://schemas.microsoft.com/office/powerpoint/2010/main" val="230592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BF355-515C-4A0E-A334-8F28D7162901}"/>
              </a:ext>
            </a:extLst>
          </p:cNvPr>
          <p:cNvSpPr>
            <a:spLocks noGrp="1"/>
          </p:cNvSpPr>
          <p:nvPr>
            <p:ph type="title"/>
          </p:nvPr>
        </p:nvSpPr>
        <p:spPr>
          <a:xfrm>
            <a:off x="1167069" y="1019467"/>
            <a:ext cx="10515600" cy="618723"/>
          </a:xfrm>
        </p:spPr>
        <p:txBody>
          <a:bodyPr>
            <a:noAutofit/>
          </a:bodyPr>
          <a:lstStyle/>
          <a:p>
            <a:r>
              <a:rPr lang="en-GB" b="1" dirty="0">
                <a:solidFill>
                  <a:schemeClr val="bg1"/>
                </a:solidFill>
              </a:rPr>
              <a:t>Parents’ concerns for children</a:t>
            </a:r>
          </a:p>
        </p:txBody>
      </p:sp>
      <p:sp>
        <p:nvSpPr>
          <p:cNvPr id="3" name="Content Placeholder 2">
            <a:extLst>
              <a:ext uri="{FF2B5EF4-FFF2-40B4-BE49-F238E27FC236}">
                <a16:creationId xmlns:a16="http://schemas.microsoft.com/office/drawing/2014/main" id="{9784327D-6193-40F9-9D2E-6A9D48882291}"/>
              </a:ext>
            </a:extLst>
          </p:cNvPr>
          <p:cNvSpPr>
            <a:spLocks noGrp="1"/>
          </p:cNvSpPr>
          <p:nvPr>
            <p:ph idx="1"/>
          </p:nvPr>
        </p:nvSpPr>
        <p:spPr>
          <a:xfrm>
            <a:off x="1066812" y="2337468"/>
            <a:ext cx="10778854" cy="3790043"/>
          </a:xfrm>
        </p:spPr>
        <p:txBody>
          <a:bodyPr>
            <a:noAutofit/>
          </a:bodyPr>
          <a:lstStyle/>
          <a:p>
            <a:pPr lvl="0">
              <a:lnSpc>
                <a:spcPct val="130000"/>
              </a:lnSpc>
              <a:spcBef>
                <a:spcPts val="0"/>
              </a:spcBef>
              <a:buSzPct val="100000"/>
              <a:tabLst>
                <a:tab pos="180340" algn="l"/>
              </a:tabLst>
            </a:pPr>
            <a:r>
              <a:rPr lang="en-GB" sz="2000" dirty="0">
                <a:solidFill>
                  <a:schemeClr val="tx1"/>
                </a:solidFill>
                <a:ea typeface="Times New Roman" panose="02020603050405020304" pitchFamily="18" charset="0"/>
              </a:rPr>
              <a:t>Cyber bullying</a:t>
            </a:r>
          </a:p>
          <a:p>
            <a:pPr lvl="0">
              <a:lnSpc>
                <a:spcPct val="130000"/>
              </a:lnSpc>
              <a:spcBef>
                <a:spcPts val="0"/>
              </a:spcBef>
              <a:buSzPct val="100000"/>
              <a:tabLst>
                <a:tab pos="180340" algn="l"/>
              </a:tabLst>
            </a:pPr>
            <a:r>
              <a:rPr lang="en-GB" sz="2000" dirty="0">
                <a:solidFill>
                  <a:schemeClr val="tx1"/>
                </a:solidFill>
                <a:ea typeface="Times New Roman" panose="02020603050405020304" pitchFamily="18" charset="0"/>
              </a:rPr>
              <a:t>Knowing who they are talking to online</a:t>
            </a:r>
          </a:p>
          <a:p>
            <a:pPr lvl="0">
              <a:lnSpc>
                <a:spcPct val="130000"/>
              </a:lnSpc>
              <a:spcBef>
                <a:spcPts val="0"/>
              </a:spcBef>
              <a:buSzPct val="100000"/>
              <a:tabLst>
                <a:tab pos="180340" algn="l"/>
              </a:tabLst>
            </a:pPr>
            <a:r>
              <a:rPr lang="en-GB" sz="2000" dirty="0">
                <a:solidFill>
                  <a:schemeClr val="tx1"/>
                </a:solidFill>
                <a:ea typeface="Times New Roman" panose="02020603050405020304" pitchFamily="18" charset="0"/>
              </a:rPr>
              <a:t>Knowing what they are accessing, age appropriateness of content</a:t>
            </a:r>
          </a:p>
          <a:p>
            <a:pPr lvl="0">
              <a:lnSpc>
                <a:spcPct val="130000"/>
              </a:lnSpc>
              <a:spcBef>
                <a:spcPts val="0"/>
              </a:spcBef>
              <a:buSzPct val="100000"/>
              <a:tabLst>
                <a:tab pos="180340" algn="l"/>
              </a:tabLst>
            </a:pPr>
            <a:r>
              <a:rPr lang="en-GB" sz="2000" dirty="0">
                <a:solidFill>
                  <a:schemeClr val="tx1"/>
                </a:solidFill>
                <a:ea typeface="Times New Roman" panose="02020603050405020304" pitchFamily="18" charset="0"/>
              </a:rPr>
              <a:t>In-app purchases</a:t>
            </a:r>
          </a:p>
          <a:p>
            <a:pPr lvl="0">
              <a:lnSpc>
                <a:spcPct val="130000"/>
              </a:lnSpc>
              <a:spcBef>
                <a:spcPts val="0"/>
              </a:spcBef>
              <a:buSzPct val="100000"/>
              <a:tabLst>
                <a:tab pos="180340" algn="l"/>
              </a:tabLst>
            </a:pPr>
            <a:r>
              <a:rPr lang="en-GB" sz="2000" dirty="0">
                <a:solidFill>
                  <a:schemeClr val="tx1"/>
                </a:solidFill>
                <a:ea typeface="Times New Roman" panose="02020603050405020304" pitchFamily="18" charset="0"/>
              </a:rPr>
              <a:t>Sharing content, messages – that will always be out there</a:t>
            </a:r>
          </a:p>
          <a:p>
            <a:pPr lvl="0">
              <a:lnSpc>
                <a:spcPct val="130000"/>
              </a:lnSpc>
              <a:spcBef>
                <a:spcPts val="0"/>
              </a:spcBef>
              <a:buSzPct val="100000"/>
              <a:tabLst>
                <a:tab pos="180340" algn="l"/>
              </a:tabLst>
            </a:pPr>
            <a:r>
              <a:rPr lang="en-GB" sz="2000" dirty="0">
                <a:solidFill>
                  <a:schemeClr val="tx1"/>
                </a:solidFill>
                <a:ea typeface="Times New Roman" panose="02020603050405020304" pitchFamily="18" charset="0"/>
              </a:rPr>
              <a:t>Implications –</a:t>
            </a:r>
            <a:r>
              <a:rPr lang="en-GB" sz="2000" dirty="0" err="1">
                <a:solidFill>
                  <a:schemeClr val="tx1"/>
                </a:solidFill>
                <a:ea typeface="Times New Roman" panose="02020603050405020304" pitchFamily="18" charset="0"/>
              </a:rPr>
              <a:t>eg</a:t>
            </a:r>
            <a:r>
              <a:rPr lang="en-GB" sz="2000" dirty="0">
                <a:solidFill>
                  <a:schemeClr val="tx1"/>
                </a:solidFill>
                <a:ea typeface="Times New Roman" panose="02020603050405020304" pitchFamily="18" charset="0"/>
              </a:rPr>
              <a:t> on mental health, body image and concentration</a:t>
            </a:r>
          </a:p>
          <a:p>
            <a:pPr lvl="0">
              <a:lnSpc>
                <a:spcPct val="130000"/>
              </a:lnSpc>
              <a:spcBef>
                <a:spcPts val="0"/>
              </a:spcBef>
              <a:buSzPct val="100000"/>
              <a:tabLst>
                <a:tab pos="180340" algn="l"/>
              </a:tabLst>
            </a:pPr>
            <a:r>
              <a:rPr lang="en-GB" sz="2000" dirty="0">
                <a:solidFill>
                  <a:schemeClr val="tx1"/>
                </a:solidFill>
                <a:ea typeface="Times New Roman" panose="02020603050405020304" pitchFamily="18" charset="0"/>
              </a:rPr>
              <a:t>Finding a balance between setting limits and their child’s independence and trust</a:t>
            </a:r>
          </a:p>
          <a:p>
            <a:pPr lvl="0">
              <a:lnSpc>
                <a:spcPct val="130000"/>
              </a:lnSpc>
              <a:spcBef>
                <a:spcPts val="0"/>
              </a:spcBef>
              <a:buSzPct val="100000"/>
              <a:tabLst>
                <a:tab pos="180340" algn="l"/>
              </a:tabLst>
            </a:pPr>
            <a:endParaRPr lang="en-GB" sz="2000" dirty="0">
              <a:solidFill>
                <a:schemeClr val="tx1"/>
              </a:solidFill>
              <a:ea typeface="Times New Roman" panose="02020603050405020304" pitchFamily="18" charset="0"/>
            </a:endParaRPr>
          </a:p>
          <a:p>
            <a:pPr lvl="0">
              <a:lnSpc>
                <a:spcPct val="130000"/>
              </a:lnSpc>
              <a:spcBef>
                <a:spcPts val="0"/>
              </a:spcBef>
              <a:buSzPct val="100000"/>
              <a:tabLst>
                <a:tab pos="180340" algn="l"/>
              </a:tabLst>
            </a:pPr>
            <a:endParaRPr lang="en-GB" sz="2000" dirty="0">
              <a:solidFill>
                <a:schemeClr val="tx1"/>
              </a:solidFill>
              <a:ea typeface="Times New Roman" panose="02020603050405020304" pitchFamily="18" charset="0"/>
            </a:endParaRPr>
          </a:p>
          <a:p>
            <a:pPr lvl="0">
              <a:lnSpc>
                <a:spcPct val="130000"/>
              </a:lnSpc>
              <a:spcBef>
                <a:spcPts val="0"/>
              </a:spcBef>
              <a:buSzPct val="100000"/>
              <a:tabLst>
                <a:tab pos="180340" algn="l"/>
              </a:tabLst>
            </a:pPr>
            <a:endParaRPr lang="en-GB" sz="2000" dirty="0">
              <a:solidFill>
                <a:schemeClr val="tx1"/>
              </a:solidFill>
              <a:ea typeface="Times New Roman" panose="02020603050405020304" pitchFamily="18" charset="0"/>
            </a:endParaRPr>
          </a:p>
          <a:p>
            <a:pPr lvl="0">
              <a:lnSpc>
                <a:spcPct val="130000"/>
              </a:lnSpc>
              <a:spcBef>
                <a:spcPts val="0"/>
              </a:spcBef>
              <a:buSzPct val="100000"/>
              <a:tabLst>
                <a:tab pos="180340" algn="l"/>
              </a:tabLst>
            </a:pPr>
            <a:endParaRPr lang="en-GB" sz="2000" dirty="0">
              <a:solidFill>
                <a:schemeClr val="tx1"/>
              </a:solidFill>
              <a:ea typeface="Times New Roman" panose="02020603050405020304" pitchFamily="18" charset="0"/>
            </a:endParaRPr>
          </a:p>
          <a:p>
            <a:pPr lvl="0">
              <a:lnSpc>
                <a:spcPct val="130000"/>
              </a:lnSpc>
              <a:spcBef>
                <a:spcPts val="0"/>
              </a:spcBef>
              <a:buSzPct val="100000"/>
              <a:tabLst>
                <a:tab pos="180340" algn="l"/>
              </a:tabLst>
            </a:pPr>
            <a:endParaRPr lang="en-GB" sz="2000" dirty="0">
              <a:solidFill>
                <a:schemeClr val="tx1"/>
              </a:solidFill>
              <a:ea typeface="Times New Roman" panose="02020603050405020304" pitchFamily="18" charset="0"/>
            </a:endParaRPr>
          </a:p>
          <a:p>
            <a:pPr marL="0" lvl="0" indent="0">
              <a:lnSpc>
                <a:spcPct val="130000"/>
              </a:lnSpc>
              <a:spcBef>
                <a:spcPts val="0"/>
              </a:spcBef>
              <a:buSzPct val="100000"/>
              <a:buNone/>
              <a:tabLst>
                <a:tab pos="180340" algn="l"/>
              </a:tabLst>
            </a:pPr>
            <a:endParaRPr lang="en-GB" sz="1600" dirty="0">
              <a:solidFill>
                <a:schemeClr val="tx1"/>
              </a:solidFill>
              <a:ea typeface="Times New Roman" panose="02020603050405020304" pitchFamily="18" charset="0"/>
            </a:endParaRPr>
          </a:p>
          <a:p>
            <a:pPr lvl="0">
              <a:lnSpc>
                <a:spcPct val="130000"/>
              </a:lnSpc>
              <a:spcBef>
                <a:spcPts val="0"/>
              </a:spcBef>
              <a:buSzPct val="100000"/>
              <a:tabLst>
                <a:tab pos="180340" algn="l"/>
              </a:tabLst>
            </a:pPr>
            <a:endParaRPr lang="en-GB" sz="1600" dirty="0">
              <a:solidFill>
                <a:schemeClr val="tx1"/>
              </a:solidFill>
              <a:ea typeface="Times New Roman" panose="02020603050405020304" pitchFamily="18" charset="0"/>
            </a:endParaRPr>
          </a:p>
          <a:p>
            <a:pPr lvl="0">
              <a:lnSpc>
                <a:spcPct val="130000"/>
              </a:lnSpc>
              <a:spcBef>
                <a:spcPts val="0"/>
              </a:spcBef>
              <a:buSzPct val="100000"/>
              <a:tabLst>
                <a:tab pos="180340" algn="l"/>
              </a:tabLst>
            </a:pPr>
            <a:endParaRPr lang="en-GB" sz="1600" dirty="0">
              <a:solidFill>
                <a:schemeClr val="tx1"/>
              </a:solidFill>
              <a:effectLst/>
              <a:ea typeface="Times New Roman" panose="02020603050405020304" pitchFamily="18" charset="0"/>
            </a:endParaRPr>
          </a:p>
        </p:txBody>
      </p:sp>
    </p:spTree>
    <p:extLst>
      <p:ext uri="{BB962C8B-B14F-4D97-AF65-F5344CB8AC3E}">
        <p14:creationId xmlns:p14="http://schemas.microsoft.com/office/powerpoint/2010/main" val="3271650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F38B3-DF5A-B549-9ECF-F6695D99720E}"/>
              </a:ext>
            </a:extLst>
          </p:cNvPr>
          <p:cNvSpPr>
            <a:spLocks noGrp="1"/>
          </p:cNvSpPr>
          <p:nvPr>
            <p:ph type="title"/>
          </p:nvPr>
        </p:nvSpPr>
        <p:spPr>
          <a:xfrm>
            <a:off x="836612" y="412045"/>
            <a:ext cx="4272799" cy="704322"/>
          </a:xfrm>
        </p:spPr>
        <p:txBody>
          <a:bodyPr anchor="t">
            <a:noAutofit/>
          </a:bodyPr>
          <a:lstStyle/>
          <a:p>
            <a:r>
              <a:rPr lang="en-GB" sz="3800" b="1" dirty="0">
                <a:solidFill>
                  <a:schemeClr val="bg1">
                    <a:lumMod val="95000"/>
                  </a:schemeClr>
                </a:solidFill>
              </a:rPr>
              <a:t>Drafting a definition</a:t>
            </a:r>
            <a:endParaRPr lang="en-US" sz="3800" b="1" dirty="0">
              <a:solidFill>
                <a:schemeClr val="bg1">
                  <a:lumMod val="95000"/>
                </a:schemeClr>
              </a:solidFill>
            </a:endParaRPr>
          </a:p>
        </p:txBody>
      </p:sp>
      <p:sp>
        <p:nvSpPr>
          <p:cNvPr id="3" name="Content Placeholder 2">
            <a:extLst>
              <a:ext uri="{FF2B5EF4-FFF2-40B4-BE49-F238E27FC236}">
                <a16:creationId xmlns:a16="http://schemas.microsoft.com/office/drawing/2014/main" id="{BC499CB0-4768-044B-87B8-37AA4C2A9355}"/>
              </a:ext>
            </a:extLst>
          </p:cNvPr>
          <p:cNvSpPr>
            <a:spLocks noGrp="1"/>
          </p:cNvSpPr>
          <p:nvPr>
            <p:ph idx="1"/>
          </p:nvPr>
        </p:nvSpPr>
        <p:spPr>
          <a:xfrm>
            <a:off x="5109411" y="838200"/>
            <a:ext cx="5741486" cy="5607755"/>
          </a:xfrm>
        </p:spPr>
        <p:txBody>
          <a:bodyPr>
            <a:normAutofit/>
          </a:bodyPr>
          <a:lstStyle/>
          <a:p>
            <a:pPr marL="0" indent="0">
              <a:buNone/>
            </a:pPr>
            <a:r>
              <a:rPr lang="en-GB" sz="2800" dirty="0"/>
              <a:t>A minimum digital standard of living includes, but is more than, having accessible internet, adequate equipment, and the skills, knowledge and support people need. It is about being able to communicate, connect and engage with opportunities safely and with confidence.</a:t>
            </a:r>
            <a:endParaRPr lang="en-US" sz="2800" dirty="0"/>
          </a:p>
        </p:txBody>
      </p:sp>
      <p:pic>
        <p:nvPicPr>
          <p:cNvPr id="5" name="Picture 5">
            <a:extLst>
              <a:ext uri="{FF2B5EF4-FFF2-40B4-BE49-F238E27FC236}">
                <a16:creationId xmlns:a16="http://schemas.microsoft.com/office/drawing/2014/main" id="{0ECCDE25-7EDE-6644-A55A-9BAF68C2B480}"/>
              </a:ext>
            </a:extLst>
          </p:cNvPr>
          <p:cNvPicPr>
            <a:picLocks noChangeAspect="1"/>
          </p:cNvPicPr>
          <p:nvPr/>
        </p:nvPicPr>
        <p:blipFill rotWithShape="1">
          <a:blip r:embed="rId3">
            <a:extLst>
              <a:ext uri="{28A0092B-C50C-407E-A947-70E740481C1C}">
                <a14:useLocalDpi xmlns:a14="http://schemas.microsoft.com/office/drawing/2010/main" val="0"/>
              </a:ext>
            </a:extLst>
          </a:blip>
          <a:srcRect t="8193" b="8201"/>
          <a:stretch/>
        </p:blipFill>
        <p:spPr>
          <a:xfrm>
            <a:off x="833436" y="1771135"/>
            <a:ext cx="3650009" cy="3958330"/>
          </a:xfrm>
          <a:prstGeom prst="rect">
            <a:avLst/>
          </a:prstGeom>
        </p:spPr>
      </p:pic>
    </p:spTree>
    <p:extLst>
      <p:ext uri="{BB962C8B-B14F-4D97-AF65-F5344CB8AC3E}">
        <p14:creationId xmlns:p14="http://schemas.microsoft.com/office/powerpoint/2010/main" val="1588224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BF355-515C-4A0E-A334-8F28D7162901}"/>
              </a:ext>
            </a:extLst>
          </p:cNvPr>
          <p:cNvSpPr>
            <a:spLocks noGrp="1"/>
          </p:cNvSpPr>
          <p:nvPr>
            <p:ph type="title"/>
          </p:nvPr>
        </p:nvSpPr>
        <p:spPr>
          <a:xfrm>
            <a:off x="1167069" y="1019467"/>
            <a:ext cx="10515600" cy="618723"/>
          </a:xfrm>
        </p:spPr>
        <p:txBody>
          <a:bodyPr>
            <a:noAutofit/>
          </a:bodyPr>
          <a:lstStyle/>
          <a:p>
            <a:r>
              <a:rPr lang="en-GB" b="1" dirty="0">
                <a:solidFill>
                  <a:schemeClr val="bg1"/>
                </a:solidFill>
              </a:rPr>
              <a:t>Progress and next steps</a:t>
            </a:r>
          </a:p>
        </p:txBody>
      </p:sp>
      <p:sp>
        <p:nvSpPr>
          <p:cNvPr id="3" name="Content Placeholder 2">
            <a:extLst>
              <a:ext uri="{FF2B5EF4-FFF2-40B4-BE49-F238E27FC236}">
                <a16:creationId xmlns:a16="http://schemas.microsoft.com/office/drawing/2014/main" id="{9784327D-6193-40F9-9D2E-6A9D48882291}"/>
              </a:ext>
            </a:extLst>
          </p:cNvPr>
          <p:cNvSpPr>
            <a:spLocks noGrp="1"/>
          </p:cNvSpPr>
          <p:nvPr>
            <p:ph idx="1"/>
          </p:nvPr>
        </p:nvSpPr>
        <p:spPr>
          <a:xfrm>
            <a:off x="1158680" y="2578100"/>
            <a:ext cx="9732477" cy="3790043"/>
          </a:xfrm>
        </p:spPr>
        <p:txBody>
          <a:bodyPr>
            <a:noAutofit/>
          </a:bodyPr>
          <a:lstStyle/>
          <a:p>
            <a:pPr>
              <a:lnSpc>
                <a:spcPct val="130000"/>
              </a:lnSpc>
              <a:spcBef>
                <a:spcPts val="0"/>
              </a:spcBef>
              <a:buSzPct val="100000"/>
              <a:tabLst>
                <a:tab pos="180340" algn="l"/>
              </a:tabLst>
            </a:pPr>
            <a:r>
              <a:rPr lang="en-GB" sz="2000" dirty="0">
                <a:solidFill>
                  <a:schemeClr val="tx1"/>
                </a:solidFill>
                <a:ea typeface="Times New Roman" panose="02020603050405020304" pitchFamily="18" charset="0"/>
              </a:rPr>
              <a:t>Drawing on MIS </a:t>
            </a:r>
            <a:r>
              <a:rPr lang="en-GB" sz="2000">
                <a:solidFill>
                  <a:schemeClr val="tx1"/>
                </a:solidFill>
                <a:ea typeface="Times New Roman" panose="02020603050405020304" pitchFamily="18" charset="0"/>
              </a:rPr>
              <a:t>as a starting </a:t>
            </a:r>
            <a:r>
              <a:rPr lang="en-GB" sz="2000" dirty="0">
                <a:solidFill>
                  <a:schemeClr val="tx1"/>
                </a:solidFill>
                <a:ea typeface="Times New Roman" panose="02020603050405020304" pitchFamily="18" charset="0"/>
              </a:rPr>
              <a:t>point</a:t>
            </a:r>
          </a:p>
          <a:p>
            <a:pPr lvl="0">
              <a:lnSpc>
                <a:spcPct val="130000"/>
              </a:lnSpc>
              <a:spcBef>
                <a:spcPts val="0"/>
              </a:spcBef>
              <a:buSzPct val="100000"/>
              <a:tabLst>
                <a:tab pos="180340" algn="l"/>
              </a:tabLst>
            </a:pPr>
            <a:r>
              <a:rPr lang="en-GB" sz="2000" dirty="0">
                <a:solidFill>
                  <a:schemeClr val="tx1"/>
                </a:solidFill>
                <a:ea typeface="Times New Roman" panose="02020603050405020304" pitchFamily="18" charset="0"/>
              </a:rPr>
              <a:t>Deciding on the content - what families with children need to meet the definition</a:t>
            </a:r>
          </a:p>
          <a:p>
            <a:pPr lvl="0">
              <a:lnSpc>
                <a:spcPct val="130000"/>
              </a:lnSpc>
              <a:spcBef>
                <a:spcPts val="0"/>
              </a:spcBef>
              <a:buSzPct val="100000"/>
              <a:tabLst>
                <a:tab pos="180340" algn="l"/>
              </a:tabLst>
            </a:pPr>
            <a:r>
              <a:rPr lang="en-GB" sz="2000" dirty="0">
                <a:solidFill>
                  <a:schemeClr val="tx1"/>
                </a:solidFill>
                <a:ea typeface="Times New Roman" panose="02020603050405020304" pitchFamily="18" charset="0"/>
              </a:rPr>
              <a:t>First stages of groups with parents and first group with young people completed</a:t>
            </a:r>
          </a:p>
          <a:p>
            <a:pPr lvl="0">
              <a:lnSpc>
                <a:spcPct val="130000"/>
              </a:lnSpc>
              <a:spcBef>
                <a:spcPts val="0"/>
              </a:spcBef>
              <a:buSzPct val="100000"/>
              <a:tabLst>
                <a:tab pos="180340" algn="l"/>
              </a:tabLst>
            </a:pPr>
            <a:r>
              <a:rPr lang="en-GB" sz="2000" dirty="0">
                <a:solidFill>
                  <a:schemeClr val="tx1"/>
                </a:solidFill>
                <a:ea typeface="Times New Roman" panose="02020603050405020304" pitchFamily="18" charset="0"/>
              </a:rPr>
              <a:t>Further groups in September</a:t>
            </a:r>
          </a:p>
          <a:p>
            <a:pPr lvl="0">
              <a:lnSpc>
                <a:spcPct val="130000"/>
              </a:lnSpc>
              <a:spcBef>
                <a:spcPts val="0"/>
              </a:spcBef>
              <a:buSzPct val="100000"/>
              <a:tabLst>
                <a:tab pos="180340" algn="l"/>
              </a:tabLst>
            </a:pPr>
            <a:r>
              <a:rPr lang="en-GB" sz="2000" dirty="0">
                <a:solidFill>
                  <a:schemeClr val="tx1"/>
                </a:solidFill>
                <a:ea typeface="Times New Roman" panose="02020603050405020304" pitchFamily="18" charset="0"/>
              </a:rPr>
              <a:t>Survey and mapping exercise in 2023</a:t>
            </a:r>
          </a:p>
          <a:p>
            <a:pPr lvl="0">
              <a:lnSpc>
                <a:spcPct val="130000"/>
              </a:lnSpc>
              <a:spcBef>
                <a:spcPts val="0"/>
              </a:spcBef>
              <a:buSzPct val="100000"/>
              <a:tabLst>
                <a:tab pos="180340" algn="l"/>
              </a:tabLst>
            </a:pPr>
            <a:endParaRPr lang="en-GB" sz="2000" dirty="0">
              <a:solidFill>
                <a:schemeClr val="tx1"/>
              </a:solidFill>
              <a:ea typeface="Times New Roman" panose="02020603050405020304" pitchFamily="18" charset="0"/>
            </a:endParaRPr>
          </a:p>
          <a:p>
            <a:pPr lvl="0">
              <a:lnSpc>
                <a:spcPct val="130000"/>
              </a:lnSpc>
              <a:spcBef>
                <a:spcPts val="0"/>
              </a:spcBef>
              <a:buSzPct val="100000"/>
              <a:tabLst>
                <a:tab pos="180340" algn="l"/>
              </a:tabLst>
            </a:pPr>
            <a:endParaRPr lang="en-GB" sz="2000" dirty="0">
              <a:solidFill>
                <a:schemeClr val="tx1"/>
              </a:solidFill>
              <a:ea typeface="Times New Roman" panose="02020603050405020304" pitchFamily="18" charset="0"/>
            </a:endParaRPr>
          </a:p>
          <a:p>
            <a:pPr lvl="0">
              <a:lnSpc>
                <a:spcPct val="130000"/>
              </a:lnSpc>
              <a:spcBef>
                <a:spcPts val="0"/>
              </a:spcBef>
              <a:buSzPct val="100000"/>
              <a:tabLst>
                <a:tab pos="180340" algn="l"/>
              </a:tabLst>
            </a:pPr>
            <a:endParaRPr lang="en-GB" sz="2000" dirty="0">
              <a:solidFill>
                <a:schemeClr val="tx1"/>
              </a:solidFill>
              <a:ea typeface="Times New Roman" panose="02020603050405020304" pitchFamily="18" charset="0"/>
            </a:endParaRPr>
          </a:p>
          <a:p>
            <a:pPr lvl="0">
              <a:lnSpc>
                <a:spcPct val="130000"/>
              </a:lnSpc>
              <a:spcBef>
                <a:spcPts val="0"/>
              </a:spcBef>
              <a:buSzPct val="100000"/>
              <a:tabLst>
                <a:tab pos="180340" algn="l"/>
              </a:tabLst>
            </a:pPr>
            <a:endParaRPr lang="en-GB" sz="2000" dirty="0">
              <a:solidFill>
                <a:schemeClr val="tx1"/>
              </a:solidFill>
              <a:ea typeface="Times New Roman" panose="02020603050405020304" pitchFamily="18" charset="0"/>
            </a:endParaRPr>
          </a:p>
          <a:p>
            <a:pPr lvl="0">
              <a:lnSpc>
                <a:spcPct val="130000"/>
              </a:lnSpc>
              <a:spcBef>
                <a:spcPts val="0"/>
              </a:spcBef>
              <a:buSzPct val="100000"/>
              <a:tabLst>
                <a:tab pos="180340" algn="l"/>
              </a:tabLst>
            </a:pPr>
            <a:endParaRPr lang="en-GB" sz="2000" dirty="0">
              <a:solidFill>
                <a:schemeClr val="tx1"/>
              </a:solidFill>
              <a:ea typeface="Times New Roman" panose="02020603050405020304" pitchFamily="18" charset="0"/>
            </a:endParaRPr>
          </a:p>
          <a:p>
            <a:pPr lvl="0">
              <a:lnSpc>
                <a:spcPct val="130000"/>
              </a:lnSpc>
              <a:spcBef>
                <a:spcPts val="0"/>
              </a:spcBef>
              <a:buSzPct val="100000"/>
              <a:tabLst>
                <a:tab pos="180340" algn="l"/>
              </a:tabLst>
            </a:pPr>
            <a:endParaRPr lang="en-GB" sz="2000" dirty="0">
              <a:solidFill>
                <a:schemeClr val="tx1"/>
              </a:solidFill>
              <a:ea typeface="Times New Roman" panose="02020603050405020304" pitchFamily="18" charset="0"/>
            </a:endParaRPr>
          </a:p>
          <a:p>
            <a:pPr lvl="0">
              <a:lnSpc>
                <a:spcPct val="130000"/>
              </a:lnSpc>
              <a:spcBef>
                <a:spcPts val="0"/>
              </a:spcBef>
              <a:buSzPct val="100000"/>
              <a:tabLst>
                <a:tab pos="180340" algn="l"/>
              </a:tabLst>
            </a:pPr>
            <a:endParaRPr lang="en-GB" sz="2000" dirty="0">
              <a:solidFill>
                <a:schemeClr val="tx1"/>
              </a:solidFill>
              <a:ea typeface="Times New Roman" panose="02020603050405020304" pitchFamily="18" charset="0"/>
            </a:endParaRPr>
          </a:p>
          <a:p>
            <a:pPr lvl="0">
              <a:lnSpc>
                <a:spcPct val="130000"/>
              </a:lnSpc>
              <a:spcBef>
                <a:spcPts val="0"/>
              </a:spcBef>
              <a:buSzPct val="100000"/>
              <a:tabLst>
                <a:tab pos="180340" algn="l"/>
              </a:tabLst>
            </a:pPr>
            <a:endParaRPr lang="en-GB" sz="2000" dirty="0">
              <a:solidFill>
                <a:schemeClr val="tx1"/>
              </a:solidFill>
              <a:ea typeface="Times New Roman" panose="02020603050405020304" pitchFamily="18" charset="0"/>
            </a:endParaRPr>
          </a:p>
          <a:p>
            <a:pPr lvl="0">
              <a:lnSpc>
                <a:spcPct val="130000"/>
              </a:lnSpc>
              <a:spcBef>
                <a:spcPts val="0"/>
              </a:spcBef>
              <a:buSzPct val="100000"/>
              <a:tabLst>
                <a:tab pos="180340" algn="l"/>
              </a:tabLst>
            </a:pPr>
            <a:endParaRPr lang="en-GB" sz="2000" dirty="0">
              <a:solidFill>
                <a:schemeClr val="tx1"/>
              </a:solidFill>
              <a:ea typeface="Times New Roman" panose="02020603050405020304" pitchFamily="18" charset="0"/>
            </a:endParaRPr>
          </a:p>
          <a:p>
            <a:pPr marL="0" lvl="0" indent="0">
              <a:lnSpc>
                <a:spcPct val="130000"/>
              </a:lnSpc>
              <a:spcBef>
                <a:spcPts val="0"/>
              </a:spcBef>
              <a:buSzPct val="100000"/>
              <a:buNone/>
              <a:tabLst>
                <a:tab pos="180340" algn="l"/>
              </a:tabLst>
            </a:pPr>
            <a:endParaRPr lang="en-GB" sz="1600" dirty="0">
              <a:solidFill>
                <a:schemeClr val="tx1"/>
              </a:solidFill>
              <a:ea typeface="Times New Roman" panose="02020603050405020304" pitchFamily="18" charset="0"/>
            </a:endParaRPr>
          </a:p>
          <a:p>
            <a:pPr lvl="0">
              <a:lnSpc>
                <a:spcPct val="130000"/>
              </a:lnSpc>
              <a:spcBef>
                <a:spcPts val="0"/>
              </a:spcBef>
              <a:buSzPct val="100000"/>
              <a:tabLst>
                <a:tab pos="180340" algn="l"/>
              </a:tabLst>
            </a:pPr>
            <a:endParaRPr lang="en-GB" sz="1600" dirty="0">
              <a:solidFill>
                <a:schemeClr val="tx1"/>
              </a:solidFill>
              <a:ea typeface="Times New Roman" panose="02020603050405020304" pitchFamily="18" charset="0"/>
            </a:endParaRPr>
          </a:p>
          <a:p>
            <a:pPr lvl="0">
              <a:lnSpc>
                <a:spcPct val="130000"/>
              </a:lnSpc>
              <a:spcBef>
                <a:spcPts val="0"/>
              </a:spcBef>
              <a:buSzPct val="100000"/>
              <a:tabLst>
                <a:tab pos="180340" algn="l"/>
              </a:tabLst>
            </a:pPr>
            <a:endParaRPr lang="en-GB" sz="1600" dirty="0">
              <a:solidFill>
                <a:schemeClr val="tx1"/>
              </a:solidFill>
              <a:effectLst/>
              <a:ea typeface="Times New Roman" panose="02020603050405020304" pitchFamily="18" charset="0"/>
            </a:endParaRPr>
          </a:p>
        </p:txBody>
      </p:sp>
    </p:spTree>
    <p:extLst>
      <p:ext uri="{BB962C8B-B14F-4D97-AF65-F5344CB8AC3E}">
        <p14:creationId xmlns:p14="http://schemas.microsoft.com/office/powerpoint/2010/main" val="640623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18BEEC-2B3D-400E-9A1F-1C961CA666B0}"/>
              </a:ext>
            </a:extLst>
          </p:cNvPr>
          <p:cNvSpPr>
            <a:spLocks noGrp="1"/>
          </p:cNvSpPr>
          <p:nvPr>
            <p:ph type="body" idx="1"/>
          </p:nvPr>
        </p:nvSpPr>
        <p:spPr>
          <a:xfrm>
            <a:off x="1602829" y="1618593"/>
            <a:ext cx="8825659" cy="1810407"/>
          </a:xfrm>
        </p:spPr>
        <p:txBody>
          <a:bodyPr>
            <a:normAutofit/>
          </a:bodyPr>
          <a:lstStyle/>
          <a:p>
            <a:pPr algn="ctr"/>
            <a:r>
              <a:rPr lang="en-GB" b="1" dirty="0">
                <a:solidFill>
                  <a:schemeClr val="bg1"/>
                </a:solidFill>
              </a:rPr>
              <a:t>CENTRE FOR RESEARCH IN SOCIAL POLICY</a:t>
            </a:r>
          </a:p>
          <a:p>
            <a:pPr algn="ctr"/>
            <a:r>
              <a:rPr lang="en-GB" b="1" dirty="0">
                <a:solidFill>
                  <a:schemeClr val="bg1"/>
                </a:solidFill>
              </a:rPr>
              <a:t>LOUGHBOROUGH UNIVERSITY</a:t>
            </a:r>
          </a:p>
        </p:txBody>
      </p:sp>
      <p:pic>
        <p:nvPicPr>
          <p:cNvPr id="7" name="Picture 6" descr="Text&#10;&#10;Description automatically generated">
            <a:extLst>
              <a:ext uri="{FF2B5EF4-FFF2-40B4-BE49-F238E27FC236}">
                <a16:creationId xmlns:a16="http://schemas.microsoft.com/office/drawing/2014/main" id="{9024CC68-05C8-4461-9D5A-F7380ACCC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043" y="4909312"/>
            <a:ext cx="3120420" cy="1372985"/>
          </a:xfrm>
          <a:prstGeom prst="rect">
            <a:avLst/>
          </a:prstGeom>
        </p:spPr>
      </p:pic>
    </p:spTree>
    <p:extLst>
      <p:ext uri="{BB962C8B-B14F-4D97-AF65-F5344CB8AC3E}">
        <p14:creationId xmlns:p14="http://schemas.microsoft.com/office/powerpoint/2010/main" val="2477285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ADF228AF-822F-4819-9EB8-406258D6BB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3" name="Rectangle 92">
              <a:extLst>
                <a:ext uri="{FF2B5EF4-FFF2-40B4-BE49-F238E27FC236}">
                  <a16:creationId xmlns:a16="http://schemas.microsoft.com/office/drawing/2014/main" id="{38D7DDBD-CAAB-4AE7-930D-FCE007CBD5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4" name="Oval 93">
              <a:extLst>
                <a:ext uri="{FF2B5EF4-FFF2-40B4-BE49-F238E27FC236}">
                  <a16:creationId xmlns:a16="http://schemas.microsoft.com/office/drawing/2014/main" id="{1DFEF9B7-500D-44A2-952F-C322F13C9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5" name="Oval 94">
              <a:extLst>
                <a:ext uri="{FF2B5EF4-FFF2-40B4-BE49-F238E27FC236}">
                  <a16:creationId xmlns:a16="http://schemas.microsoft.com/office/drawing/2014/main" id="{C4137BE8-DA41-4563-A6DE-A5D80DE6E7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6" name="Oval 95">
              <a:extLst>
                <a:ext uri="{FF2B5EF4-FFF2-40B4-BE49-F238E27FC236}">
                  <a16:creationId xmlns:a16="http://schemas.microsoft.com/office/drawing/2014/main" id="{D8D380D3-7714-4E3F-8BA2-66B22BFD4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7" name="Oval 96">
              <a:extLst>
                <a:ext uri="{FF2B5EF4-FFF2-40B4-BE49-F238E27FC236}">
                  <a16:creationId xmlns:a16="http://schemas.microsoft.com/office/drawing/2014/main" id="{4ECA7627-07BD-4F00-90E9-C6BB2199E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8" name="Oval 97">
              <a:extLst>
                <a:ext uri="{FF2B5EF4-FFF2-40B4-BE49-F238E27FC236}">
                  <a16:creationId xmlns:a16="http://schemas.microsoft.com/office/drawing/2014/main" id="{261968C9-1992-4391-8E5B-1F358BB645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9" name="Freeform 5">
              <a:extLst>
                <a:ext uri="{FF2B5EF4-FFF2-40B4-BE49-F238E27FC236}">
                  <a16:creationId xmlns:a16="http://schemas.microsoft.com/office/drawing/2014/main" id="{308983D8-1DA4-4D97-A8B5-59825C0E4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0" name="Freeform 5">
              <a:extLst>
                <a:ext uri="{FF2B5EF4-FFF2-40B4-BE49-F238E27FC236}">
                  <a16:creationId xmlns:a16="http://schemas.microsoft.com/office/drawing/2014/main" id="{009B6231-043B-4F66-BCC4-813B76F77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01" name="Freeform 5">
              <a:extLst>
                <a:ext uri="{FF2B5EF4-FFF2-40B4-BE49-F238E27FC236}">
                  <a16:creationId xmlns:a16="http://schemas.microsoft.com/office/drawing/2014/main" id="{36B7E87D-14CF-4349-AC4D-69DF5D84EB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3" name="Rectangle 102">
            <a:extLst>
              <a:ext uri="{FF2B5EF4-FFF2-40B4-BE49-F238E27FC236}">
                <a16:creationId xmlns:a16="http://schemas.microsoft.com/office/drawing/2014/main" id="{4EB623E5-BC7C-4763-B7CD-C7D5F91F12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5" name="Rectangle 104">
            <a:extLst>
              <a:ext uri="{FF2B5EF4-FFF2-40B4-BE49-F238E27FC236}">
                <a16:creationId xmlns:a16="http://schemas.microsoft.com/office/drawing/2014/main" id="{FC485557-E744-401B-A251-3650FAEEA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07" name="Freeform: Shape 106">
            <a:extLst>
              <a:ext uri="{FF2B5EF4-FFF2-40B4-BE49-F238E27FC236}">
                <a16:creationId xmlns:a16="http://schemas.microsoft.com/office/drawing/2014/main" id="{986D68AF-6B45-4B98-8634-61D8C9C0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09" name="Freeform 5">
            <a:extLst>
              <a:ext uri="{FF2B5EF4-FFF2-40B4-BE49-F238E27FC236}">
                <a16:creationId xmlns:a16="http://schemas.microsoft.com/office/drawing/2014/main" id="{0143DE54-7BFF-4B29-8566-DF80EE4CCB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536759CF-73A9-4642-9888-5FDA61C835C6}"/>
              </a:ext>
            </a:extLst>
          </p:cNvPr>
          <p:cNvSpPr>
            <a:spLocks noGrp="1"/>
          </p:cNvSpPr>
          <p:nvPr>
            <p:ph type="title"/>
          </p:nvPr>
        </p:nvSpPr>
        <p:spPr>
          <a:xfrm>
            <a:off x="1154955" y="973668"/>
            <a:ext cx="2942210" cy="1020232"/>
          </a:xfrm>
        </p:spPr>
        <p:txBody>
          <a:bodyPr vert="horz" lIns="91440" tIns="45720" rIns="91440" bIns="45720" rtlCol="0" anchor="ctr">
            <a:normAutofit/>
          </a:bodyPr>
          <a:lstStyle/>
          <a:p>
            <a:pPr>
              <a:lnSpc>
                <a:spcPct val="90000"/>
              </a:lnSpc>
            </a:pPr>
            <a:r>
              <a:rPr lang="en-US" sz="2500" b="0" i="0" kern="1200" dirty="0">
                <a:solidFill>
                  <a:srgbClr val="FFFFFE"/>
                </a:solidFill>
                <a:latin typeface="+mj-lt"/>
                <a:ea typeface="+mj-ea"/>
                <a:cs typeface="+mj-cs"/>
              </a:rPr>
              <a:t>The Minimum </a:t>
            </a:r>
            <a:br>
              <a:rPr lang="en-US" sz="2500" b="0" i="0" kern="1200" dirty="0">
                <a:solidFill>
                  <a:srgbClr val="FFFFFE"/>
                </a:solidFill>
                <a:latin typeface="+mj-lt"/>
                <a:ea typeface="+mj-ea"/>
                <a:cs typeface="+mj-cs"/>
              </a:rPr>
            </a:br>
            <a:r>
              <a:rPr lang="en-US" sz="2500" b="0" i="0" kern="1200" dirty="0">
                <a:solidFill>
                  <a:srgbClr val="FFFFFE"/>
                </a:solidFill>
                <a:latin typeface="+mj-lt"/>
                <a:ea typeface="+mj-ea"/>
                <a:cs typeface="+mj-cs"/>
              </a:rPr>
              <a:t>Income Standard</a:t>
            </a:r>
          </a:p>
        </p:txBody>
      </p:sp>
      <p:sp>
        <p:nvSpPr>
          <p:cNvPr id="111" name="Freeform 5">
            <a:extLst>
              <a:ext uri="{FF2B5EF4-FFF2-40B4-BE49-F238E27FC236}">
                <a16:creationId xmlns:a16="http://schemas.microsoft.com/office/drawing/2014/main" id="{7C661810-D461-4214-A635-30A7D1714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13" name="Rectangle 112">
            <a:extLst>
              <a:ext uri="{FF2B5EF4-FFF2-40B4-BE49-F238E27FC236}">
                <a16:creationId xmlns:a16="http://schemas.microsoft.com/office/drawing/2014/main" id="{ED6475A3-FF98-4FA0-B527-600EBA9BD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4827EDC-66F1-489E-B845-934EECB1BC21}"/>
              </a:ext>
            </a:extLst>
          </p:cNvPr>
          <p:cNvSpPr>
            <a:spLocks noGrp="1"/>
          </p:cNvSpPr>
          <p:nvPr>
            <p:ph sz="half" idx="1"/>
          </p:nvPr>
        </p:nvSpPr>
        <p:spPr>
          <a:xfrm>
            <a:off x="1154955" y="2120900"/>
            <a:ext cx="3133726" cy="3898900"/>
          </a:xfrm>
        </p:spPr>
        <p:txBody>
          <a:bodyPr vert="horz" lIns="91440" tIns="45720" rIns="91440" bIns="45720" rtlCol="0">
            <a:normAutofit/>
          </a:bodyPr>
          <a:lstStyle/>
          <a:p>
            <a:pPr marL="0" indent="0"/>
            <a:r>
              <a:rPr lang="en-US" dirty="0">
                <a:solidFill>
                  <a:srgbClr val="FFFFFE"/>
                </a:solidFill>
              </a:rPr>
              <a:t>  How much is enough?</a:t>
            </a:r>
          </a:p>
          <a:p>
            <a:endParaRPr lang="en-US" dirty="0">
              <a:solidFill>
                <a:srgbClr val="FFFFFE"/>
              </a:solidFill>
            </a:endParaRPr>
          </a:p>
        </p:txBody>
      </p:sp>
      <p:pic>
        <p:nvPicPr>
          <p:cNvPr id="7" name="Picture 6">
            <a:extLst>
              <a:ext uri="{FF2B5EF4-FFF2-40B4-BE49-F238E27FC236}">
                <a16:creationId xmlns:a16="http://schemas.microsoft.com/office/drawing/2014/main" id="{CA3D9A08-CA0D-45A8-BCAB-D8520EE0FF20}"/>
              </a:ext>
            </a:extLst>
          </p:cNvPr>
          <p:cNvPicPr>
            <a:picLocks noChangeAspect="1"/>
          </p:cNvPicPr>
          <p:nvPr/>
        </p:nvPicPr>
        <p:blipFill>
          <a:blip r:embed="rId4"/>
          <a:stretch>
            <a:fillRect/>
          </a:stretch>
        </p:blipFill>
        <p:spPr>
          <a:xfrm>
            <a:off x="6498965" y="3486677"/>
            <a:ext cx="2031088" cy="2895382"/>
          </a:xfrm>
          <a:prstGeom prst="rect">
            <a:avLst/>
          </a:prstGeom>
        </p:spPr>
      </p:pic>
      <p:pic>
        <p:nvPicPr>
          <p:cNvPr id="14" name="Content Placeholder 13" descr="A picture containing text, sign&#10;&#10;Description automatically generated">
            <a:extLst>
              <a:ext uri="{FF2B5EF4-FFF2-40B4-BE49-F238E27FC236}">
                <a16:creationId xmlns:a16="http://schemas.microsoft.com/office/drawing/2014/main" id="{5B53A2C5-BE26-4D45-9CD4-FF0E341F86AF}"/>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429747" y="572579"/>
            <a:ext cx="2031088" cy="2862140"/>
          </a:xfrm>
        </p:spPr>
      </p:pic>
      <p:pic>
        <p:nvPicPr>
          <p:cNvPr id="18" name="Picture 17">
            <a:extLst>
              <a:ext uri="{FF2B5EF4-FFF2-40B4-BE49-F238E27FC236}">
                <a16:creationId xmlns:a16="http://schemas.microsoft.com/office/drawing/2014/main" id="{85D84B4A-F01B-4F12-8C0B-4A14FAD3CB00}"/>
              </a:ext>
            </a:extLst>
          </p:cNvPr>
          <p:cNvPicPr>
            <a:picLocks noChangeAspect="1"/>
          </p:cNvPicPr>
          <p:nvPr/>
        </p:nvPicPr>
        <p:blipFill>
          <a:blip r:embed="rId6"/>
          <a:stretch>
            <a:fillRect/>
          </a:stretch>
        </p:blipFill>
        <p:spPr>
          <a:xfrm>
            <a:off x="8967986" y="2051513"/>
            <a:ext cx="2229600" cy="3178725"/>
          </a:xfrm>
          <a:prstGeom prst="rect">
            <a:avLst/>
          </a:prstGeom>
        </p:spPr>
      </p:pic>
    </p:spTree>
    <p:extLst>
      <p:ext uri="{BB962C8B-B14F-4D97-AF65-F5344CB8AC3E}">
        <p14:creationId xmlns:p14="http://schemas.microsoft.com/office/powerpoint/2010/main" val="199319414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GB" dirty="0">
                <a:ea typeface="Calibri" charset="0"/>
                <a:cs typeface="Calibri" charset="0"/>
              </a:rPr>
              <a:t>The MIS process</a:t>
            </a:r>
            <a:endParaRPr lang="en-GB" dirty="0">
              <a:solidFill>
                <a:srgbClr val="4B0096"/>
              </a:solidFill>
              <a:ea typeface="Calibri" charset="0"/>
              <a:cs typeface="Calibri" charset="0"/>
            </a:endParaRPr>
          </a:p>
        </p:txBody>
      </p:sp>
      <p:sp>
        <p:nvSpPr>
          <p:cNvPr id="3" name="Rounded Rectangle 2">
            <a:extLst>
              <a:ext uri="{FF2B5EF4-FFF2-40B4-BE49-F238E27FC236}">
                <a16:creationId xmlns:a16="http://schemas.microsoft.com/office/drawing/2014/main" id="{44801EEF-A751-EB47-8D3C-2E0B81320E97}"/>
              </a:ext>
            </a:extLst>
          </p:cNvPr>
          <p:cNvSpPr/>
          <p:nvPr/>
        </p:nvSpPr>
        <p:spPr>
          <a:xfrm>
            <a:off x="1219980" y="3861049"/>
            <a:ext cx="2074633" cy="1219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venir Book" panose="02000503020000020003" pitchFamily="2" charset="0"/>
                <a:ea typeface="+mn-ea"/>
                <a:cs typeface="+mn-cs"/>
              </a:rPr>
              <a:t>Orientation groups</a:t>
            </a:r>
          </a:p>
        </p:txBody>
      </p:sp>
      <p:sp>
        <p:nvSpPr>
          <p:cNvPr id="11" name="Rounded Rectangle 10">
            <a:extLst>
              <a:ext uri="{FF2B5EF4-FFF2-40B4-BE49-F238E27FC236}">
                <a16:creationId xmlns:a16="http://schemas.microsoft.com/office/drawing/2014/main" id="{84271083-216B-C644-A9A3-BE40BB238B1E}"/>
              </a:ext>
            </a:extLst>
          </p:cNvPr>
          <p:cNvSpPr/>
          <p:nvPr/>
        </p:nvSpPr>
        <p:spPr>
          <a:xfrm>
            <a:off x="3657990" y="3861049"/>
            <a:ext cx="2074633" cy="1219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venir Book" panose="02000503020000020003" pitchFamily="2" charset="0"/>
                <a:ea typeface="+mn-ea"/>
                <a:cs typeface="+mn-cs"/>
              </a:rPr>
              <a:t>Task groups</a:t>
            </a:r>
          </a:p>
        </p:txBody>
      </p:sp>
      <p:sp>
        <p:nvSpPr>
          <p:cNvPr id="12" name="Rounded Rectangle 11">
            <a:extLst>
              <a:ext uri="{FF2B5EF4-FFF2-40B4-BE49-F238E27FC236}">
                <a16:creationId xmlns:a16="http://schemas.microsoft.com/office/drawing/2014/main" id="{5C1FABA5-733C-8E45-BC29-D8FD291DC567}"/>
              </a:ext>
            </a:extLst>
          </p:cNvPr>
          <p:cNvSpPr/>
          <p:nvPr/>
        </p:nvSpPr>
        <p:spPr>
          <a:xfrm>
            <a:off x="6096001" y="3861049"/>
            <a:ext cx="2074633" cy="1219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venir Book" panose="02000503020000020003" pitchFamily="2" charset="0"/>
                <a:ea typeface="+mn-ea"/>
                <a:cs typeface="+mn-cs"/>
              </a:rPr>
              <a:t>Checkback groups</a:t>
            </a:r>
          </a:p>
        </p:txBody>
      </p:sp>
      <p:sp>
        <p:nvSpPr>
          <p:cNvPr id="13" name="Rounded Rectangle 12">
            <a:extLst>
              <a:ext uri="{FF2B5EF4-FFF2-40B4-BE49-F238E27FC236}">
                <a16:creationId xmlns:a16="http://schemas.microsoft.com/office/drawing/2014/main" id="{7F1FF4C9-752E-2640-90A8-D14820D3089D}"/>
              </a:ext>
            </a:extLst>
          </p:cNvPr>
          <p:cNvSpPr/>
          <p:nvPr/>
        </p:nvSpPr>
        <p:spPr>
          <a:xfrm>
            <a:off x="8528476" y="3861049"/>
            <a:ext cx="2074633" cy="1219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venir Book" panose="02000503020000020003" pitchFamily="2" charset="0"/>
                <a:ea typeface="+mn-ea"/>
                <a:cs typeface="+mn-cs"/>
              </a:rPr>
              <a:t>Final groups</a:t>
            </a:r>
          </a:p>
        </p:txBody>
      </p:sp>
      <p:sp>
        <p:nvSpPr>
          <p:cNvPr id="14" name="Down Arrow 13">
            <a:extLst>
              <a:ext uri="{FF2B5EF4-FFF2-40B4-BE49-F238E27FC236}">
                <a16:creationId xmlns:a16="http://schemas.microsoft.com/office/drawing/2014/main" id="{8E90D64F-6268-204C-AC4E-88C75D238CA4}"/>
              </a:ext>
            </a:extLst>
          </p:cNvPr>
          <p:cNvSpPr/>
          <p:nvPr/>
        </p:nvSpPr>
        <p:spPr>
          <a:xfrm rot="16200000">
            <a:off x="3268320" y="4254625"/>
            <a:ext cx="484632" cy="432048"/>
          </a:xfrm>
          <a:prstGeom prst="downArrow">
            <a:avLst/>
          </a:prstGeom>
          <a:solidFill>
            <a:srgbClr val="DB2DC2">
              <a:alpha val="32000"/>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venir Book" panose="02000503020000020003" pitchFamily="2" charset="0"/>
              <a:ea typeface="Calibri" charset="0"/>
              <a:cs typeface="Calibri" charset="0"/>
            </a:endParaRPr>
          </a:p>
        </p:txBody>
      </p:sp>
      <p:sp>
        <p:nvSpPr>
          <p:cNvPr id="15" name="Down Arrow 14">
            <a:extLst>
              <a:ext uri="{FF2B5EF4-FFF2-40B4-BE49-F238E27FC236}">
                <a16:creationId xmlns:a16="http://schemas.microsoft.com/office/drawing/2014/main" id="{AF659FF5-3A2C-A645-B222-368035829DFF}"/>
              </a:ext>
            </a:extLst>
          </p:cNvPr>
          <p:cNvSpPr/>
          <p:nvPr/>
        </p:nvSpPr>
        <p:spPr>
          <a:xfrm rot="16200000">
            <a:off x="5713097" y="4249956"/>
            <a:ext cx="484632" cy="432048"/>
          </a:xfrm>
          <a:prstGeom prst="downArrow">
            <a:avLst/>
          </a:prstGeom>
          <a:solidFill>
            <a:srgbClr val="DB2DC2">
              <a:alpha val="32000"/>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venir Book" panose="02000503020000020003" pitchFamily="2" charset="0"/>
              <a:ea typeface="Calibri" charset="0"/>
              <a:cs typeface="Calibri" charset="0"/>
            </a:endParaRPr>
          </a:p>
        </p:txBody>
      </p:sp>
      <p:sp>
        <p:nvSpPr>
          <p:cNvPr id="16" name="Down Arrow 15">
            <a:extLst>
              <a:ext uri="{FF2B5EF4-FFF2-40B4-BE49-F238E27FC236}">
                <a16:creationId xmlns:a16="http://schemas.microsoft.com/office/drawing/2014/main" id="{67716943-7B2F-0441-88F5-5C5591FA5EC7}"/>
              </a:ext>
            </a:extLst>
          </p:cNvPr>
          <p:cNvSpPr/>
          <p:nvPr/>
        </p:nvSpPr>
        <p:spPr>
          <a:xfrm rot="16200000">
            <a:off x="8144341" y="4266856"/>
            <a:ext cx="484632" cy="432048"/>
          </a:xfrm>
          <a:prstGeom prst="downArrow">
            <a:avLst/>
          </a:prstGeom>
          <a:solidFill>
            <a:srgbClr val="DB2DC2">
              <a:alpha val="32000"/>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venir Book" panose="02000503020000020003" pitchFamily="2" charset="0"/>
              <a:ea typeface="Calibri" charset="0"/>
              <a:cs typeface="Calibri" charset="0"/>
            </a:endParaRPr>
          </a:p>
        </p:txBody>
      </p:sp>
    </p:spTree>
    <p:extLst>
      <p:ext uri="{BB962C8B-B14F-4D97-AF65-F5344CB8AC3E}">
        <p14:creationId xmlns:p14="http://schemas.microsoft.com/office/powerpoint/2010/main" val="180272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55AB3778-CBA1-47E3-8CEE-4E61672C223C}"/>
              </a:ext>
            </a:extLst>
          </p:cNvPr>
          <p:cNvSpPr>
            <a:spLocks noGrp="1"/>
          </p:cNvSpPr>
          <p:nvPr>
            <p:ph type="title"/>
          </p:nvPr>
        </p:nvSpPr>
        <p:spPr>
          <a:xfrm>
            <a:off x="994087" y="1130603"/>
            <a:ext cx="3342442" cy="4596794"/>
          </a:xfrm>
        </p:spPr>
        <p:txBody>
          <a:bodyPr anchor="ctr">
            <a:normAutofit/>
          </a:bodyPr>
          <a:lstStyle/>
          <a:p>
            <a:r>
              <a:rPr lang="en-GB" sz="3200">
                <a:solidFill>
                  <a:srgbClr val="EBEBEB"/>
                </a:solidFill>
              </a:rPr>
              <a:t>MIS Definition</a:t>
            </a:r>
          </a:p>
        </p:txBody>
      </p:sp>
      <p:sp>
        <p:nvSpPr>
          <p:cNvPr id="3" name="Content Placeholder 2">
            <a:extLst>
              <a:ext uri="{FF2B5EF4-FFF2-40B4-BE49-F238E27FC236}">
                <a16:creationId xmlns:a16="http://schemas.microsoft.com/office/drawing/2014/main" id="{A87DEA9E-8454-4867-94F2-076BA715B6A0}"/>
              </a:ext>
            </a:extLst>
          </p:cNvPr>
          <p:cNvSpPr>
            <a:spLocks noGrp="1"/>
          </p:cNvSpPr>
          <p:nvPr>
            <p:ph idx="1"/>
          </p:nvPr>
        </p:nvSpPr>
        <p:spPr>
          <a:xfrm>
            <a:off x="5290076" y="437513"/>
            <a:ext cx="6198289" cy="5954325"/>
          </a:xfrm>
        </p:spPr>
        <p:txBody>
          <a:bodyPr anchor="ctr">
            <a:normAutofit/>
          </a:bodyPr>
          <a:lstStyle/>
          <a:p>
            <a:pPr marL="0" indent="0">
              <a:buNone/>
            </a:pPr>
            <a:r>
              <a:rPr lang="en-GB" sz="3200" dirty="0"/>
              <a:t>A minimum standard of living in the UK today includes, but is more than, just food, clothes and shelter. It is about having what you need in order to have the opportunities and choices necessary to participate in society.</a:t>
            </a:r>
          </a:p>
        </p:txBody>
      </p:sp>
    </p:spTree>
    <p:extLst>
      <p:ext uri="{BB962C8B-B14F-4D97-AF65-F5344CB8AC3E}">
        <p14:creationId xmlns:p14="http://schemas.microsoft.com/office/powerpoint/2010/main" val="1872555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8432-64DC-ECC3-93D6-00F96DC5C67E}"/>
              </a:ext>
            </a:extLst>
          </p:cNvPr>
          <p:cNvSpPr>
            <a:spLocks noGrp="1"/>
          </p:cNvSpPr>
          <p:nvPr>
            <p:ph type="title"/>
          </p:nvPr>
        </p:nvSpPr>
        <p:spPr/>
        <p:txBody>
          <a:bodyPr/>
          <a:lstStyle/>
          <a:p>
            <a:r>
              <a:rPr lang="en-GB" dirty="0"/>
              <a:t>A minimum digital living standard</a:t>
            </a:r>
          </a:p>
        </p:txBody>
      </p:sp>
      <p:sp>
        <p:nvSpPr>
          <p:cNvPr id="3" name="Content Placeholder 2">
            <a:extLst>
              <a:ext uri="{FF2B5EF4-FFF2-40B4-BE49-F238E27FC236}">
                <a16:creationId xmlns:a16="http://schemas.microsoft.com/office/drawing/2014/main" id="{C59C4403-30CA-E5CE-8AC2-B6972C00FBE8}"/>
              </a:ext>
            </a:extLst>
          </p:cNvPr>
          <p:cNvSpPr>
            <a:spLocks noGrp="1"/>
          </p:cNvSpPr>
          <p:nvPr>
            <p:ph idx="1"/>
          </p:nvPr>
        </p:nvSpPr>
        <p:spPr/>
        <p:txBody>
          <a:bodyPr>
            <a:normAutofit/>
          </a:bodyPr>
          <a:lstStyle/>
          <a:p>
            <a:pPr>
              <a:spcBef>
                <a:spcPts val="1800"/>
              </a:spcBef>
            </a:pPr>
            <a:endParaRPr lang="en-GB" sz="2800" dirty="0"/>
          </a:p>
          <a:p>
            <a:pPr>
              <a:spcBef>
                <a:spcPts val="1800"/>
              </a:spcBef>
            </a:pPr>
            <a:r>
              <a:rPr lang="en-GB" sz="2800" dirty="0"/>
              <a:t>Adapting the MIS methodology</a:t>
            </a:r>
          </a:p>
          <a:p>
            <a:pPr>
              <a:spcBef>
                <a:spcPts val="1800"/>
              </a:spcBef>
            </a:pPr>
            <a:r>
              <a:rPr lang="en-GB" sz="2800" dirty="0"/>
              <a:t>Building on established public consensus</a:t>
            </a:r>
          </a:p>
          <a:p>
            <a:pPr>
              <a:spcBef>
                <a:spcPts val="1800"/>
              </a:spcBef>
            </a:pPr>
            <a:r>
              <a:rPr lang="en-GB" sz="2800" dirty="0"/>
              <a:t>Focusing on what it means to live in a digital world</a:t>
            </a:r>
          </a:p>
        </p:txBody>
      </p:sp>
    </p:spTree>
    <p:extLst>
      <p:ext uri="{BB962C8B-B14F-4D97-AF65-F5344CB8AC3E}">
        <p14:creationId xmlns:p14="http://schemas.microsoft.com/office/powerpoint/2010/main" val="1663768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GB" dirty="0">
                <a:ea typeface="Calibri" charset="0"/>
                <a:cs typeface="Calibri" charset="0"/>
              </a:rPr>
              <a:t>The MDLS process</a:t>
            </a:r>
            <a:endParaRPr lang="en-GB" dirty="0">
              <a:solidFill>
                <a:srgbClr val="4B0096"/>
              </a:solidFill>
              <a:ea typeface="Calibri" charset="0"/>
              <a:cs typeface="Calibri" charset="0"/>
            </a:endParaRPr>
          </a:p>
        </p:txBody>
      </p:sp>
      <p:sp>
        <p:nvSpPr>
          <p:cNvPr id="29" name="Rounded Rectangle 28"/>
          <p:cNvSpPr/>
          <p:nvPr/>
        </p:nvSpPr>
        <p:spPr>
          <a:xfrm>
            <a:off x="7505354" y="2569893"/>
            <a:ext cx="1634480" cy="100811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venir Book" panose="02000503020000020003" pitchFamily="2" charset="0"/>
                <a:ea typeface="Calibri" charset="0"/>
                <a:cs typeface="Calibri" charset="0"/>
              </a:rPr>
              <a:t>Groups with young people</a:t>
            </a:r>
          </a:p>
        </p:txBody>
      </p:sp>
      <p:sp>
        <p:nvSpPr>
          <p:cNvPr id="32" name="Down Arrow 31"/>
          <p:cNvSpPr/>
          <p:nvPr/>
        </p:nvSpPr>
        <p:spPr>
          <a:xfrm>
            <a:off x="8080278" y="3578005"/>
            <a:ext cx="484632" cy="432048"/>
          </a:xfrm>
          <a:prstGeom prst="downArrow">
            <a:avLst/>
          </a:prstGeom>
          <a:solidFill>
            <a:srgbClr val="DB2DC2">
              <a:alpha val="32000"/>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venir Book" panose="02000503020000020003" pitchFamily="2" charset="0"/>
              <a:ea typeface="Calibri" charset="0"/>
              <a:cs typeface="Calibri" charset="0"/>
            </a:endParaRPr>
          </a:p>
        </p:txBody>
      </p:sp>
      <p:sp>
        <p:nvSpPr>
          <p:cNvPr id="3" name="Rounded Rectangle 2">
            <a:extLst>
              <a:ext uri="{FF2B5EF4-FFF2-40B4-BE49-F238E27FC236}">
                <a16:creationId xmlns:a16="http://schemas.microsoft.com/office/drawing/2014/main" id="{44801EEF-A751-EB47-8D3C-2E0B81320E97}"/>
              </a:ext>
            </a:extLst>
          </p:cNvPr>
          <p:cNvSpPr/>
          <p:nvPr/>
        </p:nvSpPr>
        <p:spPr>
          <a:xfrm>
            <a:off x="1219980" y="3861049"/>
            <a:ext cx="2074633" cy="1219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venir Book" panose="02000503020000020003" pitchFamily="2" charset="0"/>
                <a:ea typeface="+mn-ea"/>
                <a:cs typeface="+mn-cs"/>
              </a:rPr>
              <a:t>Orientation groups</a:t>
            </a:r>
          </a:p>
        </p:txBody>
      </p:sp>
      <p:sp>
        <p:nvSpPr>
          <p:cNvPr id="11" name="Rounded Rectangle 10">
            <a:extLst>
              <a:ext uri="{FF2B5EF4-FFF2-40B4-BE49-F238E27FC236}">
                <a16:creationId xmlns:a16="http://schemas.microsoft.com/office/drawing/2014/main" id="{84271083-216B-C644-A9A3-BE40BB238B1E}"/>
              </a:ext>
            </a:extLst>
          </p:cNvPr>
          <p:cNvSpPr/>
          <p:nvPr/>
        </p:nvSpPr>
        <p:spPr>
          <a:xfrm>
            <a:off x="3657990" y="3861049"/>
            <a:ext cx="2074633" cy="1219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venir Book" panose="02000503020000020003" pitchFamily="2" charset="0"/>
                <a:ea typeface="+mn-ea"/>
                <a:cs typeface="+mn-cs"/>
              </a:rPr>
              <a:t>Task groups</a:t>
            </a:r>
          </a:p>
        </p:txBody>
      </p:sp>
      <p:sp>
        <p:nvSpPr>
          <p:cNvPr id="12" name="Rounded Rectangle 11">
            <a:extLst>
              <a:ext uri="{FF2B5EF4-FFF2-40B4-BE49-F238E27FC236}">
                <a16:creationId xmlns:a16="http://schemas.microsoft.com/office/drawing/2014/main" id="{5C1FABA5-733C-8E45-BC29-D8FD291DC567}"/>
              </a:ext>
            </a:extLst>
          </p:cNvPr>
          <p:cNvSpPr/>
          <p:nvPr/>
        </p:nvSpPr>
        <p:spPr>
          <a:xfrm>
            <a:off x="6096001" y="3861049"/>
            <a:ext cx="2074633" cy="1219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venir Book" panose="02000503020000020003" pitchFamily="2" charset="0"/>
                <a:ea typeface="+mn-ea"/>
                <a:cs typeface="+mn-cs"/>
              </a:rPr>
              <a:t>Checkback groups</a:t>
            </a:r>
          </a:p>
        </p:txBody>
      </p:sp>
      <p:sp>
        <p:nvSpPr>
          <p:cNvPr id="13" name="Rounded Rectangle 12">
            <a:extLst>
              <a:ext uri="{FF2B5EF4-FFF2-40B4-BE49-F238E27FC236}">
                <a16:creationId xmlns:a16="http://schemas.microsoft.com/office/drawing/2014/main" id="{7F1FF4C9-752E-2640-90A8-D14820D3089D}"/>
              </a:ext>
            </a:extLst>
          </p:cNvPr>
          <p:cNvSpPr/>
          <p:nvPr/>
        </p:nvSpPr>
        <p:spPr>
          <a:xfrm>
            <a:off x="8528476" y="3861049"/>
            <a:ext cx="2074633" cy="1219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venir Book" panose="02000503020000020003" pitchFamily="2" charset="0"/>
                <a:ea typeface="+mn-ea"/>
                <a:cs typeface="+mn-cs"/>
              </a:rPr>
              <a:t>Final groups</a:t>
            </a:r>
          </a:p>
        </p:txBody>
      </p:sp>
      <p:sp>
        <p:nvSpPr>
          <p:cNvPr id="14" name="Down Arrow 13">
            <a:extLst>
              <a:ext uri="{FF2B5EF4-FFF2-40B4-BE49-F238E27FC236}">
                <a16:creationId xmlns:a16="http://schemas.microsoft.com/office/drawing/2014/main" id="{8E90D64F-6268-204C-AC4E-88C75D238CA4}"/>
              </a:ext>
            </a:extLst>
          </p:cNvPr>
          <p:cNvSpPr/>
          <p:nvPr/>
        </p:nvSpPr>
        <p:spPr>
          <a:xfrm rot="16200000">
            <a:off x="3268320" y="4254625"/>
            <a:ext cx="484632" cy="432048"/>
          </a:xfrm>
          <a:prstGeom prst="downArrow">
            <a:avLst/>
          </a:prstGeom>
          <a:solidFill>
            <a:srgbClr val="DB2DC2">
              <a:alpha val="32000"/>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venir Book" panose="02000503020000020003" pitchFamily="2" charset="0"/>
              <a:ea typeface="Calibri" charset="0"/>
              <a:cs typeface="Calibri" charset="0"/>
            </a:endParaRPr>
          </a:p>
        </p:txBody>
      </p:sp>
      <p:sp>
        <p:nvSpPr>
          <p:cNvPr id="15" name="Down Arrow 14">
            <a:extLst>
              <a:ext uri="{FF2B5EF4-FFF2-40B4-BE49-F238E27FC236}">
                <a16:creationId xmlns:a16="http://schemas.microsoft.com/office/drawing/2014/main" id="{AF659FF5-3A2C-A645-B222-368035829DFF}"/>
              </a:ext>
            </a:extLst>
          </p:cNvPr>
          <p:cNvSpPr/>
          <p:nvPr/>
        </p:nvSpPr>
        <p:spPr>
          <a:xfrm rot="16200000">
            <a:off x="5713097" y="4249956"/>
            <a:ext cx="484632" cy="432048"/>
          </a:xfrm>
          <a:prstGeom prst="downArrow">
            <a:avLst/>
          </a:prstGeom>
          <a:solidFill>
            <a:srgbClr val="DB2DC2">
              <a:alpha val="32000"/>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venir Book" panose="02000503020000020003" pitchFamily="2" charset="0"/>
              <a:ea typeface="Calibri" charset="0"/>
              <a:cs typeface="Calibri" charset="0"/>
            </a:endParaRPr>
          </a:p>
        </p:txBody>
      </p:sp>
      <p:sp>
        <p:nvSpPr>
          <p:cNvPr id="16" name="Down Arrow 15">
            <a:extLst>
              <a:ext uri="{FF2B5EF4-FFF2-40B4-BE49-F238E27FC236}">
                <a16:creationId xmlns:a16="http://schemas.microsoft.com/office/drawing/2014/main" id="{67716943-7B2F-0441-88F5-5C5591FA5EC7}"/>
              </a:ext>
            </a:extLst>
          </p:cNvPr>
          <p:cNvSpPr/>
          <p:nvPr/>
        </p:nvSpPr>
        <p:spPr>
          <a:xfrm rot="16200000">
            <a:off x="8144341" y="4266856"/>
            <a:ext cx="484632" cy="432048"/>
          </a:xfrm>
          <a:prstGeom prst="downArrow">
            <a:avLst/>
          </a:prstGeom>
          <a:solidFill>
            <a:srgbClr val="DB2DC2">
              <a:alpha val="32000"/>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venir Book" panose="02000503020000020003" pitchFamily="2" charset="0"/>
              <a:ea typeface="Calibri" charset="0"/>
              <a:cs typeface="Calibri" charset="0"/>
            </a:endParaRPr>
          </a:p>
        </p:txBody>
      </p:sp>
      <p:sp>
        <p:nvSpPr>
          <p:cNvPr id="17" name="Down Arrow 31">
            <a:extLst>
              <a:ext uri="{FF2B5EF4-FFF2-40B4-BE49-F238E27FC236}">
                <a16:creationId xmlns:a16="http://schemas.microsoft.com/office/drawing/2014/main" id="{C1AB20D9-C1FA-8925-8480-5662A0520E5A}"/>
              </a:ext>
            </a:extLst>
          </p:cNvPr>
          <p:cNvSpPr/>
          <p:nvPr/>
        </p:nvSpPr>
        <p:spPr>
          <a:xfrm rot="14158801">
            <a:off x="7159963" y="3472326"/>
            <a:ext cx="484632" cy="432048"/>
          </a:xfrm>
          <a:prstGeom prst="downArrow">
            <a:avLst/>
          </a:prstGeom>
          <a:solidFill>
            <a:srgbClr val="DB2DC2">
              <a:alpha val="32000"/>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venir Book" panose="02000503020000020003" pitchFamily="2" charset="0"/>
              <a:ea typeface="Calibri" charset="0"/>
              <a:cs typeface="Calibri" charset="0"/>
            </a:endParaRPr>
          </a:p>
        </p:txBody>
      </p:sp>
      <p:sp>
        <p:nvSpPr>
          <p:cNvPr id="18" name="Rounded Rectangle 10">
            <a:extLst>
              <a:ext uri="{FF2B5EF4-FFF2-40B4-BE49-F238E27FC236}">
                <a16:creationId xmlns:a16="http://schemas.microsoft.com/office/drawing/2014/main" id="{9AD585BD-A838-A47B-CCF9-5837660BEBF9}"/>
              </a:ext>
            </a:extLst>
          </p:cNvPr>
          <p:cNvSpPr/>
          <p:nvPr/>
        </p:nvSpPr>
        <p:spPr>
          <a:xfrm>
            <a:off x="3664756" y="3861049"/>
            <a:ext cx="2074633" cy="1219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venir Book" panose="02000503020000020003" pitchFamily="2" charset="0"/>
                <a:ea typeface="+mn-ea"/>
                <a:cs typeface="+mn-cs"/>
              </a:rPr>
              <a:t>Task groups</a:t>
            </a:r>
          </a:p>
        </p:txBody>
      </p:sp>
    </p:spTree>
    <p:extLst>
      <p:ext uri="{BB962C8B-B14F-4D97-AF65-F5344CB8AC3E}">
        <p14:creationId xmlns:p14="http://schemas.microsoft.com/office/powerpoint/2010/main" val="357971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dissolve">
                                      <p:cBhvr>
                                        <p:cTn id="31" dur="500"/>
                                        <p:tgtEl>
                                          <p:spTgt spid="29"/>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dissolve">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dissolve">
                                      <p:cBhvr>
                                        <p:cTn id="39" dur="500"/>
                                        <p:tgtEl>
                                          <p:spTgt spid="13"/>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ssolv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dissolv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2" grpId="0" animBg="1"/>
      <p:bldP spid="3"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DC2B4-2738-8E4A-ABF8-DC11E7A1B982}"/>
              </a:ext>
            </a:extLst>
          </p:cNvPr>
          <p:cNvSpPr>
            <a:spLocks noGrp="1"/>
          </p:cNvSpPr>
          <p:nvPr>
            <p:ph type="title"/>
          </p:nvPr>
        </p:nvSpPr>
        <p:spPr>
          <a:xfrm>
            <a:off x="1154954" y="973668"/>
            <a:ext cx="8761413" cy="706964"/>
          </a:xfrm>
        </p:spPr>
        <p:txBody>
          <a:bodyPr>
            <a:normAutofit/>
          </a:bodyPr>
          <a:lstStyle/>
          <a:p>
            <a:r>
              <a:rPr lang="en-GB" b="1" dirty="0">
                <a:solidFill>
                  <a:schemeClr val="bg1"/>
                </a:solidFill>
              </a:rPr>
              <a:t>‘Orientation’ phase</a:t>
            </a:r>
            <a:endParaRPr lang="en-US" b="1" dirty="0">
              <a:solidFill>
                <a:schemeClr val="bg1"/>
              </a:solidFill>
            </a:endParaRPr>
          </a:p>
        </p:txBody>
      </p:sp>
      <p:sp>
        <p:nvSpPr>
          <p:cNvPr id="3" name="Content Placeholder 2">
            <a:extLst>
              <a:ext uri="{FF2B5EF4-FFF2-40B4-BE49-F238E27FC236}">
                <a16:creationId xmlns:a16="http://schemas.microsoft.com/office/drawing/2014/main" id="{81306E01-06C6-7E4B-B215-C495C51E76A6}"/>
              </a:ext>
            </a:extLst>
          </p:cNvPr>
          <p:cNvSpPr>
            <a:spLocks noGrp="1"/>
          </p:cNvSpPr>
          <p:nvPr>
            <p:ph idx="1"/>
          </p:nvPr>
        </p:nvSpPr>
        <p:spPr>
          <a:xfrm>
            <a:off x="1149416" y="2294021"/>
            <a:ext cx="6397313" cy="3866147"/>
          </a:xfrm>
        </p:spPr>
        <p:txBody>
          <a:bodyPr anchor="ctr">
            <a:normAutofit/>
          </a:bodyPr>
          <a:lstStyle/>
          <a:p>
            <a:r>
              <a:rPr lang="en-GB" sz="2000" dirty="0"/>
              <a:t>Exploratory first stage  – to get a sense of the issues + develop the MDLS definition</a:t>
            </a:r>
          </a:p>
          <a:p>
            <a:r>
              <a:rPr lang="en-GB" sz="2000" dirty="0"/>
              <a:t>4 groups </a:t>
            </a:r>
          </a:p>
          <a:p>
            <a:pPr lvl="1"/>
            <a:r>
              <a:rPr lang="en-GB" sz="1800" dirty="0"/>
              <a:t>Working age adults without dependent children (Southampton)</a:t>
            </a:r>
          </a:p>
          <a:p>
            <a:pPr lvl="1"/>
            <a:r>
              <a:rPr lang="en-GB" sz="1800" dirty="0"/>
              <a:t>Pensioners (Leicester)</a:t>
            </a:r>
          </a:p>
          <a:p>
            <a:pPr lvl="1"/>
            <a:r>
              <a:rPr lang="en-GB" sz="1800" dirty="0"/>
              <a:t>Parents of 0-18 year old children (Edinburgh)</a:t>
            </a:r>
          </a:p>
          <a:p>
            <a:pPr lvl="1"/>
            <a:r>
              <a:rPr lang="en-GB" sz="1800" dirty="0"/>
              <a:t>Mix of all three categories (Swansea)</a:t>
            </a:r>
            <a:endParaRPr lang="en-US" sz="1800" dirty="0"/>
          </a:p>
        </p:txBody>
      </p:sp>
      <p:pic>
        <p:nvPicPr>
          <p:cNvPr id="34" name="Picture 33" descr="A screenshot of a computer&#10;&#10;Description automatically generated with medium confidence">
            <a:extLst>
              <a:ext uri="{FF2B5EF4-FFF2-40B4-BE49-F238E27FC236}">
                <a16:creationId xmlns:a16="http://schemas.microsoft.com/office/drawing/2014/main" id="{DA22FF8B-899E-4370-8EAC-0FFDC05742FB}"/>
              </a:ext>
            </a:extLst>
          </p:cNvPr>
          <p:cNvPicPr>
            <a:picLocks noChangeAspect="1"/>
          </p:cNvPicPr>
          <p:nvPr/>
        </p:nvPicPr>
        <p:blipFill rotWithShape="1">
          <a:blip r:embed="rId3"/>
          <a:srcRect l="27421" t="43998" r="46569" b="30597"/>
          <a:stretch/>
        </p:blipFill>
        <p:spPr bwMode="auto">
          <a:xfrm>
            <a:off x="7546729" y="3081128"/>
            <a:ext cx="4070333" cy="2484782"/>
          </a:xfrm>
          <a:prstGeom prst="roundRect">
            <a:avLst>
              <a:gd name="adj" fmla="val 1858"/>
            </a:avLst>
          </a:prstGeom>
          <a:effectLst>
            <a:outerShdw blurRad="50800" dist="50800" dir="54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613712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95B3-FFA5-1F4D-948F-5A6076257C6D}"/>
              </a:ext>
            </a:extLst>
          </p:cNvPr>
          <p:cNvSpPr>
            <a:spLocks noGrp="1"/>
          </p:cNvSpPr>
          <p:nvPr>
            <p:ph type="title"/>
          </p:nvPr>
        </p:nvSpPr>
        <p:spPr>
          <a:xfrm>
            <a:off x="1154954" y="973668"/>
            <a:ext cx="8761413" cy="706964"/>
          </a:xfrm>
        </p:spPr>
        <p:txBody>
          <a:bodyPr>
            <a:noAutofit/>
          </a:bodyPr>
          <a:lstStyle/>
          <a:p>
            <a:pPr>
              <a:lnSpc>
                <a:spcPct val="90000"/>
              </a:lnSpc>
            </a:pPr>
            <a:r>
              <a:rPr lang="en-GB" b="1" dirty="0">
                <a:solidFill>
                  <a:schemeClr val="bg1"/>
                </a:solidFill>
              </a:rPr>
              <a:t>Living in a digital world</a:t>
            </a:r>
            <a:endParaRPr lang="en-US" b="1" dirty="0">
              <a:solidFill>
                <a:schemeClr val="bg1"/>
              </a:solidFill>
            </a:endParaRPr>
          </a:p>
        </p:txBody>
      </p:sp>
      <p:pic>
        <p:nvPicPr>
          <p:cNvPr id="8" name="Picture 7" descr="A group of people sitting around a table with a computer and papers&#10;&#10;Description automatically generated with low confidence">
            <a:extLst>
              <a:ext uri="{FF2B5EF4-FFF2-40B4-BE49-F238E27FC236}">
                <a16:creationId xmlns:a16="http://schemas.microsoft.com/office/drawing/2014/main" id="{0011D3DC-0B6A-4AC2-9972-E2E5FC04FCE7}"/>
              </a:ext>
            </a:extLst>
          </p:cNvPr>
          <p:cNvPicPr>
            <a:picLocks noChangeAspect="1"/>
          </p:cNvPicPr>
          <p:nvPr/>
        </p:nvPicPr>
        <p:blipFill rotWithShape="1">
          <a:blip r:embed="rId3">
            <a:extLst>
              <a:ext uri="{28A0092B-C50C-407E-A947-70E740481C1C}">
                <a14:useLocalDpi xmlns:a14="http://schemas.microsoft.com/office/drawing/2010/main" val="0"/>
              </a:ext>
            </a:extLst>
          </a:blip>
          <a:srcRect t="10640" r="-4" b="21831"/>
          <a:stretch/>
        </p:blipFill>
        <p:spPr>
          <a:xfrm>
            <a:off x="954157" y="2785893"/>
            <a:ext cx="2928730" cy="3142164"/>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0A895DCC-0017-3642-80C7-DA0879007DA1}"/>
              </a:ext>
            </a:extLst>
          </p:cNvPr>
          <p:cNvSpPr>
            <a:spLocks noGrp="1"/>
          </p:cNvSpPr>
          <p:nvPr>
            <p:ph idx="1"/>
          </p:nvPr>
        </p:nvSpPr>
        <p:spPr>
          <a:xfrm>
            <a:off x="4161184" y="2400300"/>
            <a:ext cx="7487478" cy="4388126"/>
          </a:xfrm>
        </p:spPr>
        <p:txBody>
          <a:bodyPr anchor="ctr">
            <a:normAutofit/>
          </a:bodyPr>
          <a:lstStyle/>
          <a:p>
            <a:pPr>
              <a:lnSpc>
                <a:spcPct val="90000"/>
              </a:lnSpc>
            </a:pPr>
            <a:r>
              <a:rPr lang="en-GB" dirty="0"/>
              <a:t>Inevitable and unavoidable, no going back</a:t>
            </a:r>
          </a:p>
          <a:p>
            <a:pPr>
              <a:lnSpc>
                <a:spcPct val="90000"/>
              </a:lnSpc>
            </a:pPr>
            <a:r>
              <a:rPr lang="en-GB" dirty="0"/>
              <a:t>Across all aspects of life – work, education, leisure, services</a:t>
            </a:r>
          </a:p>
          <a:p>
            <a:pPr>
              <a:lnSpc>
                <a:spcPct val="90000"/>
              </a:lnSpc>
            </a:pPr>
            <a:r>
              <a:rPr lang="en-GB" dirty="0"/>
              <a:t>Accelerated by Covid </a:t>
            </a:r>
          </a:p>
          <a:p>
            <a:pPr>
              <a:lnSpc>
                <a:spcPct val="90000"/>
              </a:lnSpc>
            </a:pPr>
            <a:r>
              <a:rPr lang="en-GB" dirty="0"/>
              <a:t>Parental exclusion can lead to children’s exclusion</a:t>
            </a:r>
          </a:p>
          <a:p>
            <a:pPr>
              <a:lnSpc>
                <a:spcPct val="90000"/>
              </a:lnSpc>
            </a:pPr>
            <a:r>
              <a:rPr lang="en-GB" dirty="0"/>
              <a:t>Pace of change </a:t>
            </a:r>
          </a:p>
          <a:p>
            <a:pPr lvl="1">
              <a:lnSpc>
                <a:spcPct val="90000"/>
              </a:lnSpc>
            </a:pPr>
            <a:r>
              <a:rPr lang="en-GB" sz="1800" dirty="0"/>
              <a:t>Feel ‘forced’ to go online.  Would prefer to retain choice</a:t>
            </a:r>
          </a:p>
          <a:p>
            <a:pPr lvl="1">
              <a:lnSpc>
                <a:spcPct val="90000"/>
              </a:lnSpc>
            </a:pPr>
            <a:r>
              <a:rPr lang="en-GB" sz="1800" dirty="0"/>
              <a:t>Can be overwhelming, hard to keep up.</a:t>
            </a:r>
          </a:p>
          <a:p>
            <a:pPr lvl="1">
              <a:lnSpc>
                <a:spcPct val="90000"/>
              </a:lnSpc>
            </a:pPr>
            <a:r>
              <a:rPr lang="en-GB" sz="1800" dirty="0"/>
              <a:t>Technical obsolescence involves cost and learning new things</a:t>
            </a:r>
          </a:p>
          <a:p>
            <a:pPr>
              <a:lnSpc>
                <a:spcPct val="90000"/>
              </a:lnSpc>
            </a:pPr>
            <a:r>
              <a:rPr lang="en-GB" dirty="0"/>
              <a:t>Diversity of experiences and multifaceted attitudes</a:t>
            </a:r>
          </a:p>
          <a:p>
            <a:pPr>
              <a:lnSpc>
                <a:spcPct val="90000"/>
              </a:lnSpc>
            </a:pPr>
            <a:endParaRPr lang="en-US" sz="1500" dirty="0"/>
          </a:p>
        </p:txBody>
      </p:sp>
    </p:spTree>
    <p:extLst>
      <p:ext uri="{BB962C8B-B14F-4D97-AF65-F5344CB8AC3E}">
        <p14:creationId xmlns:p14="http://schemas.microsoft.com/office/powerpoint/2010/main" val="3323721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E76A4-627E-5114-7568-3A140B9DE811}"/>
              </a:ext>
            </a:extLst>
          </p:cNvPr>
          <p:cNvSpPr>
            <a:spLocks noGrp="1"/>
          </p:cNvSpPr>
          <p:nvPr>
            <p:ph type="title"/>
          </p:nvPr>
        </p:nvSpPr>
        <p:spPr/>
        <p:txBody>
          <a:bodyPr/>
          <a:lstStyle/>
          <a:p>
            <a:r>
              <a:rPr lang="en-GB" b="1" dirty="0"/>
              <a:t>Benefits</a:t>
            </a:r>
          </a:p>
        </p:txBody>
      </p:sp>
      <p:sp>
        <p:nvSpPr>
          <p:cNvPr id="3" name="Content Placeholder 2">
            <a:extLst>
              <a:ext uri="{FF2B5EF4-FFF2-40B4-BE49-F238E27FC236}">
                <a16:creationId xmlns:a16="http://schemas.microsoft.com/office/drawing/2014/main" id="{4B964A37-751F-E983-4F5F-AD98B393F059}"/>
              </a:ext>
            </a:extLst>
          </p:cNvPr>
          <p:cNvSpPr>
            <a:spLocks noGrp="1"/>
          </p:cNvSpPr>
          <p:nvPr>
            <p:ph sz="half" idx="1"/>
          </p:nvPr>
        </p:nvSpPr>
        <p:spPr>
          <a:xfrm>
            <a:off x="818147" y="2486526"/>
            <a:ext cx="5161965" cy="4186990"/>
          </a:xfrm>
        </p:spPr>
        <p:txBody>
          <a:bodyPr>
            <a:normAutofit/>
          </a:bodyPr>
          <a:lstStyle/>
          <a:p>
            <a:pPr marL="0" lvl="0" indent="0">
              <a:lnSpc>
                <a:spcPct val="130000"/>
              </a:lnSpc>
              <a:spcBef>
                <a:spcPts val="0"/>
              </a:spcBef>
              <a:buSzPct val="100000"/>
              <a:buNone/>
              <a:tabLst>
                <a:tab pos="180340" algn="l"/>
              </a:tabLst>
            </a:pPr>
            <a:r>
              <a:rPr lang="en-GB" sz="2200" b="1" dirty="0">
                <a:solidFill>
                  <a:schemeClr val="tx1"/>
                </a:solidFill>
                <a:ea typeface="Times New Roman" panose="02020603050405020304" pitchFamily="18" charset="0"/>
              </a:rPr>
              <a:t>Convenience and efficiency</a:t>
            </a:r>
          </a:p>
          <a:p>
            <a:pPr>
              <a:lnSpc>
                <a:spcPct val="130000"/>
              </a:lnSpc>
              <a:spcBef>
                <a:spcPts val="0"/>
              </a:spcBef>
              <a:buSzPct val="100000"/>
              <a:tabLst>
                <a:tab pos="180340" algn="l"/>
              </a:tabLst>
            </a:pPr>
            <a:r>
              <a:rPr lang="en-GB" sz="2200" dirty="0">
                <a:solidFill>
                  <a:schemeClr val="tx1"/>
                </a:solidFill>
                <a:ea typeface="Times New Roman" panose="02020603050405020304" pitchFamily="18" charset="0"/>
              </a:rPr>
              <a:t>Fast, easy online shopping</a:t>
            </a:r>
          </a:p>
          <a:p>
            <a:pPr>
              <a:lnSpc>
                <a:spcPct val="130000"/>
              </a:lnSpc>
              <a:spcBef>
                <a:spcPts val="0"/>
              </a:spcBef>
              <a:buSzPct val="100000"/>
              <a:tabLst>
                <a:tab pos="180340" algn="l"/>
              </a:tabLst>
            </a:pPr>
            <a:r>
              <a:rPr lang="en-GB" sz="2200" dirty="0">
                <a:solidFill>
                  <a:schemeClr val="tx1"/>
                </a:solidFill>
                <a:ea typeface="Times New Roman" panose="02020603050405020304" pitchFamily="18" charset="0"/>
              </a:rPr>
              <a:t>Being in two places at once</a:t>
            </a:r>
          </a:p>
          <a:p>
            <a:pPr>
              <a:lnSpc>
                <a:spcPct val="130000"/>
              </a:lnSpc>
              <a:spcBef>
                <a:spcPts val="0"/>
              </a:spcBef>
              <a:buSzPct val="100000"/>
              <a:tabLst>
                <a:tab pos="180340" algn="l"/>
              </a:tabLst>
            </a:pPr>
            <a:r>
              <a:rPr lang="en-GB" sz="2200" dirty="0">
                <a:solidFill>
                  <a:schemeClr val="tx1"/>
                </a:solidFill>
                <a:ea typeface="Times New Roman" panose="02020603050405020304" pitchFamily="18" charset="0"/>
              </a:rPr>
              <a:t>Access </a:t>
            </a:r>
            <a:r>
              <a:rPr lang="en-GB" sz="2200" dirty="0">
                <a:solidFill>
                  <a:schemeClr val="tx1"/>
                </a:solidFill>
                <a:effectLst/>
                <a:ea typeface="Times New Roman" panose="02020603050405020304" pitchFamily="18" charset="0"/>
              </a:rPr>
              <a:t>to information</a:t>
            </a:r>
          </a:p>
          <a:p>
            <a:pPr>
              <a:lnSpc>
                <a:spcPct val="130000"/>
              </a:lnSpc>
              <a:spcBef>
                <a:spcPts val="0"/>
              </a:spcBef>
              <a:buSzPct val="100000"/>
              <a:tabLst>
                <a:tab pos="180340" algn="l"/>
              </a:tabLst>
            </a:pPr>
            <a:r>
              <a:rPr lang="en-GB" sz="2200" dirty="0">
                <a:solidFill>
                  <a:schemeClr val="tx1"/>
                </a:solidFill>
                <a:effectLst/>
                <a:ea typeface="Times New Roman" panose="02020603050405020304" pitchFamily="18" charset="0"/>
              </a:rPr>
              <a:t>Extending choice</a:t>
            </a:r>
            <a:endParaRPr lang="en-GB" sz="2200" dirty="0">
              <a:solidFill>
                <a:schemeClr val="tx1"/>
              </a:solidFill>
              <a:ea typeface="Times New Roman" panose="02020603050405020304" pitchFamily="18" charset="0"/>
            </a:endParaRPr>
          </a:p>
          <a:p>
            <a:pPr>
              <a:lnSpc>
                <a:spcPct val="130000"/>
              </a:lnSpc>
              <a:spcBef>
                <a:spcPts val="0"/>
              </a:spcBef>
              <a:buSzPct val="100000"/>
              <a:tabLst>
                <a:tab pos="180340" algn="l"/>
              </a:tabLst>
            </a:pPr>
            <a:r>
              <a:rPr lang="en-GB" sz="2200" dirty="0">
                <a:solidFill>
                  <a:schemeClr val="tx1"/>
                </a:solidFill>
                <a:effectLst/>
                <a:ea typeface="Times New Roman" panose="02020603050405020304" pitchFamily="18" charset="0"/>
              </a:rPr>
              <a:t>Navigation and tracking</a:t>
            </a:r>
          </a:p>
          <a:p>
            <a:pPr>
              <a:lnSpc>
                <a:spcPct val="130000"/>
              </a:lnSpc>
              <a:spcBef>
                <a:spcPts val="0"/>
              </a:spcBef>
              <a:buSzPct val="100000"/>
              <a:tabLst>
                <a:tab pos="180340" algn="l"/>
              </a:tabLst>
            </a:pPr>
            <a:endParaRPr lang="en-GB" sz="2200" dirty="0">
              <a:solidFill>
                <a:schemeClr val="tx1"/>
              </a:solidFill>
              <a:ea typeface="Times New Roman" panose="02020603050405020304" pitchFamily="18" charset="0"/>
            </a:endParaRPr>
          </a:p>
          <a:p>
            <a:endParaRPr lang="en-GB" dirty="0"/>
          </a:p>
        </p:txBody>
      </p:sp>
      <p:sp>
        <p:nvSpPr>
          <p:cNvPr id="4" name="Content Placeholder 3">
            <a:extLst>
              <a:ext uri="{FF2B5EF4-FFF2-40B4-BE49-F238E27FC236}">
                <a16:creationId xmlns:a16="http://schemas.microsoft.com/office/drawing/2014/main" id="{07C4D330-67EC-7F2E-A74E-B0575B59947E}"/>
              </a:ext>
            </a:extLst>
          </p:cNvPr>
          <p:cNvSpPr>
            <a:spLocks noGrp="1"/>
          </p:cNvSpPr>
          <p:nvPr>
            <p:ph sz="half" idx="2"/>
          </p:nvPr>
        </p:nvSpPr>
        <p:spPr/>
        <p:txBody>
          <a:bodyPr>
            <a:normAutofit/>
          </a:bodyPr>
          <a:lstStyle/>
          <a:p>
            <a:pPr marL="0" indent="0">
              <a:lnSpc>
                <a:spcPct val="130000"/>
              </a:lnSpc>
              <a:spcBef>
                <a:spcPts val="0"/>
              </a:spcBef>
              <a:buSzPct val="100000"/>
              <a:buNone/>
              <a:tabLst>
                <a:tab pos="180340" algn="l"/>
              </a:tabLst>
            </a:pPr>
            <a:r>
              <a:rPr lang="en-GB" sz="2200" b="1" dirty="0">
                <a:solidFill>
                  <a:schemeClr val="tx1"/>
                </a:solidFill>
                <a:ea typeface="Times New Roman" panose="02020603050405020304" pitchFamily="18" charset="0"/>
              </a:rPr>
              <a:t>Communication, connection  </a:t>
            </a:r>
          </a:p>
          <a:p>
            <a:pPr>
              <a:lnSpc>
                <a:spcPct val="130000"/>
              </a:lnSpc>
              <a:spcBef>
                <a:spcPts val="0"/>
              </a:spcBef>
              <a:buSzPct val="100000"/>
              <a:tabLst>
                <a:tab pos="180340" algn="l"/>
              </a:tabLst>
            </a:pPr>
            <a:r>
              <a:rPr lang="en-GB" sz="2200" dirty="0">
                <a:solidFill>
                  <a:schemeClr val="tx1"/>
                </a:solidFill>
                <a:ea typeface="Times New Roman" panose="02020603050405020304" pitchFamily="18" charset="0"/>
              </a:rPr>
              <a:t>With family, friends, professionally</a:t>
            </a:r>
          </a:p>
          <a:p>
            <a:pPr>
              <a:lnSpc>
                <a:spcPct val="130000"/>
              </a:lnSpc>
              <a:spcBef>
                <a:spcPts val="0"/>
              </a:spcBef>
              <a:buSzPct val="100000"/>
              <a:tabLst>
                <a:tab pos="180340" algn="l"/>
              </a:tabLst>
            </a:pPr>
            <a:r>
              <a:rPr lang="en-GB" sz="2200" dirty="0">
                <a:solidFill>
                  <a:schemeClr val="tx1"/>
                </a:solidFill>
                <a:ea typeface="Times New Roman" panose="02020603050405020304" pitchFamily="18" charset="0"/>
              </a:rPr>
              <a:t>Expanded horizons </a:t>
            </a:r>
          </a:p>
          <a:p>
            <a:pPr>
              <a:lnSpc>
                <a:spcPct val="130000"/>
              </a:lnSpc>
              <a:spcBef>
                <a:spcPts val="0"/>
              </a:spcBef>
              <a:buSzPct val="100000"/>
              <a:tabLst>
                <a:tab pos="180340" algn="l"/>
              </a:tabLst>
            </a:pPr>
            <a:r>
              <a:rPr lang="en-GB" sz="2200" dirty="0">
                <a:solidFill>
                  <a:schemeClr val="tx1"/>
                </a:solidFill>
                <a:ea typeface="Times New Roman" panose="02020603050405020304" pitchFamily="18" charset="0"/>
              </a:rPr>
              <a:t>Accountability</a:t>
            </a:r>
          </a:p>
          <a:p>
            <a:pPr>
              <a:lnSpc>
                <a:spcPct val="130000"/>
              </a:lnSpc>
              <a:spcBef>
                <a:spcPts val="0"/>
              </a:spcBef>
              <a:buSzPct val="100000"/>
              <a:tabLst>
                <a:tab pos="180340" algn="l"/>
              </a:tabLst>
            </a:pPr>
            <a:r>
              <a:rPr lang="en-GB" sz="2200" dirty="0">
                <a:solidFill>
                  <a:schemeClr val="tx1"/>
                </a:solidFill>
                <a:ea typeface="Times New Roman" panose="02020603050405020304" pitchFamily="18" charset="0"/>
              </a:rPr>
              <a:t>Environmental advantages</a:t>
            </a:r>
          </a:p>
          <a:p>
            <a:endParaRPr lang="en-GB" dirty="0"/>
          </a:p>
        </p:txBody>
      </p:sp>
    </p:spTree>
    <p:extLst>
      <p:ext uri="{BB962C8B-B14F-4D97-AF65-F5344CB8AC3E}">
        <p14:creationId xmlns:p14="http://schemas.microsoft.com/office/powerpoint/2010/main" val="38632990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473</TotalTime>
  <Words>532</Words>
  <Application>Microsoft Office PowerPoint</Application>
  <PresentationFormat>Widescreen</PresentationFormat>
  <Paragraphs>116</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Avenir Book</vt:lpstr>
      <vt:lpstr>Arial</vt:lpstr>
      <vt:lpstr>Calibri</vt:lpstr>
      <vt:lpstr>Century Gothic</vt:lpstr>
      <vt:lpstr>Wingdings 3</vt:lpstr>
      <vt:lpstr>Ion Boardroom</vt:lpstr>
      <vt:lpstr>A minimum digital living standard</vt:lpstr>
      <vt:lpstr>The Minimum  Income Standard</vt:lpstr>
      <vt:lpstr>The MIS process</vt:lpstr>
      <vt:lpstr>MIS Definition</vt:lpstr>
      <vt:lpstr>A minimum digital living standard</vt:lpstr>
      <vt:lpstr>The MDLS process</vt:lpstr>
      <vt:lpstr>‘Orientation’ phase</vt:lpstr>
      <vt:lpstr>Living in a digital world</vt:lpstr>
      <vt:lpstr>Benefits</vt:lpstr>
      <vt:lpstr>Concerns</vt:lpstr>
      <vt:lpstr>Parents’ concerns for children</vt:lpstr>
      <vt:lpstr>Drafting a definition</vt:lpstr>
      <vt:lpstr>Progress and 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In-work poverty and social insecurity</dc:title>
  <dc:creator>Abigail Davis</dc:creator>
  <cp:lastModifiedBy>Abigail Davis</cp:lastModifiedBy>
  <cp:revision>17</cp:revision>
  <cp:lastPrinted>2022-06-21T14:24:27Z</cp:lastPrinted>
  <dcterms:created xsi:type="dcterms:W3CDTF">2021-10-04T17:29:04Z</dcterms:created>
  <dcterms:modified xsi:type="dcterms:W3CDTF">2022-07-05T13:39:22Z</dcterms:modified>
</cp:coreProperties>
</file>