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59" r:id="rId6"/>
    <p:sldId id="270" r:id="rId7"/>
    <p:sldId id="267" r:id="rId8"/>
    <p:sldId id="261" r:id="rId9"/>
    <p:sldId id="273" r:id="rId10"/>
    <p:sldId id="266" r:id="rId11"/>
    <p:sldId id="272" r:id="rId12"/>
    <p:sldId id="268" r:id="rId13"/>
    <p:sldId id="271" r:id="rId14"/>
    <p:sldId id="265" r:id="rId15"/>
    <p:sldId id="269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E424E-4A8A-4515-B89E-46FAA1B61A88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C80-9DFC-4652-815A-962D448C4C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4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Our work is an ongoing project which began in 2019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HERA funded FESTPACE project + QHT funded PhD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B8C80-9DFC-4652-815A-962D448C4C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3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via sociability + relatability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Fincial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physical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barrers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retrist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acceesibilty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felexibilry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park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B8C80-9DFC-4652-815A-962D448C4C1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5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9C8A-BE74-4227-9768-B9A4A0A4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86E45-A387-4336-8833-AAA2D12BA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79AA1-DBCB-4467-8AE6-559DCC3F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9EFD-67E3-47EC-B1BF-0A6C5B2D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F6724-44FE-4E17-90DC-89798307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9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8D88-8052-41BD-BA7F-DC312C1F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02346-C92D-48EE-87A2-F3BEE92F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1F237-D0FC-432A-8CA2-43A0730C2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61EDF-5407-48A3-9EE3-3117B42A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7CB54-52BC-44CB-8467-BE672366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5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313285-943B-489B-B924-7E0B915CC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79431-5070-4D22-924B-C12E2EA4F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D8577-86DE-40B4-BE06-D063B82E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39E6-C6CF-4F24-8BB6-D33BD28F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B63F9-7B4A-43AC-BC87-E756B381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1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0A3C-D064-4D78-8E97-F455BEC1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3F0B-60C0-4F95-A31E-6661B8F0B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8D79-1A5B-4406-AE72-33F1410D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D21C1-701E-4BB4-B534-D7E9452B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45A00-99B1-4B14-BC38-968BA4F8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08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83E9-A92D-49DB-9E85-3891A176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7C61D-B91F-404D-B771-D0B04D15E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7C7AB-581D-49E6-966B-B14EACB1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B551C-ABA0-4233-B312-E47240AE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EB9C-FA73-4F49-B369-441F57F8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36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3C6D-7E7E-48B1-9970-3DC59407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9038E-F31A-4D12-A5E5-F3671DA0B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2C256-42FA-4D8A-80FF-F2C4F569C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14431-7FCE-4FFA-A684-7E4FDA2E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B9A1D-BC75-43CB-BC0B-74A328F8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1DE3E-FF22-4535-9071-EF0E445D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6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A8A8-EAD5-445B-B96B-C85B0E62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2E5E8-5780-4C58-9B15-F0F879CE8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A4DEA-060F-415B-8950-DE5EB711D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5A9BD-B682-4433-89EB-6C20B32A6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7DE9B-8030-4149-A9AA-D4BE29240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25C41-F707-4851-BF90-07167DB2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0962B-2251-43E7-8C6A-18838F6D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72400-81C3-4492-9741-6F785970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4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F8A6B-65C2-42D6-AF49-03CACAAB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4985D-BFED-469B-BB34-3ECD3FE9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72C10-9C27-4BE9-B36E-2DBB2C3F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F1899-F46A-4E9E-ADA4-DF6726FB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0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0A250-45E3-4DA3-A9B7-F3C06DA7B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29696-FD48-464C-BD07-5F428B90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1920-CC75-4ECE-BEB9-BB1F8287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22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F25D-C8E0-432D-BD67-2718BFD9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CCB1-2437-4FDB-A7CC-5F119A246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807DC-4A7E-40AD-94BE-B48E60C7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AEB8F-804C-48A5-B0AC-BC5562A8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81D25-0894-4ECB-B848-FA8027C5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F1945-8635-4D54-B10B-4CDC462A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51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D09B-A98F-4819-B0ED-2CAB772D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6CB3A-F636-4C6B-91C7-8DB9D842A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07F96-1631-45BF-9517-DEFA0658C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5D891-3DE1-4181-BC73-4FAF320B2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9FEB-192D-4E98-8964-8A9C7359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EF851-1C1F-466C-A117-48396EA4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9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F22E5A-895C-4357-B754-0F159F73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B2706-57D8-4284-898A-57F273720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029B-06D7-443C-BB5F-59C2F1959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B91FE-DA6E-47E2-B9EC-35CE0E216EF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83D9F-7D2A-49B1-9713-BD658FBB9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C43F5-BBB3-47EC-BC6A-644FFBAD6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59A4-30DD-4651-AF8D-CA1BA826F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oran.vodicka@shu.ac.uk" TargetMode="External"/><Relationship Id="rId2" Type="http://schemas.openxmlformats.org/officeDocument/2006/relationships/hyperlink" Target="mailto:a.smith@westminster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F55-C0DA-4C80-86DA-1740B8513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5602"/>
            <a:ext cx="9144000" cy="2387600"/>
          </a:xfrm>
        </p:spPr>
        <p:txBody>
          <a:bodyPr/>
          <a:lstStyle/>
          <a:p>
            <a:r>
              <a:rPr lang="en-GB" sz="2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Breaking down barriers or putting them up? </a:t>
            </a:r>
            <a:b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Festivals, events and the inclusivity of urban </a:t>
            </a:r>
            <a:r>
              <a:rPr lang="en-GB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parks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F9AEF-5A0D-41BC-BF27-6ED605393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74863"/>
            <a:ext cx="9144000" cy="2495549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Andrew Smith, University of Westminster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Didem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Ertem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University of Westminster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Goran </a:t>
            </a:r>
            <a:r>
              <a:rPr lang="en-GB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Vodicka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Sheffield Hallam University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2" descr="London Skyline - A-B 247 Transport &amp;amp; Logistics">
            <a:extLst>
              <a:ext uri="{FF2B5EF4-FFF2-40B4-BE49-F238E27FC236}">
                <a16:creationId xmlns:a16="http://schemas.microsoft.com/office/drawing/2014/main" id="{7E5E1525-34D0-4B92-872E-20E8FCAA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451"/>
            <a:ext cx="12192000" cy="24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4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F083A1D4-645E-4F53-8D23-E03308E7C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8" y="638556"/>
            <a:ext cx="6928104" cy="55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outdoor, tree, person, people&#10;&#10;Description automatically generated">
            <a:extLst>
              <a:ext uri="{FF2B5EF4-FFF2-40B4-BE49-F238E27FC236}">
                <a16:creationId xmlns:a16="http://schemas.microsoft.com/office/drawing/2014/main" id="{234568BE-33B6-4F2B-AE86-0A7F58F9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 b="1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5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C19DDC3-F0FD-4CF5-B71E-4C4D44530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8" y="641604"/>
            <a:ext cx="6928104" cy="55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rge crowd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C7AAFA45-7FFD-419F-BBEA-AC54F0A2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5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dar chart&#10;&#10;Description automatically generated">
            <a:extLst>
              <a:ext uri="{FF2B5EF4-FFF2-40B4-BE49-F238E27FC236}">
                <a16:creationId xmlns:a16="http://schemas.microsoft.com/office/drawing/2014/main" id="{132434F7-0FFA-4F00-8EAA-12A75977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8" y="638556"/>
            <a:ext cx="6928104" cy="55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048E26EB-E778-430F-B1BB-57970F208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8" y="441960"/>
            <a:ext cx="6928104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FBB4-CBDC-4165-AD53-62135B66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observations across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E70A1-626D-426F-B2E6-2CF35D2E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825625"/>
            <a:ext cx="11852953" cy="4351338"/>
          </a:xfrm>
        </p:spPr>
        <p:txBody>
          <a:bodyPr>
            <a:normAutofit/>
          </a:bodyPr>
          <a:lstStyle/>
          <a:p>
            <a:r>
              <a:rPr lang="en-GB" sz="2600" i="1" dirty="0"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: fences disrupt access before, during and after events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i="1" dirty="0">
                <a:latin typeface="Arial" panose="020B0604020202020204" pitchFamily="34" charset="0"/>
                <a:cs typeface="Arial" panose="020B0604020202020204" pitchFamily="34" charset="0"/>
              </a:rPr>
              <a:t>Flexibility: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over-programming reduces flexibility of park spaces</a:t>
            </a:r>
          </a:p>
          <a:p>
            <a:pPr marL="0" indent="0"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i="1" dirty="0">
                <a:latin typeface="Arial" panose="020B0604020202020204" pitchFamily="34" charset="0"/>
                <a:cs typeface="Arial" panose="020B0604020202020204" pitchFamily="34" charset="0"/>
              </a:rPr>
              <a:t>Relatability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: festivals help to engage (some) under-represented groups 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i="1" dirty="0">
                <a:latin typeface="Arial" panose="020B0604020202020204" pitchFamily="34" charset="0"/>
                <a:cs typeface="Arial" panose="020B0604020202020204" pitchFamily="34" charset="0"/>
              </a:rPr>
              <a:t>Sociability: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importance of loose control &amp; incidental engagement </a:t>
            </a:r>
          </a:p>
          <a:p>
            <a:pPr marL="0" indent="0"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+ Wider contributions and disruptions to everyday activities and other events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84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A732-5DB7-4DD6-9E60-B84532EF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00F96-6A65-4892-8AD4-DDE0B2C7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5" y="1825625"/>
            <a:ext cx="11760485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Festivals and events can assist inclusivity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But: financial imperatives can undermine inclusivity of programming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Fenced festivals &amp; events introduce financial and physical barriers</a:t>
            </a:r>
          </a:p>
          <a:p>
            <a:endParaRPr lang="en-GB" dirty="0"/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value of looser events: festive parks versus festivals in a park?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5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2823-AF84-4B8D-A691-79ACEF2E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References relating to wider project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363A7-A205-45A8-9277-004A10ED9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0351"/>
            <a:ext cx="9898723" cy="532764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Smith, A., Osborn, G.,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Vodicka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G. (2022)</a:t>
            </a:r>
            <a:r>
              <a:rPr lang="en-GB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“Private events in a Public Park. Contested Music Festivals and Environmental Justice in Finsbury Park, London”. </a:t>
            </a: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Plüschke-Altof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B; </a:t>
            </a:r>
            <a:r>
              <a:rPr lang="en-GB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Sooväli-Sepping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 (2022) (Eds.). </a:t>
            </a:r>
            <a:r>
              <a:rPr lang="en-GB" b="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Whose Green City? Contested Urban Green Spaces and Environmental Justice in Northern Europe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Springer. </a:t>
            </a:r>
          </a:p>
          <a:p>
            <a:pPr algn="l"/>
            <a:endParaRPr lang="en-GB" dirty="0">
              <a:solidFill>
                <a:srgbClr val="201F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Smith, A. Osborn and </a:t>
            </a:r>
            <a:r>
              <a:rPr lang="en-GB" dirty="0" err="1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Vodicka</a:t>
            </a: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(2022) “The Festivalisation of London’s Parks. The Friends’ Perspective”.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Smith, A., Osborn G. and Quinn, B. (2022) </a:t>
            </a:r>
            <a:r>
              <a:rPr lang="en-GB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Festivals and the City: The Contested Geographies of Urban Events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UWP. </a:t>
            </a:r>
          </a:p>
          <a:p>
            <a:pPr algn="l"/>
            <a:endParaRPr lang="en-GB" dirty="0">
              <a:solidFill>
                <a:srgbClr val="201F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Jahan, T., Smith, A.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Ertem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D. (2022)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Latino Life in the Park: Festivity and Inclusivity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Documentary film for FESTSPACE. </a:t>
            </a:r>
          </a:p>
          <a:p>
            <a:pPr algn="l"/>
            <a:endParaRPr lang="en-GB" dirty="0">
              <a:solidFill>
                <a:srgbClr val="201F1E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US: </a:t>
            </a: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a.smith@westminster.ac.uk</a:t>
            </a: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goran.vodicka@shu.ac.uk</a:t>
            </a:r>
            <a:endParaRPr lang="en-GB" dirty="0">
              <a:solidFill>
                <a:srgbClr val="201F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dirty="0">
              <a:solidFill>
                <a:srgbClr val="201F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/>
          </a:p>
        </p:txBody>
      </p:sp>
      <p:pic>
        <p:nvPicPr>
          <p:cNvPr id="2054" name="Picture 6" descr="Whose Green City? : Contested Urban Green Spaces and Environmental Justice  in Northern Europe by Pluschke-Altof, Bianka (9783031046353) | BrownsBfS">
            <a:extLst>
              <a:ext uri="{FF2B5EF4-FFF2-40B4-BE49-F238E27FC236}">
                <a16:creationId xmlns:a16="http://schemas.microsoft.com/office/drawing/2014/main" id="{F5AC59F8-6CF0-4341-B1D0-FAF27986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723" y="457200"/>
            <a:ext cx="20955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crowd, night&#10;&#10;Description automatically generated">
            <a:extLst>
              <a:ext uri="{FF2B5EF4-FFF2-40B4-BE49-F238E27FC236}">
                <a16:creationId xmlns:a16="http://schemas.microsoft.com/office/drawing/2014/main" id="{F4E50ED5-BAFA-4BE9-9D4D-36B050205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23" y="3573677"/>
            <a:ext cx="2096122" cy="31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07C0-29DF-410F-8897-F410AB04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Research question and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88E71-4968-472A-A72C-BAE157E47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4614" cy="4351338"/>
          </a:xfrm>
        </p:spPr>
        <p:txBody>
          <a:bodyPr/>
          <a:lstStyle/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How do festivals and events affect the inclusivity of </a:t>
            </a:r>
            <a:r>
              <a:rPr lang="en-GB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public parks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symbolic and material significance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Programming – used to achieve greater inclusion, but can exclude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30" name="Picture 6" descr="FestSpace – Festivals, Events and Inclusive Public Space">
            <a:extLst>
              <a:ext uri="{FF2B5EF4-FFF2-40B4-BE49-F238E27FC236}">
                <a16:creationId xmlns:a16="http://schemas.microsoft.com/office/drawing/2014/main" id="{3A555950-9E59-4E51-995B-A975BA9E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94" y="5627887"/>
            <a:ext cx="29527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estSpace – Festivals, Events and Inclusive Public Space">
            <a:extLst>
              <a:ext uri="{FF2B5EF4-FFF2-40B4-BE49-F238E27FC236}">
                <a16:creationId xmlns:a16="http://schemas.microsoft.com/office/drawing/2014/main" id="{9C58A12F-3F8D-46E0-A597-ED43BCB4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93" y="5387760"/>
            <a:ext cx="1249720" cy="12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shioning the Early Modern » HERA logo">
            <a:extLst>
              <a:ext uri="{FF2B5EF4-FFF2-40B4-BE49-F238E27FC236}">
                <a16:creationId xmlns:a16="http://schemas.microsoft.com/office/drawing/2014/main" id="{A9260A2F-F42A-47FB-AF10-2AFA812E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63000"/>
            <a:ext cx="3262312" cy="9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1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2218-152D-437E-B6BD-A7A9E9E8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93960" cy="1325563"/>
          </a:xfrm>
        </p:spPr>
        <p:txBody>
          <a:bodyPr/>
          <a:lstStyle/>
          <a:p>
            <a: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Finsbury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8D878-85D1-4494-93C9-56E57675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825625"/>
            <a:ext cx="6215866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large (46ha) municipal park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 miles north of the centre of London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Stages a wide variety of events, some of which are highly contested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Surrounded by densely populated and super-diverse communities. </a:t>
            </a:r>
          </a:p>
        </p:txBody>
      </p:sp>
      <p:pic>
        <p:nvPicPr>
          <p:cNvPr id="6" name="Picture 5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7FFE1455-8765-4C38-B445-234A7F59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275" y="841277"/>
            <a:ext cx="6876257" cy="51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6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ECA5-F812-4D3B-9A91-924897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Main research method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575E-B404-4C27-BC63-F520B4C24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Observations at times when events were &amp; weren’t happening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Weekly observations for six months 2019-20 (pre-pandemic)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Regular observations 2021-22  (once restrictions had eased)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A45A5-B8E6-0347-8280-1DFDAF537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/>
          <a:stretch/>
        </p:blipFill>
        <p:spPr>
          <a:xfrm>
            <a:off x="838200" y="3657600"/>
            <a:ext cx="4933818" cy="32004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EDA2BE6-205E-4854-9456-C50B75A49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24" y="3524702"/>
            <a:ext cx="4199912" cy="29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D139-D3BF-4191-9FEA-7D947C1D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Conceptual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00B9-A07B-4A84-A38B-EF2A8E74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1" y="1825625"/>
            <a:ext cx="114728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Amalgamates ideas on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inclusivity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effects of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events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Accessibility – physical and financial barriers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Flexibility – how determined are functions and uses?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Sociability – esp. interactions between groups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Relatability – are spaces relevant to disadvantaged groups?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Draws on work by Franck &amp; Stevens (2007); Low (2013); Allport (1954)</a:t>
            </a:r>
          </a:p>
        </p:txBody>
      </p:sp>
    </p:spTree>
    <p:extLst>
      <p:ext uri="{BB962C8B-B14F-4D97-AF65-F5344CB8AC3E}">
        <p14:creationId xmlns:p14="http://schemas.microsoft.com/office/powerpoint/2010/main" val="311709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DA0CE8A5-7D51-4CE3-B62E-70CD1DC3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249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0DAC5B17-A3F3-4B21-8960-C488AE30D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8" y="641604"/>
            <a:ext cx="6928104" cy="55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EAAB29C-85FA-428F-BB77-452060758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3170"/>
          <a:stretch/>
        </p:blipFill>
        <p:spPr>
          <a:xfrm>
            <a:off x="4813871" y="0"/>
            <a:ext cx="72124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DD84F-F120-41A0-B46D-039ED174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6" y="365125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Three illustrative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F2E0A-EEF3-4DB8-B6AF-D21EC02DF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96" y="1690687"/>
            <a:ext cx="4730393" cy="4802187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Latino Life in the Park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medium sized festival, unfenced, free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Krankbrother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events:       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small festivals, fenced, tickets c.£50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Wireless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		            large music festival, fenced, tickets c.£80+</a:t>
            </a:r>
          </a:p>
        </p:txBody>
      </p:sp>
    </p:spTree>
    <p:extLst>
      <p:ext uri="{BB962C8B-B14F-4D97-AF65-F5344CB8AC3E}">
        <p14:creationId xmlns:p14="http://schemas.microsoft.com/office/powerpoint/2010/main" val="193735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020F3620-BE41-4577-B50F-A16F7CB7C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b="67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556</Words>
  <Application>Microsoft Office PowerPoint</Application>
  <PresentationFormat>Widescreen</PresentationFormat>
  <Paragraphs>77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Breaking down barriers or putting them up?   Festivals, events and the inclusivity of urban parks. </vt:lpstr>
      <vt:lpstr>Research question and background</vt:lpstr>
      <vt:lpstr>Finsbury Park</vt:lpstr>
      <vt:lpstr>Main research method used</vt:lpstr>
      <vt:lpstr>Conceptual framework</vt:lpstr>
      <vt:lpstr>PowerPoint Presentation</vt:lpstr>
      <vt:lpstr>PowerPoint Presentation</vt:lpstr>
      <vt:lpstr>Three illustrative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observations across events </vt:lpstr>
      <vt:lpstr>Conclusions</vt:lpstr>
      <vt:lpstr>References relating to wider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down barriers or putting them up?   Festivals, events and the inclusivity of urban parks.</dc:title>
  <dc:creator>Andrew Smith</dc:creator>
  <cp:lastModifiedBy>Andrew Smith</cp:lastModifiedBy>
  <cp:revision>29</cp:revision>
  <dcterms:created xsi:type="dcterms:W3CDTF">2022-07-04T09:56:11Z</dcterms:created>
  <dcterms:modified xsi:type="dcterms:W3CDTF">2022-07-05T14:42:02Z</dcterms:modified>
</cp:coreProperties>
</file>