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258" r:id="rId5"/>
    <p:sldId id="257" r:id="rId6"/>
    <p:sldId id="261" r:id="rId7"/>
    <p:sldId id="290" r:id="rId8"/>
    <p:sldId id="264" r:id="rId9"/>
    <p:sldId id="302" r:id="rId10"/>
    <p:sldId id="295" r:id="rId11"/>
    <p:sldId id="301" r:id="rId12"/>
    <p:sldId id="298" r:id="rId13"/>
    <p:sldId id="303" r:id="rId14"/>
    <p:sldId id="266" r:id="rId15"/>
    <p:sldId id="300" r:id="rId16"/>
    <p:sldId id="268" r:id="rId17"/>
    <p:sldId id="299" r:id="rId18"/>
    <p:sldId id="269" r:id="rId19"/>
    <p:sldId id="270" r:id="rId20"/>
    <p:sldId id="292" r:id="rId21"/>
    <p:sldId id="305" r:id="rId22"/>
    <p:sldId id="304" r:id="rId23"/>
    <p:sldId id="293" r:id="rId24"/>
    <p:sldId id="297" r:id="rId25"/>
    <p:sldId id="287" r:id="rId26"/>
    <p:sldId id="260" r:id="rId27"/>
    <p:sldId id="288"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4778"/>
    <a:srgbClr val="28839A"/>
    <a:srgbClr val="C4A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3"/>
  </p:normalViewPr>
  <p:slideViewPr>
    <p:cSldViewPr snapToGrid="0">
      <p:cViewPr varScale="1">
        <p:scale>
          <a:sx n="81" d="100"/>
          <a:sy n="81"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27926-885E-4D31-8A67-E4E8CA4F1D8B}" type="datetimeFigureOut">
              <a:rPr lang="en-GB" smtClean="0"/>
              <a:t>02/07/2022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C9874-2443-4845-A580-765E34883A30}" type="slidenum">
              <a:rPr lang="en-GB" smtClean="0"/>
              <a:t>‹#›</a:t>
            </a:fld>
            <a:endParaRPr lang="en-GB"/>
          </a:p>
        </p:txBody>
      </p:sp>
    </p:spTree>
    <p:extLst>
      <p:ext uri="{BB962C8B-B14F-4D97-AF65-F5344CB8AC3E}">
        <p14:creationId xmlns:p14="http://schemas.microsoft.com/office/powerpoint/2010/main" val="320522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8C9874-2443-4845-A580-765E34883A30}" type="slidenum">
              <a:rPr lang="en-GB" smtClean="0"/>
              <a:t>2</a:t>
            </a:fld>
            <a:endParaRPr lang="en-GB"/>
          </a:p>
        </p:txBody>
      </p:sp>
    </p:spTree>
    <p:extLst>
      <p:ext uri="{BB962C8B-B14F-4D97-AF65-F5344CB8AC3E}">
        <p14:creationId xmlns:p14="http://schemas.microsoft.com/office/powerpoint/2010/main" val="52665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8C9874-2443-4845-A580-765E34883A30}" type="slidenum">
              <a:rPr lang="en-GB" smtClean="0"/>
              <a:t>8</a:t>
            </a:fld>
            <a:endParaRPr lang="en-GB"/>
          </a:p>
        </p:txBody>
      </p:sp>
    </p:spTree>
    <p:extLst>
      <p:ext uri="{BB962C8B-B14F-4D97-AF65-F5344CB8AC3E}">
        <p14:creationId xmlns:p14="http://schemas.microsoft.com/office/powerpoint/2010/main" val="280973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8301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3753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5541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9752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260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3045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1288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4568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9648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216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005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370527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aber.ac.uk/en"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mailto:eyh@aber.ac.uk" TargetMode="External"/><Relationship Id="rId3" Type="http://schemas.openxmlformats.org/officeDocument/2006/relationships/image" Target="../media/image2.png"/><Relationship Id="rId7" Type="http://schemas.openxmlformats.org/officeDocument/2006/relationships/hyperlink" Target="mailto:fck@aber.ac.u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aber.ac.uk/en"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1">
            <a:extLst>
              <a:ext uri="{FF2B5EF4-FFF2-40B4-BE49-F238E27FC236}">
                <a16:creationId xmlns:a16="http://schemas.microsoft.com/office/drawing/2014/main" id="{F510D44E-4A31-B942-B02E-626B625734AF}"/>
              </a:ext>
            </a:extLst>
          </p:cNvPr>
          <p:cNvSpPr txBox="1">
            <a:spLocks/>
          </p:cNvSpPr>
          <p:nvPr/>
        </p:nvSpPr>
        <p:spPr>
          <a:xfrm>
            <a:off x="586954" y="2451736"/>
            <a:ext cx="9242835" cy="2970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en-GB" sz="4000" dirty="0">
                <a:solidFill>
                  <a:srgbClr val="664778"/>
                </a:solidFill>
                <a:latin typeface="Franklin Gothic Demi" panose="020B0703020102020204" pitchFamily="34" charset="0"/>
                <a:cs typeface="Calibri Light"/>
              </a:rPr>
              <a:t>“What makes me well-placed when other people might struggle?” </a:t>
            </a:r>
          </a:p>
          <a:p>
            <a:pPr algn="ctr">
              <a:lnSpc>
                <a:spcPct val="107000"/>
              </a:lnSpc>
              <a:spcAft>
                <a:spcPts val="800"/>
              </a:spcAft>
            </a:pPr>
            <a:r>
              <a:rPr lang="en-GB" sz="3600" b="1" dirty="0">
                <a:solidFill>
                  <a:srgbClr val="664778"/>
                </a:solidFill>
                <a:cs typeface="Calibri Light"/>
              </a:rPr>
              <a:t>- Elite positions of patronage in Wales</a:t>
            </a:r>
          </a:p>
          <a:p>
            <a:endParaRPr lang="en-US" sz="3600" b="1" dirty="0">
              <a:solidFill>
                <a:srgbClr val="664778"/>
              </a:solidFill>
            </a:endParaRPr>
          </a:p>
        </p:txBody>
      </p:sp>
      <p:sp>
        <p:nvSpPr>
          <p:cNvPr id="15" name="Subtitle 2">
            <a:extLst>
              <a:ext uri="{FF2B5EF4-FFF2-40B4-BE49-F238E27FC236}">
                <a16:creationId xmlns:a16="http://schemas.microsoft.com/office/drawing/2014/main" id="{164DCE3A-9E84-DC47-91F5-8B6588DAAE2C}"/>
              </a:ext>
            </a:extLst>
          </p:cNvPr>
          <p:cNvSpPr txBox="1">
            <a:spLocks/>
          </p:cNvSpPr>
          <p:nvPr/>
        </p:nvSpPr>
        <p:spPr>
          <a:xfrm>
            <a:off x="6202680" y="5805441"/>
            <a:ext cx="5283072" cy="13280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Calibri Light"/>
                <a:ea typeface="+mn-lt"/>
                <a:cs typeface="+mn-lt"/>
              </a:rPr>
              <a:t>Dr Amy Sanders, Dr Flossie Kingsbury, Dr Jesse Heley, </a:t>
            </a:r>
          </a:p>
          <a:p>
            <a:pPr marL="0" indent="0" algn="r">
              <a:buNone/>
            </a:pPr>
            <a:r>
              <a:rPr lang="en-US" sz="1800" dirty="0">
                <a:latin typeface="Calibri Light"/>
                <a:ea typeface="+mn-lt"/>
                <a:cs typeface="+mn-lt"/>
              </a:rPr>
              <a:t>Prof. Sally Power, Dr Najia Zaidi </a:t>
            </a:r>
          </a:p>
        </p:txBody>
      </p:sp>
      <p:pic>
        <p:nvPicPr>
          <p:cNvPr id="1026" name="Picture 2" descr="Our Councils - UK Research and Innovation">
            <a:extLst>
              <a:ext uri="{FF2B5EF4-FFF2-40B4-BE49-F238E27FC236}">
                <a16:creationId xmlns:a16="http://schemas.microsoft.com/office/drawing/2014/main" id="{0F411CD2-1748-6B48-A581-CCB9E9D38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90" y="5763030"/>
            <a:ext cx="3131128" cy="7966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icon&#10;&#10;Description automatically generated">
            <a:extLst>
              <a:ext uri="{FF2B5EF4-FFF2-40B4-BE49-F238E27FC236}">
                <a16:creationId xmlns:a16="http://schemas.microsoft.com/office/drawing/2014/main" id="{601E0FC5-01C8-C543-A454-5F5FD69E1D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16" y="414109"/>
            <a:ext cx="4825156" cy="950249"/>
          </a:xfrm>
          <a:prstGeom prst="rect">
            <a:avLst/>
          </a:prstGeom>
        </p:spPr>
      </p:pic>
      <p:pic>
        <p:nvPicPr>
          <p:cNvPr id="4" name="Picture 3" descr="Shape&#10;&#10;Description automatically generated">
            <a:extLst>
              <a:ext uri="{FF2B5EF4-FFF2-40B4-BE49-F238E27FC236}">
                <a16:creationId xmlns:a16="http://schemas.microsoft.com/office/drawing/2014/main" id="{D5985BCD-B322-2744-BB27-595CB25FF134}"/>
              </a:ext>
            </a:extLst>
          </p:cNvPr>
          <p:cNvPicPr>
            <a:picLocks noChangeAspect="1"/>
          </p:cNvPicPr>
          <p:nvPr/>
        </p:nvPicPr>
        <p:blipFill rotWithShape="1">
          <a:blip r:embed="rId4">
            <a:extLst>
              <a:ext uri="{28A0092B-C50C-407E-A947-70E740481C1C}">
                <a14:useLocalDpi xmlns:a14="http://schemas.microsoft.com/office/drawing/2010/main" val="0"/>
              </a:ext>
            </a:extLst>
          </a:blip>
          <a:srcRect r="72969"/>
          <a:stretch/>
        </p:blipFill>
        <p:spPr>
          <a:xfrm>
            <a:off x="9067662" y="-39952"/>
            <a:ext cx="3161258" cy="6995886"/>
          </a:xfrm>
          <a:prstGeom prst="rect">
            <a:avLst/>
          </a:prstGeom>
        </p:spPr>
      </p:pic>
      <p:pic>
        <p:nvPicPr>
          <p:cNvPr id="19" name="Picture 18">
            <a:hlinkClick r:id="rId5" tgtFrame="_blank"/>
            <a:extLst>
              <a:ext uri="{FF2B5EF4-FFF2-40B4-BE49-F238E27FC236}">
                <a16:creationId xmlns:a16="http://schemas.microsoft.com/office/drawing/2014/main" id="{C474E28D-FBB3-4BE1-B4E5-DC79D4368E3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8372" y="689570"/>
            <a:ext cx="2561440" cy="559395"/>
          </a:xfrm>
          <a:prstGeom prst="rect">
            <a:avLst/>
          </a:prstGeom>
          <a:noFill/>
          <a:ln>
            <a:noFill/>
          </a:ln>
        </p:spPr>
      </p:pic>
    </p:spTree>
    <p:extLst>
      <p:ext uri="{BB962C8B-B14F-4D97-AF65-F5344CB8AC3E}">
        <p14:creationId xmlns:p14="http://schemas.microsoft.com/office/powerpoint/2010/main" val="330506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1">
            <a:extLst>
              <a:ext uri="{FF2B5EF4-FFF2-40B4-BE49-F238E27FC236}">
                <a16:creationId xmlns:a16="http://schemas.microsoft.com/office/drawing/2014/main" id="{F510D44E-4A31-B942-B02E-626B625734AF}"/>
              </a:ext>
            </a:extLst>
          </p:cNvPr>
          <p:cNvSpPr txBox="1">
            <a:spLocks/>
          </p:cNvSpPr>
          <p:nvPr/>
        </p:nvSpPr>
        <p:spPr>
          <a:xfrm>
            <a:off x="916123" y="1111634"/>
            <a:ext cx="7876185" cy="3136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664778"/>
                </a:solidFill>
                <a:latin typeface="Franklin Gothic Demi" panose="020B0703020102020204" pitchFamily="34" charset="0"/>
                <a:cs typeface="Calibri Light"/>
              </a:rPr>
              <a:t>Research Question</a:t>
            </a:r>
            <a:endParaRPr lang="en-US" sz="4800" dirty="0">
              <a:solidFill>
                <a:srgbClr val="664778"/>
              </a:solidFill>
              <a:latin typeface="Franklin Gothic Demi" panose="020B0703020102020204" pitchFamily="34" charset="0"/>
            </a:endParaRPr>
          </a:p>
        </p:txBody>
      </p:sp>
      <p:pic>
        <p:nvPicPr>
          <p:cNvPr id="19" name="Picture 18" descr="Shape&#10;&#10;Description automatically generated">
            <a:extLst>
              <a:ext uri="{FF2B5EF4-FFF2-40B4-BE49-F238E27FC236}">
                <a16:creationId xmlns:a16="http://schemas.microsoft.com/office/drawing/2014/main" id="{1079705A-5510-484C-B403-21A2EB2D10B5}"/>
              </a:ext>
            </a:extLst>
          </p:cNvPr>
          <p:cNvPicPr>
            <a:picLocks noChangeAspect="1"/>
          </p:cNvPicPr>
          <p:nvPr/>
        </p:nvPicPr>
        <p:blipFill rotWithShape="1">
          <a:blip r:embed="rId2">
            <a:extLst>
              <a:ext uri="{28A0092B-C50C-407E-A947-70E740481C1C}">
                <a14:useLocalDpi xmlns:a14="http://schemas.microsoft.com/office/drawing/2010/main" val="0"/>
              </a:ext>
            </a:extLst>
          </a:blip>
          <a:srcRect r="72969"/>
          <a:stretch/>
        </p:blipFill>
        <p:spPr>
          <a:xfrm>
            <a:off x="9067662" y="-39952"/>
            <a:ext cx="3161258" cy="6995886"/>
          </a:xfrm>
          <a:prstGeom prst="rect">
            <a:avLst/>
          </a:prstGeom>
        </p:spPr>
      </p:pic>
      <p:sp>
        <p:nvSpPr>
          <p:cNvPr id="5" name="TextBox 4">
            <a:extLst>
              <a:ext uri="{FF2B5EF4-FFF2-40B4-BE49-F238E27FC236}">
                <a16:creationId xmlns:a16="http://schemas.microsoft.com/office/drawing/2014/main" id="{7AEEC8FE-ED1C-B4F4-F60B-7368F599CBF8}"/>
              </a:ext>
            </a:extLst>
          </p:cNvPr>
          <p:cNvSpPr txBox="1"/>
          <p:nvPr/>
        </p:nvSpPr>
        <p:spPr>
          <a:xfrm>
            <a:off x="916123" y="2713199"/>
            <a:ext cx="8784058" cy="2462213"/>
          </a:xfrm>
          <a:prstGeom prst="rect">
            <a:avLst/>
          </a:prstGeom>
          <a:noFill/>
        </p:spPr>
        <p:txBody>
          <a:bodyPr wrap="square">
            <a:spAutoFit/>
          </a:bodyPr>
          <a:lstStyle/>
          <a:p>
            <a:pPr lvl="2"/>
            <a:endParaRPr lang="en-GB" sz="3600" dirty="0">
              <a:solidFill>
                <a:srgbClr val="28839A"/>
              </a:solidFill>
              <a:latin typeface="+mj-lt"/>
              <a:cs typeface="Arial" panose="020B0604020202020204" pitchFamily="34" charset="0"/>
            </a:endParaRPr>
          </a:p>
          <a:p>
            <a:pPr lvl="2"/>
            <a:r>
              <a:rPr lang="en-GB" sz="3200" dirty="0">
                <a:solidFill>
                  <a:srgbClr val="28839A"/>
                </a:solidFill>
                <a:latin typeface="+mj-lt"/>
                <a:cs typeface="Arial" panose="020B0604020202020204" pitchFamily="34" charset="0"/>
              </a:rPr>
              <a:t>How do formal and informal recruitment practices for elite civil society positions lead to civic exclusion and/or civic expansion? </a:t>
            </a:r>
          </a:p>
          <a:p>
            <a:pPr lvl="7"/>
            <a:endParaRPr lang="en-GB" sz="2200" dirty="0">
              <a:solidFill>
                <a:srgbClr val="28839A"/>
              </a:solidFill>
              <a:latin typeface="+mj-lt"/>
              <a:cs typeface="Arial" panose="020B0604020202020204" pitchFamily="34" charset="0"/>
            </a:endParaRPr>
          </a:p>
        </p:txBody>
      </p:sp>
    </p:spTree>
    <p:extLst>
      <p:ext uri="{BB962C8B-B14F-4D97-AF65-F5344CB8AC3E}">
        <p14:creationId xmlns:p14="http://schemas.microsoft.com/office/powerpoint/2010/main" val="354653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664778"/>
                </a:solidFill>
                <a:latin typeface="Franklin Gothic Demi" panose="020B0703020102020204" pitchFamily="34" charset="0"/>
                <a:cs typeface="Calibri Light"/>
              </a:rPr>
              <a:t>Case Studies</a:t>
            </a: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2991736"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1F463012-91A6-8A40-A11A-D1C881F324B4}"/>
              </a:ext>
            </a:extLst>
          </p:cNvPr>
          <p:cNvSpPr txBox="1">
            <a:spLocks/>
          </p:cNvSpPr>
          <p:nvPr/>
        </p:nvSpPr>
        <p:spPr>
          <a:xfrm>
            <a:off x="391696" y="1591160"/>
            <a:ext cx="3462852" cy="10113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Calibri Light"/>
              <a:ea typeface="+mn-lt"/>
              <a:cs typeface="+mn-lt"/>
            </a:endParaRPr>
          </a:p>
        </p:txBody>
      </p:sp>
      <p:sp>
        <p:nvSpPr>
          <p:cNvPr id="2" name="Rectangle 1">
            <a:extLst>
              <a:ext uri="{FF2B5EF4-FFF2-40B4-BE49-F238E27FC236}">
                <a16:creationId xmlns:a16="http://schemas.microsoft.com/office/drawing/2014/main" id="{EBBF9367-5423-4DE3-90F9-98C264E9744B}"/>
              </a:ext>
            </a:extLst>
          </p:cNvPr>
          <p:cNvSpPr>
            <a:spLocks noChangeArrowheads="1"/>
          </p:cNvSpPr>
          <p:nvPr/>
        </p:nvSpPr>
        <p:spPr bwMode="auto">
          <a:xfrm rot="10800000" flipV="1">
            <a:off x="477327" y="1837191"/>
            <a:ext cx="11144576"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2400" b="1" dirty="0">
                <a:solidFill>
                  <a:srgbClr val="28839A"/>
                </a:solidFill>
                <a:latin typeface="+mj-lt"/>
                <a:cs typeface="Times New Roman" panose="02020603050405020304" pitchFamily="18" charset="0"/>
              </a:rPr>
              <a:t>Case studies were purposively selected to draw on:</a:t>
            </a:r>
          </a:p>
          <a:p>
            <a:pPr marL="342900" indent="-342900" eaLnBrk="0" fontAlgn="base" hangingPunct="0">
              <a:spcBef>
                <a:spcPct val="0"/>
              </a:spcBef>
              <a:spcAft>
                <a:spcPct val="0"/>
              </a:spcAft>
              <a:buFont typeface="Arial" panose="020B0604020202020204" pitchFamily="34" charset="0"/>
              <a:buChar char="•"/>
            </a:pPr>
            <a:r>
              <a:rPr lang="en-GB" sz="2400" b="1" dirty="0">
                <a:solidFill>
                  <a:srgbClr val="28839A"/>
                </a:solidFill>
                <a:latin typeface="+mj-lt"/>
                <a:cs typeface="Times New Roman" panose="02020603050405020304" pitchFamily="18" charset="0"/>
              </a:rPr>
              <a:t>cultural, economic, educational and political capital </a:t>
            </a:r>
            <a:r>
              <a:rPr lang="en-GB" sz="1200" dirty="0">
                <a:latin typeface="+mj-lt"/>
                <a:ea typeface="Calibri" panose="020F0502020204030204" pitchFamily="34" charset="0"/>
                <a:cs typeface="Times New Roman" panose="02020603050405020304" pitchFamily="18" charset="0"/>
              </a:rPr>
              <a:t>(Bourdieu 2018)</a:t>
            </a:r>
            <a:r>
              <a:rPr lang="en-GB" sz="1200" b="1" dirty="0">
                <a:latin typeface="+mj-lt"/>
                <a:ea typeface="Calibri" panose="020F0502020204030204" pitchFamily="34" charset="0"/>
                <a:cs typeface="Times New Roman" panose="02020603050405020304" pitchFamily="18" charset="0"/>
              </a:rPr>
              <a:t> </a:t>
            </a:r>
          </a:p>
          <a:p>
            <a:pPr marL="342900" indent="-342900" eaLnBrk="0" fontAlgn="base" hangingPunct="0">
              <a:spcBef>
                <a:spcPct val="0"/>
              </a:spcBef>
              <a:spcAft>
                <a:spcPct val="0"/>
              </a:spcAft>
              <a:buFont typeface="Arial" panose="020B0604020202020204" pitchFamily="34" charset="0"/>
              <a:buChar char="•"/>
            </a:pPr>
            <a:r>
              <a:rPr lang="en-GB" sz="2400" b="1" dirty="0">
                <a:solidFill>
                  <a:srgbClr val="28839A"/>
                </a:solidFill>
                <a:latin typeface="+mj-lt"/>
                <a:cs typeface="Times New Roman" panose="02020603050405020304" pitchFamily="18" charset="0"/>
              </a:rPr>
              <a:t>and counter-publics of disadvantaged communities in key Welsh charities</a:t>
            </a:r>
            <a:r>
              <a:rPr lang="en-GB" sz="1800" dirty="0">
                <a:solidFill>
                  <a:srgbClr val="000000"/>
                </a:solidFill>
                <a:effectLst/>
                <a:latin typeface="+mj-lt"/>
                <a:ea typeface="Calibri" panose="020F0502020204030204" pitchFamily="34" charset="0"/>
                <a:cs typeface="Times New Roman" panose="02020603050405020304" pitchFamily="18" charset="0"/>
              </a:rPr>
              <a:t> </a:t>
            </a:r>
            <a:r>
              <a:rPr lang="en-GB" sz="1200" dirty="0">
                <a:latin typeface="+mj-lt"/>
                <a:ea typeface="Calibri" panose="020F0502020204030204" pitchFamily="34" charset="0"/>
                <a:cs typeface="Times New Roman" panose="02020603050405020304" pitchFamily="18" charset="0"/>
              </a:rPr>
              <a:t>(Fraser 1990)</a:t>
            </a:r>
            <a:r>
              <a:rPr kumimoji="0" lang="en-GB" altLang="en-US" sz="1200" b="1" i="0" u="none" strike="noStrike" cap="none" normalizeH="0" baseline="0" dirty="0">
                <a:ln>
                  <a:noFill/>
                </a:ln>
                <a:solidFill>
                  <a:srgbClr val="28839A"/>
                </a:solidFill>
                <a:effectLst/>
                <a:latin typeface="+mj-lt"/>
                <a:ea typeface="Calibri" panose="020F0502020204030204" pitchFamily="34" charset="0"/>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solidFill>
                <a:srgbClr val="28839A"/>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solidFill>
                <a:srgbClr val="28839A"/>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solidFill>
                <a:srgbClr val="28839A"/>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solidFill>
                <a:srgbClr val="28839A"/>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solidFill>
                <a:srgbClr val="28839A"/>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solidFill>
                <a:srgbClr val="28839A"/>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solidFill>
                <a:srgbClr val="28839A"/>
              </a:solidFill>
              <a:latin typeface="+mj-lt"/>
            </a:endParaRPr>
          </a:p>
          <a:p>
            <a:pPr marR="0" lvl="0" algn="l" defTabSz="914400" rtl="0" eaLnBrk="0" fontAlgn="base" latinLnBrk="0" hangingPunct="0">
              <a:lnSpc>
                <a:spcPct val="100000"/>
              </a:lnSpc>
              <a:spcBef>
                <a:spcPct val="0"/>
              </a:spcBef>
              <a:spcAft>
                <a:spcPct val="0"/>
              </a:spcAft>
              <a:buClrTx/>
              <a:buSzTx/>
              <a:tabLst/>
            </a:pPr>
            <a:endParaRPr lang="en-GB" altLang="en-US" dirty="0">
              <a:solidFill>
                <a:srgbClr val="28839A"/>
              </a:solidFill>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dirty="0">
              <a:solidFill>
                <a:srgbClr val="28839A"/>
              </a:solidFill>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GB" altLang="en-US" sz="2400" b="1" dirty="0">
              <a:solidFill>
                <a:srgbClr val="28839A"/>
              </a:solidFill>
              <a:latin typeface="+mj-lt"/>
              <a:cs typeface="Times New Roman" panose="02020603050405020304" pitchFamily="18" charset="0"/>
            </a:endParaRPr>
          </a:p>
          <a:p>
            <a:pPr lvl="0" eaLnBrk="0" fontAlgn="base" hangingPunct="0">
              <a:spcBef>
                <a:spcPct val="0"/>
              </a:spcBef>
              <a:spcAft>
                <a:spcPct val="0"/>
              </a:spcAft>
            </a:pPr>
            <a:endParaRPr lang="en-GB" sz="2400" b="1" dirty="0">
              <a:solidFill>
                <a:srgbClr val="664778"/>
              </a:solidFill>
              <a:latin typeface="+mj-lt"/>
              <a:cs typeface="Times New Roman" panose="02020603050405020304" pitchFamily="18" charset="0"/>
            </a:endParaRPr>
          </a:p>
          <a:p>
            <a:pPr lvl="0" eaLnBrk="0" fontAlgn="base" hangingPunct="0">
              <a:spcBef>
                <a:spcPct val="0"/>
              </a:spcBef>
              <a:spcAft>
                <a:spcPct val="0"/>
              </a:spcAft>
            </a:pPr>
            <a:endParaRPr lang="en-GB" sz="2400" b="1" dirty="0">
              <a:solidFill>
                <a:srgbClr val="664778"/>
              </a:solidFill>
              <a:latin typeface="+mj-lt"/>
              <a:cs typeface="Times New Roman" panose="02020603050405020304" pitchFamily="18" charset="0"/>
            </a:endParaRPr>
          </a:p>
        </p:txBody>
      </p: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graphicFrame>
        <p:nvGraphicFramePr>
          <p:cNvPr id="3" name="Table 2">
            <a:extLst>
              <a:ext uri="{FF2B5EF4-FFF2-40B4-BE49-F238E27FC236}">
                <a16:creationId xmlns:a16="http://schemas.microsoft.com/office/drawing/2014/main" id="{4ABB2465-CCD8-45A1-A615-4D4DE9F3A40B}"/>
              </a:ext>
            </a:extLst>
          </p:cNvPr>
          <p:cNvGraphicFramePr>
            <a:graphicFrameLocks noGrp="1"/>
          </p:cNvGraphicFramePr>
          <p:nvPr>
            <p:extLst>
              <p:ext uri="{D42A27DB-BD31-4B8C-83A1-F6EECF244321}">
                <p14:modId xmlns:p14="http://schemas.microsoft.com/office/powerpoint/2010/main" val="2127879283"/>
              </p:ext>
            </p:extLst>
          </p:nvPr>
        </p:nvGraphicFramePr>
        <p:xfrm>
          <a:off x="477327" y="3620920"/>
          <a:ext cx="10684799" cy="1645920"/>
        </p:xfrm>
        <a:graphic>
          <a:graphicData uri="http://schemas.openxmlformats.org/drawingml/2006/table">
            <a:tbl>
              <a:tblPr firstRow="1" firstCol="1" bandRow="1">
                <a:tableStyleId>{5C22544A-7EE6-4342-B048-85BDC9FD1C3A}</a:tableStyleId>
              </a:tblPr>
              <a:tblGrid>
                <a:gridCol w="4104890">
                  <a:extLst>
                    <a:ext uri="{9D8B030D-6E8A-4147-A177-3AD203B41FA5}">
                      <a16:colId xmlns:a16="http://schemas.microsoft.com/office/drawing/2014/main" val="3861882443"/>
                    </a:ext>
                  </a:extLst>
                </a:gridCol>
                <a:gridCol w="3223967">
                  <a:extLst>
                    <a:ext uri="{9D8B030D-6E8A-4147-A177-3AD203B41FA5}">
                      <a16:colId xmlns:a16="http://schemas.microsoft.com/office/drawing/2014/main" val="380377481"/>
                    </a:ext>
                  </a:extLst>
                </a:gridCol>
                <a:gridCol w="3355942">
                  <a:extLst>
                    <a:ext uri="{9D8B030D-6E8A-4147-A177-3AD203B41FA5}">
                      <a16:colId xmlns:a16="http://schemas.microsoft.com/office/drawing/2014/main" val="962461002"/>
                    </a:ext>
                  </a:extLst>
                </a:gridCol>
              </a:tblGrid>
              <a:tr h="1435250">
                <a:tc>
                  <a:txBody>
                    <a:bodyPr/>
                    <a:lstStyle/>
                    <a:p>
                      <a:pPr marL="342900" lvl="0" indent="-342900" fontAlgn="base">
                        <a:buFont typeface="Symbol" panose="05050102010706020507" pitchFamily="18" charset="2"/>
                        <a:buChar char=""/>
                      </a:pPr>
                      <a:r>
                        <a:rPr lang="en-US" sz="1800" dirty="0">
                          <a:effectLst/>
                        </a:rPr>
                        <a:t>The Royal Welsh Agricultural Society</a:t>
                      </a:r>
                      <a:endParaRPr lang="en-GB" sz="1800" dirty="0">
                        <a:effectLst/>
                      </a:endParaRPr>
                    </a:p>
                    <a:p>
                      <a:pPr marL="342900" lvl="0" indent="-342900" fontAlgn="base">
                        <a:buFont typeface="Symbol" panose="05050102010706020507" pitchFamily="18" charset="2"/>
                        <a:buChar char=""/>
                      </a:pPr>
                      <a:r>
                        <a:rPr lang="en-US" sz="1800" dirty="0">
                          <a:effectLst/>
                        </a:rPr>
                        <a:t>Welsh National Opera</a:t>
                      </a:r>
                      <a:endParaRPr lang="en-GB" sz="1800" dirty="0">
                        <a:effectLst/>
                      </a:endParaRPr>
                    </a:p>
                    <a:p>
                      <a:pPr marL="342900" lvl="0" indent="-342900" fontAlgn="base">
                        <a:buFont typeface="Symbol" panose="05050102010706020507" pitchFamily="18" charset="2"/>
                        <a:buChar char=""/>
                      </a:pPr>
                      <a:r>
                        <a:rPr lang="en-US" sz="1800" dirty="0">
                          <a:effectLst/>
                        </a:rPr>
                        <a:t>Community Foundation Wales</a:t>
                      </a:r>
                    </a:p>
                    <a:p>
                      <a:pPr marL="342900" lvl="0" indent="-342900" fontAlgn="base">
                        <a:buFont typeface="Symbol" panose="05050102010706020507" pitchFamily="18" charset="2"/>
                        <a:buChar char=""/>
                      </a:pPr>
                      <a:r>
                        <a:rPr lang="en-US" sz="1800" dirty="0">
                          <a:effectLst/>
                        </a:rPr>
                        <a:t>Wales Council for Voluntary Action</a:t>
                      </a:r>
                      <a:endParaRPr lang="en-GB" sz="1800" dirty="0">
                        <a:effectLst/>
                      </a:endParaRPr>
                    </a:p>
                    <a:p>
                      <a:pPr marL="342900" lvl="0" indent="-342900" fontAlgn="base">
                        <a:buFont typeface="Symbol" panose="05050102010706020507" pitchFamily="18" charset="2"/>
                        <a:buChar char=""/>
                      </a:pPr>
                      <a:r>
                        <a:rPr lang="en-US" sz="1800" dirty="0">
                          <a:effectLst/>
                        </a:rPr>
                        <a:t>Wales Council of the Blind</a:t>
                      </a:r>
                      <a:endParaRPr lang="en-GB" sz="1800" dirty="0">
                        <a:effectLst/>
                      </a:endParaRPr>
                    </a:p>
                  </a:txBody>
                  <a:tcPr marL="68580" marR="68580" marT="0" marB="0">
                    <a:solidFill>
                      <a:srgbClr val="664778"/>
                    </a:solidFill>
                  </a:tcPr>
                </a:tc>
                <a:tc>
                  <a:txBody>
                    <a:bodyPr/>
                    <a:lstStyle/>
                    <a:p>
                      <a:pPr marL="342900" lvl="0" indent="-342900" fontAlgn="base">
                        <a:buFont typeface="Symbol" panose="05050102010706020507" pitchFamily="18" charset="2"/>
                        <a:buChar char=""/>
                      </a:pPr>
                      <a:r>
                        <a:rPr lang="en-US" sz="1800" dirty="0">
                          <a:effectLst/>
                        </a:rPr>
                        <a:t>Learned Society of Wales</a:t>
                      </a:r>
                      <a:endParaRPr lang="en-GB" sz="1800" dirty="0">
                        <a:effectLst/>
                      </a:endParaRPr>
                    </a:p>
                    <a:p>
                      <a:pPr marL="342900" lvl="0" indent="-342900" fontAlgn="base">
                        <a:buFont typeface="Symbol" panose="05050102010706020507" pitchFamily="18" charset="2"/>
                        <a:buChar char=""/>
                      </a:pPr>
                      <a:r>
                        <a:rPr lang="en-US" sz="1800" dirty="0">
                          <a:effectLst/>
                        </a:rPr>
                        <a:t>National Library of Wales</a:t>
                      </a:r>
                      <a:endParaRPr lang="en-GB" sz="1800" dirty="0">
                        <a:effectLst/>
                      </a:endParaRPr>
                    </a:p>
                    <a:p>
                      <a:pPr marL="342900" lvl="0" indent="-342900" fontAlgn="base">
                        <a:buFont typeface="Symbol" panose="05050102010706020507" pitchFamily="18" charset="2"/>
                        <a:buChar char=""/>
                      </a:pPr>
                      <a:r>
                        <a:rPr lang="en-US" sz="1800" dirty="0">
                          <a:effectLst/>
                        </a:rPr>
                        <a:t>National Museum of Wales</a:t>
                      </a:r>
                      <a:endParaRPr lang="en-GB" sz="1800" dirty="0">
                        <a:effectLst/>
                      </a:endParaRPr>
                    </a:p>
                    <a:p>
                      <a:pPr marL="342900" lvl="0" indent="-342900" fontAlgn="base">
                        <a:buFont typeface="Symbol" panose="05050102010706020507" pitchFamily="18" charset="2"/>
                        <a:buChar char=""/>
                      </a:pPr>
                      <a:r>
                        <a:rPr lang="en-US" sz="1800" dirty="0">
                          <a:effectLst/>
                        </a:rPr>
                        <a:t>Keep Wales Tidy</a:t>
                      </a:r>
                      <a:endParaRPr lang="en-GB" sz="1800" dirty="0">
                        <a:effectLst/>
                      </a:endParaRPr>
                    </a:p>
                    <a:p>
                      <a:pPr marL="342900" lvl="0" indent="-342900" fontAlgn="base">
                        <a:buFont typeface="Symbol" panose="05050102010706020507" pitchFamily="18" charset="2"/>
                        <a:buChar char=""/>
                      </a:pPr>
                      <a:r>
                        <a:rPr lang="en-US" sz="1800" dirty="0" err="1">
                          <a:effectLst/>
                        </a:rPr>
                        <a:t>Llamau</a:t>
                      </a:r>
                      <a:endParaRPr lang="en-GB" sz="1800" dirty="0">
                        <a:effectLst/>
                      </a:endParaRPr>
                    </a:p>
                    <a:p>
                      <a:pPr marL="228600" fontAlgn="base"/>
                      <a:r>
                        <a:rPr lang="en-US" sz="1800" dirty="0">
                          <a:effectLst/>
                        </a:rPr>
                        <a:t> </a:t>
                      </a:r>
                      <a:endParaRPr lang="en-GB" sz="1800" dirty="0">
                        <a:effectLst/>
                      </a:endParaRPr>
                    </a:p>
                  </a:txBody>
                  <a:tcPr marL="68580" marR="68580" marT="0" marB="0">
                    <a:solidFill>
                      <a:srgbClr val="664778"/>
                    </a:solidFill>
                  </a:tcPr>
                </a:tc>
                <a:tc>
                  <a:txBody>
                    <a:bodyPr/>
                    <a:lstStyle/>
                    <a:p>
                      <a:pPr marL="342900" lvl="0" indent="-342900" fontAlgn="base">
                        <a:buFont typeface="Symbol" panose="05050102010706020507" pitchFamily="18" charset="2"/>
                        <a:buChar char=""/>
                      </a:pPr>
                      <a:r>
                        <a:rPr lang="en-US" sz="1800" dirty="0">
                          <a:effectLst/>
                        </a:rPr>
                        <a:t>Race Council Cymru</a:t>
                      </a:r>
                      <a:endParaRPr lang="en-GB" sz="1800" dirty="0">
                        <a:effectLst/>
                      </a:endParaRPr>
                    </a:p>
                    <a:p>
                      <a:pPr marL="342900" lvl="0" indent="-342900" fontAlgn="base">
                        <a:buFont typeface="Symbol" panose="05050102010706020507" pitchFamily="18" charset="2"/>
                        <a:buChar char=""/>
                      </a:pPr>
                      <a:r>
                        <a:rPr lang="en-US" sz="1800" dirty="0">
                          <a:effectLst/>
                        </a:rPr>
                        <a:t>Race Equality First</a:t>
                      </a:r>
                      <a:endParaRPr lang="en-GB" sz="1800" dirty="0">
                        <a:effectLst/>
                      </a:endParaRPr>
                    </a:p>
                    <a:p>
                      <a:pPr marL="342900" lvl="0" indent="-342900" fontAlgn="base">
                        <a:buFont typeface="Symbol" panose="05050102010706020507" pitchFamily="18" charset="2"/>
                        <a:buChar char=""/>
                      </a:pPr>
                      <a:r>
                        <a:rPr lang="en-US" sz="1800" dirty="0">
                          <a:effectLst/>
                        </a:rPr>
                        <a:t>Welsh Refugee Council</a:t>
                      </a:r>
                      <a:endParaRPr lang="en-GB" sz="1800" dirty="0">
                        <a:effectLst/>
                      </a:endParaRPr>
                    </a:p>
                    <a:p>
                      <a:pPr marL="342900" lvl="0" indent="-342900" fontAlgn="base">
                        <a:buFont typeface="Symbol" panose="05050102010706020507" pitchFamily="18" charset="2"/>
                        <a:buChar char=""/>
                      </a:pPr>
                      <a:r>
                        <a:rPr lang="en-US" sz="1800" dirty="0">
                          <a:effectLst/>
                        </a:rPr>
                        <a:t>Displaced People in Action</a:t>
                      </a:r>
                      <a:endParaRPr lang="en-GB" sz="1800" dirty="0">
                        <a:effectLst/>
                      </a:endParaRPr>
                    </a:p>
                    <a:p>
                      <a:pPr marL="342900" lvl="0" indent="-342900" fontAlgn="base">
                        <a:buFont typeface="Symbol" panose="05050102010706020507" pitchFamily="18" charset="2"/>
                        <a:buChar char=""/>
                      </a:pPr>
                      <a:r>
                        <a:rPr lang="en-US" sz="1800" dirty="0">
                          <a:effectLst/>
                        </a:rPr>
                        <a:t>PAVO</a:t>
                      </a:r>
                      <a:endParaRPr lang="en-GB" sz="1800" dirty="0">
                        <a:effectLst/>
                      </a:endParaRPr>
                    </a:p>
                    <a:p>
                      <a:pPr marL="228600" fontAlgn="base"/>
                      <a:r>
                        <a:rPr lang="en-US" sz="1800" dirty="0">
                          <a:effectLst/>
                        </a:rPr>
                        <a:t> </a:t>
                      </a:r>
                      <a:endParaRPr lang="en-GB" sz="1800" dirty="0">
                        <a:effectLst/>
                      </a:endParaRPr>
                    </a:p>
                  </a:txBody>
                  <a:tcPr marL="68580" marR="68580" marT="0" marB="0">
                    <a:solidFill>
                      <a:srgbClr val="664778"/>
                    </a:solidFill>
                  </a:tcPr>
                </a:tc>
                <a:extLst>
                  <a:ext uri="{0D108BD9-81ED-4DB2-BD59-A6C34878D82A}">
                    <a16:rowId xmlns:a16="http://schemas.microsoft.com/office/drawing/2014/main" val="1379149460"/>
                  </a:ext>
                </a:extLst>
              </a:tr>
            </a:tbl>
          </a:graphicData>
        </a:graphic>
      </p:graphicFrame>
    </p:spTree>
    <p:extLst>
      <p:ext uri="{BB962C8B-B14F-4D97-AF65-F5344CB8AC3E}">
        <p14:creationId xmlns:p14="http://schemas.microsoft.com/office/powerpoint/2010/main" val="180834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664778"/>
                </a:solidFill>
                <a:latin typeface="Franklin Gothic Demi" panose="020B0703020102020204" pitchFamily="34" charset="0"/>
                <a:cs typeface="Calibri Light"/>
              </a:rPr>
              <a:t>Research Methods</a:t>
            </a: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10354795"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1F463012-91A6-8A40-A11A-D1C881F324B4}"/>
              </a:ext>
            </a:extLst>
          </p:cNvPr>
          <p:cNvSpPr txBox="1">
            <a:spLocks/>
          </p:cNvSpPr>
          <p:nvPr/>
        </p:nvSpPr>
        <p:spPr>
          <a:xfrm>
            <a:off x="391696" y="1591160"/>
            <a:ext cx="3462852" cy="10113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Calibri Light"/>
              <a:ea typeface="+mn-lt"/>
              <a:cs typeface="+mn-lt"/>
            </a:endParaRPr>
          </a:p>
        </p:txBody>
      </p:sp>
      <p:sp>
        <p:nvSpPr>
          <p:cNvPr id="2" name="Rectangle 1">
            <a:extLst>
              <a:ext uri="{FF2B5EF4-FFF2-40B4-BE49-F238E27FC236}">
                <a16:creationId xmlns:a16="http://schemas.microsoft.com/office/drawing/2014/main" id="{EBBF9367-5423-4DE3-90F9-98C264E9744B}"/>
              </a:ext>
            </a:extLst>
          </p:cNvPr>
          <p:cNvSpPr>
            <a:spLocks noChangeArrowheads="1"/>
          </p:cNvSpPr>
          <p:nvPr/>
        </p:nvSpPr>
        <p:spPr bwMode="auto">
          <a:xfrm rot="10800000" flipV="1">
            <a:off x="391696" y="1398466"/>
            <a:ext cx="11144576"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lang="en-GB" sz="2400" b="1" dirty="0">
              <a:solidFill>
                <a:srgbClr val="664778"/>
              </a:solidFill>
              <a:latin typeface="+mj-lt"/>
              <a:cs typeface="Times New Roman" panose="02020603050405020304" pitchFamily="18" charset="0"/>
            </a:endParaRPr>
          </a:p>
          <a:p>
            <a:pPr lvl="0" eaLnBrk="0" fontAlgn="base" hangingPunct="0">
              <a:spcBef>
                <a:spcPct val="0"/>
              </a:spcBef>
              <a:spcAft>
                <a:spcPct val="0"/>
              </a:spcAft>
            </a:pPr>
            <a:r>
              <a:rPr lang="en-GB" sz="2400" b="1" dirty="0">
                <a:solidFill>
                  <a:srgbClr val="664778"/>
                </a:solidFill>
                <a:latin typeface="+mj-lt"/>
                <a:cs typeface="Times New Roman" panose="02020603050405020304" pitchFamily="18" charset="0"/>
              </a:rPr>
              <a:t>Semi-structured elite interviews with trustees and other senior patrons were undertaken </a:t>
            </a:r>
          </a:p>
          <a:p>
            <a:pPr lvl="0" eaLnBrk="0" fontAlgn="base" hangingPunct="0">
              <a:spcBef>
                <a:spcPct val="0"/>
              </a:spcBef>
              <a:spcAft>
                <a:spcPct val="0"/>
              </a:spcAft>
            </a:pPr>
            <a:endParaRPr kumimoji="0" lang="en-GB" altLang="en-US" sz="2400" b="1" i="0" u="none" strike="noStrike" cap="none" normalizeH="0" baseline="0" dirty="0">
              <a:ln>
                <a:noFill/>
              </a:ln>
              <a:solidFill>
                <a:srgbClr val="664778"/>
              </a:solidFill>
              <a:effectLst/>
              <a:latin typeface="+mj-lt"/>
              <a:cs typeface="Times New Roman" panose="02020603050405020304" pitchFamily="18" charset="0"/>
            </a:endParaRPr>
          </a:p>
          <a:p>
            <a:pPr lvl="0" eaLnBrk="0" fontAlgn="base" hangingPunct="0">
              <a:spcBef>
                <a:spcPct val="0"/>
              </a:spcBef>
              <a:spcAft>
                <a:spcPct val="0"/>
              </a:spcAft>
            </a:pPr>
            <a:r>
              <a:rPr lang="en-GB" sz="2400" b="1" dirty="0">
                <a:solidFill>
                  <a:srgbClr val="28839A"/>
                </a:solidFill>
                <a:latin typeface="+mj-lt"/>
                <a:cs typeface="Times New Roman" panose="02020603050405020304" pitchFamily="18" charset="0"/>
              </a:rPr>
              <a:t>The ‘elite’ in elite interviews may refer to people who:</a:t>
            </a:r>
          </a:p>
          <a:p>
            <a:pPr marL="2114550" lvl="4" indent="-285750" eaLnBrk="0" fontAlgn="base" hangingPunct="0">
              <a:spcBef>
                <a:spcPct val="0"/>
              </a:spcBef>
              <a:spcAft>
                <a:spcPct val="0"/>
              </a:spcAft>
              <a:buFont typeface="Arial" panose="020B0604020202020204" pitchFamily="34" charset="0"/>
              <a:buChar char="•"/>
            </a:pPr>
            <a:r>
              <a:rPr lang="en-GB" dirty="0">
                <a:solidFill>
                  <a:srgbClr val="28839A"/>
                </a:solidFill>
                <a:effectLst/>
                <a:latin typeface="+mj-lt"/>
                <a:ea typeface="Calibri" panose="020F0502020204030204" pitchFamily="34" charset="0"/>
              </a:rPr>
              <a:t>influence important decisions</a:t>
            </a:r>
          </a:p>
          <a:p>
            <a:pPr marL="2114550" lvl="4" indent="-285750" eaLnBrk="0" fontAlgn="base" hangingPunct="0">
              <a:spcBef>
                <a:spcPct val="0"/>
              </a:spcBef>
              <a:spcAft>
                <a:spcPct val="0"/>
              </a:spcAft>
              <a:buFont typeface="Arial" panose="020B0604020202020204" pitchFamily="34" charset="0"/>
              <a:buChar char="•"/>
            </a:pPr>
            <a:r>
              <a:rPr lang="en-GB" dirty="0">
                <a:solidFill>
                  <a:srgbClr val="28839A"/>
                </a:solidFill>
                <a:effectLst/>
                <a:latin typeface="+mj-lt"/>
                <a:ea typeface="Calibri" panose="020F0502020204030204" pitchFamily="34" charset="0"/>
              </a:rPr>
              <a:t>have an elite form of knowledge </a:t>
            </a:r>
          </a:p>
          <a:p>
            <a:pPr marL="2114550" lvl="4" indent="-285750" eaLnBrk="0" fontAlgn="base" hangingPunct="0">
              <a:spcBef>
                <a:spcPct val="0"/>
              </a:spcBef>
              <a:spcAft>
                <a:spcPct val="0"/>
              </a:spcAft>
              <a:buFont typeface="Arial" panose="020B0604020202020204" pitchFamily="34" charset="0"/>
              <a:buChar char="•"/>
            </a:pPr>
            <a:r>
              <a:rPr lang="en-GB" dirty="0">
                <a:solidFill>
                  <a:srgbClr val="28839A"/>
                </a:solidFill>
                <a:effectLst/>
                <a:latin typeface="+mj-lt"/>
                <a:ea typeface="Calibri" panose="020F0502020204030204" pitchFamily="34" charset="0"/>
              </a:rPr>
              <a:t>work within prestigious organisations</a:t>
            </a:r>
          </a:p>
          <a:p>
            <a:pPr marL="2114550" lvl="4" indent="-285750" eaLnBrk="0" fontAlgn="base" hangingPunct="0">
              <a:spcBef>
                <a:spcPct val="0"/>
              </a:spcBef>
              <a:spcAft>
                <a:spcPct val="0"/>
              </a:spcAft>
              <a:buFont typeface="Arial" panose="020B0604020202020204" pitchFamily="34" charset="0"/>
              <a:buChar char="•"/>
            </a:pPr>
            <a:r>
              <a:rPr lang="en-GB" dirty="0">
                <a:solidFill>
                  <a:srgbClr val="28839A"/>
                </a:solidFill>
                <a:effectLst/>
                <a:latin typeface="+mj-lt"/>
                <a:ea typeface="Calibri" panose="020F0502020204030204" pitchFamily="34" charset="0"/>
              </a:rPr>
              <a:t>have control of resources </a:t>
            </a:r>
          </a:p>
          <a:p>
            <a:pPr marL="2114550" lvl="4" indent="-285750" eaLnBrk="0" fontAlgn="base" hangingPunct="0">
              <a:spcBef>
                <a:spcPct val="0"/>
              </a:spcBef>
              <a:spcAft>
                <a:spcPct val="0"/>
              </a:spcAft>
              <a:buFont typeface="Arial" panose="020B0604020202020204" pitchFamily="34" charset="0"/>
              <a:buChar char="•"/>
            </a:pPr>
            <a:r>
              <a:rPr lang="en-GB" dirty="0">
                <a:solidFill>
                  <a:srgbClr val="28839A"/>
                </a:solidFill>
                <a:effectLst/>
                <a:latin typeface="+mj-lt"/>
                <a:ea typeface="Calibri" panose="020F0502020204030204" pitchFamily="34" charset="0"/>
              </a:rPr>
              <a:t>have seniority of position in authority </a:t>
            </a:r>
            <a:r>
              <a:rPr lang="en-GB" sz="1200" dirty="0">
                <a:solidFill>
                  <a:srgbClr val="28839A"/>
                </a:solidFill>
                <a:effectLst/>
                <a:latin typeface="+mj-lt"/>
                <a:ea typeface="Calibri" panose="020F0502020204030204" pitchFamily="34" charset="0"/>
              </a:rPr>
              <a:t>(Smith 2006:p.645). </a:t>
            </a:r>
          </a:p>
          <a:p>
            <a:pPr marL="285750" lvl="0" indent="-285750" eaLnBrk="0" fontAlgn="base" hangingPunct="0">
              <a:spcBef>
                <a:spcPct val="0"/>
              </a:spcBef>
              <a:spcAft>
                <a:spcPct val="0"/>
              </a:spcAft>
              <a:buFont typeface="Arial" panose="020B0604020202020204" pitchFamily="34" charset="0"/>
              <a:buChar char="•"/>
            </a:pPr>
            <a:endParaRPr lang="en-GB" sz="1200" dirty="0">
              <a:solidFill>
                <a:srgbClr val="28839A"/>
              </a:solidFill>
              <a:effectLst/>
              <a:latin typeface="+mj-lt"/>
              <a:ea typeface="Calibri" panose="020F0502020204030204" pitchFamily="34" charset="0"/>
            </a:endParaRPr>
          </a:p>
          <a:p>
            <a:pPr lvl="0" eaLnBrk="0" fontAlgn="base" hangingPunct="0">
              <a:spcBef>
                <a:spcPct val="0"/>
              </a:spcBef>
              <a:spcAft>
                <a:spcPct val="0"/>
              </a:spcAft>
            </a:pPr>
            <a:r>
              <a:rPr lang="en-GB" sz="2400" b="1" dirty="0">
                <a:solidFill>
                  <a:srgbClr val="664778"/>
                </a:solidFill>
                <a:latin typeface="+mj-lt"/>
                <a:cs typeface="Times New Roman" panose="02020603050405020304" pitchFamily="18" charset="0"/>
              </a:rPr>
              <a:t>Elite refers to: </a:t>
            </a:r>
            <a:r>
              <a:rPr lang="en-GB" b="1" dirty="0">
                <a:solidFill>
                  <a:srgbClr val="664778"/>
                </a:solidFill>
                <a:latin typeface="+mj-lt"/>
                <a:cs typeface="Times New Roman" panose="02020603050405020304" pitchFamily="18" charset="0"/>
              </a:rPr>
              <a:t>those who occupy senior management and board level positions</a:t>
            </a:r>
            <a:r>
              <a:rPr lang="en-GB" sz="2400" b="1" dirty="0">
                <a:solidFill>
                  <a:srgbClr val="664778"/>
                </a:solidFill>
                <a:latin typeface="+mj-lt"/>
                <a:cs typeface="Times New Roman" panose="02020603050405020304" pitchFamily="18" charset="0"/>
              </a:rPr>
              <a:t> </a:t>
            </a:r>
            <a:r>
              <a:rPr lang="en-GB" sz="1200" dirty="0">
                <a:solidFill>
                  <a:srgbClr val="664778"/>
                </a:solidFill>
                <a:latin typeface="+mj-lt"/>
              </a:rPr>
              <a:t>(Harvey 2011)</a:t>
            </a:r>
          </a:p>
          <a:p>
            <a:pPr lvl="0" eaLnBrk="0" fontAlgn="base" hangingPunct="0">
              <a:spcBef>
                <a:spcPct val="0"/>
              </a:spcBef>
              <a:spcAft>
                <a:spcPct val="0"/>
              </a:spcAft>
            </a:pPr>
            <a:endParaRPr lang="en-GB" altLang="en-US" sz="1200" dirty="0">
              <a:solidFill>
                <a:srgbClr val="664778"/>
              </a:solidFill>
              <a:latin typeface="+mj-lt"/>
            </a:endParaRPr>
          </a:p>
          <a:p>
            <a:pPr lvl="0" eaLnBrk="0" fontAlgn="base" hangingPunct="0">
              <a:spcBef>
                <a:spcPct val="0"/>
              </a:spcBef>
              <a:spcAft>
                <a:spcPct val="0"/>
              </a:spcAft>
            </a:pPr>
            <a:r>
              <a:rPr lang="en-GB" sz="2400" b="1" dirty="0">
                <a:solidFill>
                  <a:srgbClr val="28839A"/>
                </a:solidFill>
                <a:latin typeface="+mj-lt"/>
                <a:cs typeface="Times New Roman" panose="02020603050405020304" pitchFamily="18" charset="0"/>
              </a:rPr>
              <a:t>Discourse analysis was used to interpret the interview data </a:t>
            </a:r>
            <a:r>
              <a:rPr lang="en-GB" sz="1200" dirty="0">
                <a:solidFill>
                  <a:srgbClr val="664778"/>
                </a:solidFill>
                <a:latin typeface="+mj-lt"/>
                <a:cs typeface="Times New Roman" panose="02020603050405020304" pitchFamily="18" charset="0"/>
              </a:rPr>
              <a:t>(</a:t>
            </a:r>
            <a:r>
              <a:rPr lang="en-GB" sz="1200" dirty="0" err="1">
                <a:solidFill>
                  <a:srgbClr val="664778"/>
                </a:solidFill>
                <a:latin typeface="+mj-lt"/>
                <a:cs typeface="Times New Roman" panose="02020603050405020304" pitchFamily="18" charset="0"/>
              </a:rPr>
              <a:t>Wodak</a:t>
            </a:r>
            <a:r>
              <a:rPr lang="en-GB" sz="1200" dirty="0">
                <a:solidFill>
                  <a:srgbClr val="664778"/>
                </a:solidFill>
                <a:latin typeface="+mj-lt"/>
                <a:cs typeface="Times New Roman" panose="02020603050405020304" pitchFamily="18" charset="0"/>
              </a:rPr>
              <a:t> 2001)</a:t>
            </a:r>
          </a:p>
          <a:p>
            <a:pPr eaLnBrk="0" fontAlgn="base" hangingPunct="0">
              <a:spcBef>
                <a:spcPct val="0"/>
              </a:spcBef>
              <a:spcAft>
                <a:spcPct val="0"/>
              </a:spcAft>
            </a:pPr>
            <a:r>
              <a:rPr lang="en-GB" sz="2400" b="1" dirty="0">
                <a:solidFill>
                  <a:srgbClr val="28839A"/>
                </a:solidFill>
                <a:latin typeface="+mj-lt"/>
                <a:cs typeface="Times New Roman" panose="02020603050405020304" pitchFamily="18" charset="0"/>
              </a:rPr>
              <a:t>through a lens of discursive institutionalism </a:t>
            </a:r>
            <a:r>
              <a:rPr lang="en-GB" sz="1200" dirty="0">
                <a:solidFill>
                  <a:srgbClr val="664778"/>
                </a:solidFill>
                <a:latin typeface="+mj-lt"/>
                <a:cs typeface="Times New Roman" panose="02020603050405020304" pitchFamily="18" charset="0"/>
              </a:rPr>
              <a:t>(Schmidt 2008)</a:t>
            </a:r>
            <a:endParaRPr lang="en-GB" sz="2400" b="1" dirty="0">
              <a:solidFill>
                <a:srgbClr val="28839A"/>
              </a:solidFill>
              <a:latin typeface="+mj-lt"/>
              <a:cs typeface="Times New Roman" panose="02020603050405020304" pitchFamily="18" charset="0"/>
            </a:endParaRPr>
          </a:p>
          <a:p>
            <a:pPr lvl="0" eaLnBrk="0" fontAlgn="base" hangingPunct="0">
              <a:spcBef>
                <a:spcPct val="0"/>
              </a:spcBef>
              <a:spcAft>
                <a:spcPct val="0"/>
              </a:spcAft>
            </a:pPr>
            <a:endParaRPr lang="en-GB" altLang="en-US" sz="1200" dirty="0">
              <a:solidFill>
                <a:srgbClr val="664778"/>
              </a:solidFill>
              <a:latin typeface="+mj-lt"/>
            </a:endParaRPr>
          </a:p>
        </p:txBody>
      </p: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spTree>
    <p:extLst>
      <p:ext uri="{BB962C8B-B14F-4D97-AF65-F5344CB8AC3E}">
        <p14:creationId xmlns:p14="http://schemas.microsoft.com/office/powerpoint/2010/main" val="196696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1">
            <a:extLst>
              <a:ext uri="{FF2B5EF4-FFF2-40B4-BE49-F238E27FC236}">
                <a16:creationId xmlns:a16="http://schemas.microsoft.com/office/drawing/2014/main" id="{F510D44E-4A31-B942-B02E-626B625734AF}"/>
              </a:ext>
            </a:extLst>
          </p:cNvPr>
          <p:cNvSpPr txBox="1">
            <a:spLocks/>
          </p:cNvSpPr>
          <p:nvPr/>
        </p:nvSpPr>
        <p:spPr>
          <a:xfrm>
            <a:off x="900883" y="1889586"/>
            <a:ext cx="7876185" cy="3136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664778"/>
                </a:solidFill>
                <a:latin typeface="Franklin Gothic Demi" panose="020B0703020102020204" pitchFamily="34" charset="0"/>
                <a:cs typeface="Calibri Light"/>
              </a:rPr>
              <a:t>Emergent Findings</a:t>
            </a:r>
            <a:endParaRPr lang="en-US" sz="4800" dirty="0">
              <a:solidFill>
                <a:srgbClr val="664778"/>
              </a:solidFill>
              <a:latin typeface="Franklin Gothic Demi" panose="020B0703020102020204" pitchFamily="34" charset="0"/>
            </a:endParaRPr>
          </a:p>
        </p:txBody>
      </p:sp>
      <p:pic>
        <p:nvPicPr>
          <p:cNvPr id="19" name="Picture 18" descr="Shape&#10;&#10;Description automatically generated">
            <a:extLst>
              <a:ext uri="{FF2B5EF4-FFF2-40B4-BE49-F238E27FC236}">
                <a16:creationId xmlns:a16="http://schemas.microsoft.com/office/drawing/2014/main" id="{1079705A-5510-484C-B403-21A2EB2D10B5}"/>
              </a:ext>
            </a:extLst>
          </p:cNvPr>
          <p:cNvPicPr>
            <a:picLocks noChangeAspect="1"/>
          </p:cNvPicPr>
          <p:nvPr/>
        </p:nvPicPr>
        <p:blipFill rotWithShape="1">
          <a:blip r:embed="rId2">
            <a:extLst>
              <a:ext uri="{28A0092B-C50C-407E-A947-70E740481C1C}">
                <a14:useLocalDpi xmlns:a14="http://schemas.microsoft.com/office/drawing/2010/main" val="0"/>
              </a:ext>
            </a:extLst>
          </a:blip>
          <a:srcRect r="72969"/>
          <a:stretch/>
        </p:blipFill>
        <p:spPr>
          <a:xfrm>
            <a:off x="9067662" y="-39952"/>
            <a:ext cx="3161258" cy="6995886"/>
          </a:xfrm>
          <a:prstGeom prst="rect">
            <a:avLst/>
          </a:prstGeom>
        </p:spPr>
      </p:pic>
    </p:spTree>
    <p:extLst>
      <p:ext uri="{BB962C8B-B14F-4D97-AF65-F5344CB8AC3E}">
        <p14:creationId xmlns:p14="http://schemas.microsoft.com/office/powerpoint/2010/main" val="1912831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a:solidFill>
                  <a:srgbClr val="28839A"/>
                </a:solidFill>
                <a:latin typeface="Franklin Gothic Demi" panose="020B0703020102020204" pitchFamily="34" charset="0"/>
                <a:cs typeface="Calibri Light"/>
              </a:rPr>
              <a:t>Recognising</a:t>
            </a:r>
            <a:r>
              <a:rPr lang="en-US" sz="3600" dirty="0">
                <a:solidFill>
                  <a:srgbClr val="28839A"/>
                </a:solidFill>
                <a:latin typeface="Franklin Gothic Demi" panose="020B0703020102020204" pitchFamily="34" charset="0"/>
                <a:cs typeface="Calibri Light"/>
              </a:rPr>
              <a:t> Privilege and Under-Representation</a:t>
            </a:r>
          </a:p>
        </p:txBody>
      </p:sp>
      <p:sp>
        <p:nvSpPr>
          <p:cNvPr id="18" name="Subtitle 2">
            <a:extLst>
              <a:ext uri="{FF2B5EF4-FFF2-40B4-BE49-F238E27FC236}">
                <a16:creationId xmlns:a16="http://schemas.microsoft.com/office/drawing/2014/main" id="{1F463012-91A6-8A40-A11A-D1C881F324B4}"/>
              </a:ext>
            </a:extLst>
          </p:cNvPr>
          <p:cNvSpPr txBox="1">
            <a:spLocks/>
          </p:cNvSpPr>
          <p:nvPr/>
        </p:nvSpPr>
        <p:spPr>
          <a:xfrm>
            <a:off x="391696" y="1591160"/>
            <a:ext cx="11318833" cy="41065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b="0" i="0" u="none" strike="noStrike" baseline="0" dirty="0">
              <a:latin typeface="Arial" panose="020B0604020202020204" pitchFamily="34" charset="0"/>
            </a:endParaRPr>
          </a:p>
          <a:p>
            <a:endParaRPr lang="en-GB" sz="1800" b="0" i="0" u="none" strike="noStrike" baseline="0" dirty="0">
              <a:latin typeface="Arial" panose="020B0604020202020204" pitchFamily="34" charset="0"/>
            </a:endParaRPr>
          </a:p>
          <a:p>
            <a:pPr marL="0" indent="0">
              <a:buNone/>
            </a:pPr>
            <a:endParaRPr lang="en-GB" sz="1800" b="0" i="0" u="none" strike="noStrike" baseline="0" dirty="0">
              <a:latin typeface="Arial" panose="020B060402020202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pPr marL="0" indent="0">
              <a:buNone/>
            </a:pPr>
            <a:r>
              <a:rPr lang="en-US" sz="2000" dirty="0">
                <a:latin typeface="Calibri Light"/>
                <a:ea typeface="+mn-lt"/>
                <a:cs typeface="+mn-lt"/>
              </a:rPr>
              <a:t> </a:t>
            </a: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9703620"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sp>
        <p:nvSpPr>
          <p:cNvPr id="8" name="TextBox 7">
            <a:extLst>
              <a:ext uri="{FF2B5EF4-FFF2-40B4-BE49-F238E27FC236}">
                <a16:creationId xmlns:a16="http://schemas.microsoft.com/office/drawing/2014/main" id="{E530049D-2085-8382-3A6E-7261E0AB79BD}"/>
              </a:ext>
            </a:extLst>
          </p:cNvPr>
          <p:cNvSpPr txBox="1"/>
          <p:nvPr/>
        </p:nvSpPr>
        <p:spPr>
          <a:xfrm>
            <a:off x="477327" y="1698785"/>
            <a:ext cx="11098787" cy="1070871"/>
          </a:xfrm>
          <a:prstGeom prst="rect">
            <a:avLst/>
          </a:prstGeom>
          <a:noFill/>
        </p:spPr>
        <p:txBody>
          <a:bodyPr wrap="square">
            <a:spAutoFit/>
          </a:bodyPr>
          <a:lstStyle/>
          <a:p>
            <a:pPr>
              <a:lnSpc>
                <a:spcPct val="107000"/>
              </a:lnSpc>
              <a:spcAft>
                <a:spcPts val="800"/>
              </a:spcAft>
            </a:pPr>
            <a:r>
              <a:rPr lang="en-GB" sz="1800" b="1" dirty="0">
                <a:solidFill>
                  <a:srgbClr val="800080"/>
                </a:solidFill>
                <a:effectLst/>
                <a:latin typeface="Calibri" panose="020F0502020204030204" pitchFamily="34" charset="0"/>
                <a:ea typeface="Calibri" panose="020F0502020204030204" pitchFamily="34" charset="0"/>
                <a:cs typeface="Calibri" panose="020F0502020204030204" pitchFamily="34" charset="0"/>
              </a:rPr>
              <a:t>“I think you've just got to monitor haven't you and you've got to go out and encourage people that would fit the bill of the of those under-represented groups on your board and encourage them to put their name forward.”   </a:t>
            </a:r>
          </a:p>
          <a:p>
            <a:pPr algn="r">
              <a:lnSpc>
                <a:spcPct val="107000"/>
              </a:lnSpc>
              <a:spcAft>
                <a:spcPts val="800"/>
              </a:spcAft>
            </a:pPr>
            <a:r>
              <a:rPr lang="en-GB" sz="1800" b="1" dirty="0">
                <a:solidFill>
                  <a:srgbClr val="80008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800080"/>
                </a:solidFill>
                <a:effectLst/>
                <a:latin typeface="Calibri" panose="020F0502020204030204" pitchFamily="34" charset="0"/>
                <a:ea typeface="Calibri" panose="020F0502020204030204" pitchFamily="34" charset="0"/>
                <a:cs typeface="Calibri" panose="020F0502020204030204" pitchFamily="34" charset="0"/>
              </a:rPr>
              <a:t>Participant 35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C79D936-0016-068E-2D34-DC2CBC15623E}"/>
              </a:ext>
            </a:extLst>
          </p:cNvPr>
          <p:cNvSpPr txBox="1"/>
          <p:nvPr/>
        </p:nvSpPr>
        <p:spPr>
          <a:xfrm>
            <a:off x="2857606" y="3870361"/>
            <a:ext cx="8632877" cy="2256323"/>
          </a:xfrm>
          <a:prstGeom prst="rect">
            <a:avLst/>
          </a:prstGeom>
          <a:noFill/>
        </p:spPr>
        <p:txBody>
          <a:bodyPr wrap="square">
            <a:spAutoFit/>
          </a:bodyPr>
          <a:lstStyle/>
          <a:p>
            <a:pPr>
              <a:lnSpc>
                <a:spcPct val="107000"/>
              </a:lnSpc>
              <a:spcAft>
                <a:spcPts val="800"/>
              </a:spcAft>
            </a:pPr>
            <a:r>
              <a:rPr lang="en-GB" sz="1800" b="1"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“Even though we're articulating that we want change and equality and inclusivity. I think that there are voices that are still not being heard… </a:t>
            </a:r>
          </a:p>
          <a:p>
            <a:pPr>
              <a:lnSpc>
                <a:spcPct val="107000"/>
              </a:lnSpc>
              <a:spcAft>
                <a:spcPts val="800"/>
              </a:spcAft>
            </a:pPr>
            <a:r>
              <a:rPr lang="en-GB" sz="1800" b="1"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In order to be able to offer your time, you're in a privileged position</a:t>
            </a:r>
            <a:r>
              <a:rPr lang="en-GB" b="1" dirty="0">
                <a:solidFill>
                  <a:srgbClr val="664778"/>
                </a:solidFill>
                <a:latin typeface="Calibri" panose="020F0502020204030204" pitchFamily="34" charset="0"/>
                <a:ea typeface="Calibri" panose="020F0502020204030204" pitchFamily="34" charset="0"/>
                <a:cs typeface="Calibri" panose="020F0502020204030204" pitchFamily="34" charset="0"/>
              </a:rPr>
              <a:t>… I have been really struck in the past two years, about this whole thing around privilege and whiteness. I joined the Privilege Cafe… And I learned a lot from that experience… I had never thought about myself as privileged before… “oh my god how on earth did I not think myself as privileged?” </a:t>
            </a:r>
            <a:r>
              <a:rPr lang="en-GB" dirty="0">
                <a:solidFill>
                  <a:srgbClr val="664778"/>
                </a:solidFill>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Participant 17</a:t>
            </a:r>
            <a:endParaRPr lang="en-GB" sz="1600" dirty="0">
              <a:solidFill>
                <a:srgbClr val="66477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DCFFB00-D11C-E9C1-48CF-F283257B2402}"/>
              </a:ext>
            </a:extLst>
          </p:cNvPr>
          <p:cNvSpPr txBox="1"/>
          <p:nvPr/>
        </p:nvSpPr>
        <p:spPr>
          <a:xfrm>
            <a:off x="546606" y="2949767"/>
            <a:ext cx="11098787" cy="646331"/>
          </a:xfrm>
          <a:prstGeom prst="rect">
            <a:avLst/>
          </a:prstGeom>
          <a:noFill/>
        </p:spPr>
        <p:txBody>
          <a:bodyPr wrap="square">
            <a:spAutoFit/>
          </a:bodyPr>
          <a:lstStyle/>
          <a:p>
            <a:r>
              <a:rPr lang="en-GB" sz="1800" b="1" dirty="0">
                <a:solidFill>
                  <a:srgbClr val="28839A"/>
                </a:solidFill>
                <a:effectLst/>
                <a:latin typeface="Calibri" panose="020F0502020204030204" pitchFamily="34" charset="0"/>
                <a:ea typeface="Calibri" panose="020F0502020204030204" pitchFamily="34" charset="0"/>
              </a:rPr>
              <a:t>“I suppose the most important thing…. is that having a diversity of backgrounds, experiences, views, and lived experiences as well is hugely valuable”                                                                                                                </a:t>
            </a:r>
            <a:r>
              <a:rPr lang="en-GB" sz="1800" dirty="0">
                <a:solidFill>
                  <a:srgbClr val="28839A"/>
                </a:solidFill>
                <a:effectLst/>
                <a:latin typeface="Calibri" panose="020F0502020204030204" pitchFamily="34" charset="0"/>
                <a:ea typeface="Calibri" panose="020F0502020204030204" pitchFamily="34" charset="0"/>
              </a:rPr>
              <a:t>Participant 30</a:t>
            </a:r>
            <a:endParaRPr lang="en-GB" dirty="0">
              <a:solidFill>
                <a:srgbClr val="28839A"/>
              </a:solidFill>
            </a:endParaRPr>
          </a:p>
        </p:txBody>
      </p:sp>
      <p:pic>
        <p:nvPicPr>
          <p:cNvPr id="11266" name="Picture 2">
            <a:extLst>
              <a:ext uri="{FF2B5EF4-FFF2-40B4-BE49-F238E27FC236}">
                <a16:creationId xmlns:a16="http://schemas.microsoft.com/office/drawing/2014/main" id="{74568F1B-F653-65B4-831E-4670F7E01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68" y="3964513"/>
            <a:ext cx="2345452" cy="227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65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28839A"/>
                </a:solidFill>
                <a:latin typeface="Franklin Gothic Demi" panose="020B0703020102020204" pitchFamily="34" charset="0"/>
                <a:cs typeface="Calibri Light"/>
              </a:rPr>
              <a:t>The role of informal networks in achieving the position</a:t>
            </a:r>
          </a:p>
        </p:txBody>
      </p:sp>
      <p:sp>
        <p:nvSpPr>
          <p:cNvPr id="18" name="Subtitle 2">
            <a:extLst>
              <a:ext uri="{FF2B5EF4-FFF2-40B4-BE49-F238E27FC236}">
                <a16:creationId xmlns:a16="http://schemas.microsoft.com/office/drawing/2014/main" id="{1F463012-91A6-8A40-A11A-D1C881F324B4}"/>
              </a:ext>
            </a:extLst>
          </p:cNvPr>
          <p:cNvSpPr txBox="1">
            <a:spLocks/>
          </p:cNvSpPr>
          <p:nvPr/>
        </p:nvSpPr>
        <p:spPr>
          <a:xfrm>
            <a:off x="391696" y="1591159"/>
            <a:ext cx="11318833" cy="47835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4900" dirty="0"/>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10900825"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sp>
        <p:nvSpPr>
          <p:cNvPr id="10" name="TextBox 9">
            <a:extLst>
              <a:ext uri="{FF2B5EF4-FFF2-40B4-BE49-F238E27FC236}">
                <a16:creationId xmlns:a16="http://schemas.microsoft.com/office/drawing/2014/main" id="{418F80FF-F538-5C8C-BD90-FD75A333D680}"/>
              </a:ext>
            </a:extLst>
          </p:cNvPr>
          <p:cNvSpPr txBox="1"/>
          <p:nvPr/>
        </p:nvSpPr>
        <p:spPr>
          <a:xfrm>
            <a:off x="477327" y="4967446"/>
            <a:ext cx="10900825" cy="1029256"/>
          </a:xfrm>
          <a:prstGeom prst="rect">
            <a:avLst/>
          </a:prstGeom>
          <a:noFill/>
        </p:spPr>
        <p:txBody>
          <a:bodyPr wrap="square">
            <a:spAutoFit/>
          </a:bodyPr>
          <a:lstStyle/>
          <a:p>
            <a:pPr>
              <a:lnSpc>
                <a:spcPct val="115000"/>
              </a:lnSpc>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b="1" dirty="0">
                <a:solidFill>
                  <a:srgbClr val="800080"/>
                </a:solidFill>
                <a:effectLst/>
                <a:latin typeface="Calibri" panose="020F0502020204030204" pitchFamily="34" charset="0"/>
                <a:ea typeface="Calibri" panose="020F0502020204030204" pitchFamily="34" charset="0"/>
                <a:cs typeface="Calibri" panose="020F0502020204030204" pitchFamily="34" charset="0"/>
              </a:rPr>
              <a:t>“It was really a colleague, who rang me up one day and said, I'd like to nominate you to [this organisation], would you like to be nominated? …So I did a bit of research. And then I said ‘yes, okay’… </a:t>
            </a:r>
            <a:r>
              <a:rPr lang="en-GB" sz="1800" b="1" u="sng" dirty="0">
                <a:solidFill>
                  <a:srgbClr val="800080"/>
                </a:solidFill>
                <a:effectLst/>
                <a:latin typeface="Calibri" panose="020F0502020204030204" pitchFamily="34" charset="0"/>
                <a:ea typeface="Calibri" panose="020F0502020204030204" pitchFamily="34" charset="0"/>
                <a:cs typeface="Calibri" panose="020F0502020204030204" pitchFamily="34" charset="0"/>
              </a:rPr>
              <a:t>This is something we have to change, but it was about knowing people</a:t>
            </a:r>
            <a:r>
              <a:rPr lang="en-GB" sz="1800" b="1" dirty="0">
                <a:solidFill>
                  <a:srgbClr val="80008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800080"/>
                </a:solidFill>
                <a:effectLst/>
                <a:latin typeface="Calibri" panose="020F0502020204030204" pitchFamily="34" charset="0"/>
                <a:ea typeface="Calibri" panose="020F0502020204030204" pitchFamily="34" charset="0"/>
                <a:cs typeface="Calibri" panose="020F0502020204030204" pitchFamily="34" charset="0"/>
              </a:rPr>
              <a:t>Participant 21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See the source image">
            <a:extLst>
              <a:ext uri="{FF2B5EF4-FFF2-40B4-BE49-F238E27FC236}">
                <a16:creationId xmlns:a16="http://schemas.microsoft.com/office/drawing/2014/main" id="{F965F5BB-8A41-F864-3B92-5FA05D36B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739" y="1643565"/>
            <a:ext cx="5500092" cy="2873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336F005-9042-A27D-705F-AFEA0EE5F199}"/>
              </a:ext>
            </a:extLst>
          </p:cNvPr>
          <p:cNvSpPr txBox="1"/>
          <p:nvPr/>
        </p:nvSpPr>
        <p:spPr>
          <a:xfrm>
            <a:off x="477327" y="1573563"/>
            <a:ext cx="7691313" cy="3343223"/>
          </a:xfrm>
          <a:prstGeom prst="rect">
            <a:avLst/>
          </a:prstGeom>
          <a:solidFill>
            <a:schemeClr val="bg1"/>
          </a:solidFill>
        </p:spPr>
        <p:txBody>
          <a:bodyPr wrap="square">
            <a:spAutoFit/>
          </a:bodyPr>
          <a:lstStyle/>
          <a:p>
            <a:pPr>
              <a:lnSpc>
                <a:spcPct val="115000"/>
              </a:lnSpc>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b="1" dirty="0">
                <a:solidFill>
                  <a:srgbClr val="28839A"/>
                </a:solidFill>
                <a:effectLst/>
                <a:latin typeface="Calibri" panose="020F0502020204030204" pitchFamily="34" charset="0"/>
                <a:ea typeface="Calibri" panose="020F0502020204030204" pitchFamily="34" charset="0"/>
                <a:cs typeface="Calibri" panose="020F0502020204030204" pitchFamily="34" charset="0"/>
              </a:rPr>
              <a:t>“I already worked in my day job peripherally with one of the directors… And I'd spent some time with [the deputy chief executive]… I honestly can't remember if I filled out a form or anything, but I did have a conversation - I wouldn't call it an interview - a conversation with the Chief Executive and the Deputy Chief Executive…</a:t>
            </a:r>
          </a:p>
          <a:p>
            <a:pPr>
              <a:lnSpc>
                <a:spcPct val="115000"/>
              </a:lnSpc>
              <a:spcAft>
                <a:spcPts val="1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b="1" dirty="0">
                <a:solidFill>
                  <a:srgbClr val="28839A"/>
                </a:solidFill>
                <a:effectLst/>
                <a:latin typeface="Calibri" panose="020F0502020204030204" pitchFamily="34" charset="0"/>
                <a:ea typeface="Calibri" panose="020F0502020204030204" pitchFamily="34" charset="0"/>
                <a:cs typeface="Calibri" panose="020F0502020204030204" pitchFamily="34" charset="0"/>
              </a:rPr>
              <a:t>I get the feeling that they kind of spot somebody through whatever connection and they hound them down, because they like them, they think that they'd be good in our organisation.”                                                                      </a:t>
            </a:r>
            <a:r>
              <a:rPr lang="en-GB" sz="1800" dirty="0">
                <a:solidFill>
                  <a:srgbClr val="28839A"/>
                </a:solidFill>
                <a:effectLst/>
                <a:latin typeface="Calibri" panose="020F0502020204030204" pitchFamily="34" charset="0"/>
                <a:ea typeface="Calibri" panose="020F0502020204030204" pitchFamily="34" charset="0"/>
                <a:cs typeface="Calibri" panose="020F0502020204030204" pitchFamily="34" charset="0"/>
              </a:rPr>
              <a:t>Participant 44</a:t>
            </a:r>
          </a:p>
          <a:p>
            <a:pPr>
              <a:lnSpc>
                <a:spcPct val="115000"/>
              </a:lnSpc>
              <a:spcAft>
                <a:spcPts val="1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600" dirty="0">
              <a:solidFill>
                <a:srgbClr val="28839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12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28839A"/>
                </a:solidFill>
                <a:latin typeface="Franklin Gothic Demi" panose="020B0703020102020204" pitchFamily="34" charset="0"/>
                <a:cs typeface="Calibri Light"/>
              </a:rPr>
              <a:t>Institutional Adaptations</a:t>
            </a: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10284457"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sp>
        <p:nvSpPr>
          <p:cNvPr id="9" name="Subtitle 2">
            <a:extLst>
              <a:ext uri="{FF2B5EF4-FFF2-40B4-BE49-F238E27FC236}">
                <a16:creationId xmlns:a16="http://schemas.microsoft.com/office/drawing/2014/main" id="{6A2E0AFD-1B1E-4FA1-9335-9B2FAF320D5D}"/>
              </a:ext>
            </a:extLst>
          </p:cNvPr>
          <p:cNvSpPr txBox="1">
            <a:spLocks/>
          </p:cNvSpPr>
          <p:nvPr/>
        </p:nvSpPr>
        <p:spPr>
          <a:xfrm>
            <a:off x="395839" y="1986160"/>
            <a:ext cx="11318833" cy="474210"/>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solidFill>
                  <a:srgbClr val="664778"/>
                </a:solidFill>
                <a:latin typeface="Calibri Light"/>
                <a:ea typeface="+mn-lt"/>
                <a:cs typeface="+mn-lt"/>
              </a:rPr>
              <a:t>Institutional formal processes to increase inclusion were reflected but these varied quite a lot</a:t>
            </a:r>
            <a:endParaRPr lang="en-GB" sz="1800" b="0" i="0" u="none" strike="noStrike" baseline="0" dirty="0">
              <a:latin typeface="Arial" panose="020B0604020202020204" pitchFamily="34" charset="0"/>
            </a:endParaRPr>
          </a:p>
          <a:p>
            <a:pPr marL="0" indent="0">
              <a:buNone/>
            </a:pPr>
            <a:endParaRPr lang="en-US" sz="3200" dirty="0">
              <a:solidFill>
                <a:srgbClr val="664778"/>
              </a:solidFill>
              <a:latin typeface="Calibri Light"/>
              <a:ea typeface="+mn-lt"/>
              <a:cs typeface="+mn-lt"/>
            </a:endParaRPr>
          </a:p>
          <a:p>
            <a:pPr marL="0" indent="0">
              <a:buNone/>
            </a:pPr>
            <a:endParaRPr lang="en-US" sz="3200" dirty="0">
              <a:solidFill>
                <a:srgbClr val="28839A"/>
              </a:solidFill>
              <a:latin typeface="Calibri Light"/>
              <a:ea typeface="+mn-lt"/>
              <a:cs typeface="+mn-lt"/>
            </a:endParaRPr>
          </a:p>
        </p:txBody>
      </p:sp>
      <p:sp>
        <p:nvSpPr>
          <p:cNvPr id="7" name="TextBox 6">
            <a:extLst>
              <a:ext uri="{FF2B5EF4-FFF2-40B4-BE49-F238E27FC236}">
                <a16:creationId xmlns:a16="http://schemas.microsoft.com/office/drawing/2014/main" id="{8D471872-7A31-A0D7-E601-F4030E361C2D}"/>
              </a:ext>
            </a:extLst>
          </p:cNvPr>
          <p:cNvSpPr txBox="1"/>
          <p:nvPr/>
        </p:nvSpPr>
        <p:spPr>
          <a:xfrm>
            <a:off x="442766" y="3935821"/>
            <a:ext cx="5618672" cy="1200329"/>
          </a:xfrm>
          <a:prstGeom prst="rect">
            <a:avLst/>
          </a:prstGeom>
          <a:solidFill>
            <a:srgbClr val="28839A"/>
          </a:solidFill>
        </p:spPr>
        <p:txBody>
          <a:bodyPr wrap="square">
            <a:spAutoFit/>
          </a:bodyPr>
          <a:lstStyle/>
          <a:p>
            <a:pPr>
              <a:spcAft>
                <a:spcPts val="800"/>
              </a:spcAft>
            </a:pP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put information out to our members...  We ask for people to put their names forward.  People have to be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nominated and seconded by a member</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they are then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voted for</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1</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8A9F2F7-AF08-D798-7FD4-DEF2109E5F55}"/>
              </a:ext>
            </a:extLst>
          </p:cNvPr>
          <p:cNvSpPr txBox="1"/>
          <p:nvPr/>
        </p:nvSpPr>
        <p:spPr>
          <a:xfrm>
            <a:off x="6188058" y="2448412"/>
            <a:ext cx="5076727" cy="1264642"/>
          </a:xfrm>
          <a:prstGeom prst="rect">
            <a:avLst/>
          </a:prstGeom>
          <a:solidFill>
            <a:srgbClr val="28839A"/>
          </a:solidFill>
        </p:spPr>
        <p:txBody>
          <a:bodyPr wrap="square">
            <a:spAutoFit/>
          </a:bodyPr>
          <a:lstStyle/>
          <a:p>
            <a:pPr>
              <a:lnSpc>
                <a:spcPct val="107000"/>
              </a:lnSpc>
            </a:pP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“Processes have been put in place in a more formal manner now… it's gone through a far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more formal headhunting interviewing </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process.” </a:t>
            </a:r>
          </a:p>
          <a:p>
            <a:pPr algn="r">
              <a:lnSpc>
                <a:spcPct val="107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17</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D0C4C1F-5CB7-6EF6-03E0-790FD34330C2}"/>
              </a:ext>
            </a:extLst>
          </p:cNvPr>
          <p:cNvSpPr txBox="1"/>
          <p:nvPr/>
        </p:nvSpPr>
        <p:spPr>
          <a:xfrm>
            <a:off x="6188057" y="3935821"/>
            <a:ext cx="5076727" cy="1200329"/>
          </a:xfrm>
          <a:prstGeom prst="rect">
            <a:avLst/>
          </a:prstGeom>
          <a:solidFill>
            <a:srgbClr val="664778"/>
          </a:solidFill>
        </p:spPr>
        <p:txBody>
          <a:bodyPr wrap="square">
            <a:spAutoFit/>
          </a:bodyPr>
          <a:lstStyle/>
          <a:p>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don’t have members that elect our trustees.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board elects</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They are voted in by the board.”     </a:t>
            </a:r>
          </a:p>
          <a:p>
            <a:pPr algn="r"/>
            <a:endPar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2 </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A0E5D73-74C7-DC8C-6C69-BCE0881CF5CC}"/>
              </a:ext>
            </a:extLst>
          </p:cNvPr>
          <p:cNvSpPr txBox="1"/>
          <p:nvPr/>
        </p:nvSpPr>
        <p:spPr>
          <a:xfrm>
            <a:off x="430404" y="2448412"/>
            <a:ext cx="5618672" cy="1264642"/>
          </a:xfrm>
          <a:prstGeom prst="rect">
            <a:avLst/>
          </a:prstGeom>
          <a:solidFill>
            <a:srgbClr val="664778"/>
          </a:solidFill>
        </p:spPr>
        <p:txBody>
          <a:bodyPr wrap="square">
            <a:spAutoFit/>
          </a:bodyPr>
          <a:lstStyle/>
          <a:p>
            <a:pPr>
              <a:lnSpc>
                <a:spcPct val="107000"/>
              </a:lnSpc>
              <a:spcAft>
                <a:spcPts val="800"/>
              </a:spcAft>
            </a:pP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“It's always open competition. An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advert</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is placed on the… website</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posted in Welsh national newspapers… People apply through an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application form </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or</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letter and a CV</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Participant 33</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513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28839A"/>
                </a:solidFill>
                <a:latin typeface="Franklin Gothic Demi" panose="020B0703020102020204" pitchFamily="34" charset="0"/>
                <a:cs typeface="Calibri Light"/>
              </a:rPr>
              <a:t>Who is being included?</a:t>
            </a: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5046779"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sp>
        <p:nvSpPr>
          <p:cNvPr id="8" name="Subtitle 2">
            <a:extLst>
              <a:ext uri="{FF2B5EF4-FFF2-40B4-BE49-F238E27FC236}">
                <a16:creationId xmlns:a16="http://schemas.microsoft.com/office/drawing/2014/main" id="{FF74C8C5-679E-7080-046A-7FFB65189B45}"/>
              </a:ext>
            </a:extLst>
          </p:cNvPr>
          <p:cNvSpPr txBox="1">
            <a:spLocks/>
          </p:cNvSpPr>
          <p:nvPr/>
        </p:nvSpPr>
        <p:spPr>
          <a:xfrm>
            <a:off x="479736" y="1853545"/>
            <a:ext cx="1725523" cy="65120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720000">
              <a:buFont typeface="Wingdings" panose="05000000000000000000" pitchFamily="2" charset="2"/>
              <a:buChar char="ü"/>
            </a:pPr>
            <a:r>
              <a:rPr lang="en-GB" sz="3200" dirty="0">
                <a:solidFill>
                  <a:srgbClr val="28839A"/>
                </a:solidFill>
                <a:latin typeface="Calibri Light"/>
                <a:ea typeface="+mn-lt"/>
                <a:cs typeface="+mn-lt"/>
              </a:rPr>
              <a:t>Age</a:t>
            </a:r>
          </a:p>
        </p:txBody>
      </p:sp>
      <p:sp>
        <p:nvSpPr>
          <p:cNvPr id="10" name="TextBox 9">
            <a:extLst>
              <a:ext uri="{FF2B5EF4-FFF2-40B4-BE49-F238E27FC236}">
                <a16:creationId xmlns:a16="http://schemas.microsoft.com/office/drawing/2014/main" id="{A7C86844-1705-E088-E690-8C85F003FB5C}"/>
              </a:ext>
            </a:extLst>
          </p:cNvPr>
          <p:cNvSpPr txBox="1"/>
          <p:nvPr/>
        </p:nvSpPr>
        <p:spPr>
          <a:xfrm>
            <a:off x="2728757" y="1837191"/>
            <a:ext cx="8579179" cy="968278"/>
          </a:xfrm>
          <a:prstGeom prst="rect">
            <a:avLst/>
          </a:prstGeom>
          <a:solidFill>
            <a:srgbClr val="664778"/>
          </a:solidFill>
        </p:spPr>
        <p:txBody>
          <a:bodyPr wrap="square">
            <a:spAutoFit/>
          </a:bodyPr>
          <a:lstStyle/>
          <a:p>
            <a:pPr>
              <a:lnSpc>
                <a:spcPct val="107000"/>
              </a:lnSpc>
              <a:spcAft>
                <a:spcPts val="800"/>
              </a:spcAft>
            </a:pP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“Encourage other people to become trustees, especially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younger people</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because if you look at most boards</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most of them they tend to be old. Probably white and inevitably largely male.”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11</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C4A474-BEB4-996E-E4BA-F8078BE68633}"/>
              </a:ext>
            </a:extLst>
          </p:cNvPr>
          <p:cNvSpPr txBox="1"/>
          <p:nvPr/>
        </p:nvSpPr>
        <p:spPr>
          <a:xfrm>
            <a:off x="2728758" y="2923182"/>
            <a:ext cx="8579179" cy="1264642"/>
          </a:xfrm>
          <a:prstGeom prst="rect">
            <a:avLst/>
          </a:prstGeom>
          <a:solidFill>
            <a:srgbClr val="28839A"/>
          </a:solidFill>
        </p:spPr>
        <p:txBody>
          <a:bodyPr wrap="square">
            <a:spAutoFit/>
          </a:bodyPr>
          <a:lstStyle/>
          <a:p>
            <a:pPr>
              <a:lnSpc>
                <a:spcPct val="107000"/>
              </a:lnSpc>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“It was extraordinarily gendered stuff… in the early 70s</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think my passion to make sure that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women</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got a fair go [dates from that] [The organisation] had been set up predominantly by men. There were some very senior, very wonderful women involved, but they were definitely in the minority.”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21</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50CF6AC-9981-ED66-0942-184AC1D3649F}"/>
              </a:ext>
            </a:extLst>
          </p:cNvPr>
          <p:cNvSpPr txBox="1"/>
          <p:nvPr/>
        </p:nvSpPr>
        <p:spPr>
          <a:xfrm>
            <a:off x="2728758" y="4308026"/>
            <a:ext cx="8579178" cy="968278"/>
          </a:xfrm>
          <a:prstGeom prst="rect">
            <a:avLst/>
          </a:prstGeom>
          <a:solidFill>
            <a:srgbClr val="664778"/>
          </a:solidFill>
        </p:spPr>
        <p:txBody>
          <a:bodyPr wrap="square">
            <a:spAutoFit/>
          </a:bodyPr>
          <a:lstStyle/>
          <a:p>
            <a:pPr>
              <a:lnSpc>
                <a:spcPct val="107000"/>
              </a:lnSpc>
              <a:spcAft>
                <a:spcPts val="800"/>
              </a:spcAft>
            </a:pP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 we're talking about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diversity</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how we might tap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diversity</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Look at the photographs that your organisation takes… most of the photographs are white.”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30</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ubtitle 2">
            <a:extLst>
              <a:ext uri="{FF2B5EF4-FFF2-40B4-BE49-F238E27FC236}">
                <a16:creationId xmlns:a16="http://schemas.microsoft.com/office/drawing/2014/main" id="{7D6F6965-7864-8789-F854-FBAF2EA40BC3}"/>
              </a:ext>
            </a:extLst>
          </p:cNvPr>
          <p:cNvSpPr txBox="1">
            <a:spLocks/>
          </p:cNvSpPr>
          <p:nvPr/>
        </p:nvSpPr>
        <p:spPr>
          <a:xfrm>
            <a:off x="479736" y="2990065"/>
            <a:ext cx="2440389" cy="7494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720000">
              <a:buFont typeface="Wingdings" panose="05000000000000000000" pitchFamily="2" charset="2"/>
              <a:buChar char="ü"/>
            </a:pPr>
            <a:r>
              <a:rPr lang="en-GB" sz="3200" dirty="0">
                <a:solidFill>
                  <a:srgbClr val="28839A"/>
                </a:solidFill>
                <a:latin typeface="Calibri Light"/>
                <a:ea typeface="+mn-lt"/>
                <a:cs typeface="+mn-lt"/>
              </a:rPr>
              <a:t>Gender </a:t>
            </a:r>
          </a:p>
        </p:txBody>
      </p:sp>
      <p:sp>
        <p:nvSpPr>
          <p:cNvPr id="13" name="Subtitle 2">
            <a:extLst>
              <a:ext uri="{FF2B5EF4-FFF2-40B4-BE49-F238E27FC236}">
                <a16:creationId xmlns:a16="http://schemas.microsoft.com/office/drawing/2014/main" id="{9912D84C-74F7-DE81-AF45-E8B4299BE913}"/>
              </a:ext>
            </a:extLst>
          </p:cNvPr>
          <p:cNvSpPr txBox="1">
            <a:spLocks/>
          </p:cNvSpPr>
          <p:nvPr/>
        </p:nvSpPr>
        <p:spPr>
          <a:xfrm>
            <a:off x="477328" y="4420477"/>
            <a:ext cx="2442797" cy="5787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720000">
              <a:buFont typeface="Wingdings" panose="05000000000000000000" pitchFamily="2" charset="2"/>
              <a:buChar char="ü"/>
            </a:pPr>
            <a:r>
              <a:rPr lang="en-GB" sz="3200" dirty="0">
                <a:solidFill>
                  <a:srgbClr val="28839A"/>
                </a:solidFill>
                <a:latin typeface="Calibri Light"/>
                <a:ea typeface="+mn-lt"/>
                <a:cs typeface="+mn-lt"/>
              </a:rPr>
              <a:t>‘Race’ </a:t>
            </a:r>
          </a:p>
        </p:txBody>
      </p:sp>
    </p:spTree>
    <p:extLst>
      <p:ext uri="{BB962C8B-B14F-4D97-AF65-F5344CB8AC3E}">
        <p14:creationId xmlns:p14="http://schemas.microsoft.com/office/powerpoint/2010/main" val="106729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28839A"/>
                </a:solidFill>
                <a:latin typeface="Franklin Gothic Demi" panose="020B0703020102020204" pitchFamily="34" charset="0"/>
                <a:cs typeface="Calibri Light"/>
              </a:rPr>
              <a:t>Positive Action or Positive Discrimination?</a:t>
            </a: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9352472"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sp>
        <p:nvSpPr>
          <p:cNvPr id="10" name="TextBox 9">
            <a:extLst>
              <a:ext uri="{FF2B5EF4-FFF2-40B4-BE49-F238E27FC236}">
                <a16:creationId xmlns:a16="http://schemas.microsoft.com/office/drawing/2014/main" id="{A7C86844-1705-E088-E690-8C85F003FB5C}"/>
              </a:ext>
            </a:extLst>
          </p:cNvPr>
          <p:cNvSpPr txBox="1"/>
          <p:nvPr/>
        </p:nvSpPr>
        <p:spPr>
          <a:xfrm>
            <a:off x="477328" y="4030308"/>
            <a:ext cx="4397187" cy="2410916"/>
          </a:xfrm>
          <a:prstGeom prst="rect">
            <a:avLst/>
          </a:prstGeom>
          <a:solidFill>
            <a:srgbClr val="664778"/>
          </a:solidFill>
        </p:spPr>
        <p:txBody>
          <a:bodyPr wrap="square">
            <a:spAutoFit/>
          </a:bodyPr>
          <a:lstStyle/>
          <a:p>
            <a:pPr>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have now got three brand new trustees who are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young and never been trustees before</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getting a hold of them has been a bit of a coup. And we only had one woman on the board. We now have… six… We [decided] we need more balance, more diversity in both gender, age, and ethnicity.”    </a:t>
            </a:r>
          </a:p>
          <a:p>
            <a:pPr algn="r">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11</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C4A474-BEB4-996E-E4BA-F8078BE68633}"/>
              </a:ext>
            </a:extLst>
          </p:cNvPr>
          <p:cNvSpPr txBox="1"/>
          <p:nvPr/>
        </p:nvSpPr>
        <p:spPr>
          <a:xfrm>
            <a:off x="5116748" y="4030308"/>
            <a:ext cx="4713051" cy="2410916"/>
          </a:xfrm>
          <a:prstGeom prst="rect">
            <a:avLst/>
          </a:prstGeom>
          <a:solidFill>
            <a:srgbClr val="28839A"/>
          </a:solidFill>
        </p:spPr>
        <p:txBody>
          <a:bodyPr wrap="square">
            <a:spAutoFit/>
          </a:bodyPr>
          <a:lstStyle/>
          <a:p>
            <a:pPr>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“One of the recommendations of the EDI review was that we should have equal numbers of gender balance on the Executive... We had one female… but the rest of them were boys… A position came up… I had my arm twisted to do that, to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balance up the gender </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on the Executive”</a:t>
            </a:r>
          </a:p>
          <a:p>
            <a:pPr algn="r">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21</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4B0590A1-545E-5459-A73E-8923435CB52C}"/>
              </a:ext>
            </a:extLst>
          </p:cNvPr>
          <p:cNvSpPr txBox="1"/>
          <p:nvPr/>
        </p:nvSpPr>
        <p:spPr>
          <a:xfrm>
            <a:off x="4494179" y="1272050"/>
            <a:ext cx="5335622" cy="2450094"/>
          </a:xfrm>
          <a:prstGeom prst="rect">
            <a:avLst/>
          </a:prstGeom>
          <a:solidFill>
            <a:schemeClr val="tx1"/>
          </a:solidFill>
        </p:spPr>
        <p:txBody>
          <a:bodyPr wrap="square">
            <a:spAutoFit/>
          </a:bodyPr>
          <a:lstStyle/>
          <a:p>
            <a:pPr>
              <a:lnSpc>
                <a:spcPct val="107000"/>
              </a:lnSpc>
            </a:pPr>
            <a:r>
              <a:rPr lang="en-GB" sz="1800" b="1" dirty="0">
                <a:solidFill>
                  <a:schemeClr val="bg1"/>
                </a:solidFill>
                <a:effectLst/>
                <a:latin typeface="Calibri" panose="020F0502020204030204" pitchFamily="34" charset="0"/>
                <a:ea typeface="Calibri" panose="020F0502020204030204" pitchFamily="34" charset="0"/>
              </a:rPr>
              <a:t>“We, like a lot of organisations, struggle with </a:t>
            </a:r>
            <a:r>
              <a:rPr lang="en-GB" sz="1800" b="1" u="sng" dirty="0">
                <a:solidFill>
                  <a:schemeClr val="bg1"/>
                </a:solidFill>
                <a:effectLst/>
                <a:latin typeface="Calibri" panose="020F0502020204030204" pitchFamily="34" charset="0"/>
                <a:ea typeface="Calibri" panose="020F0502020204030204" pitchFamily="34" charset="0"/>
              </a:rPr>
              <a:t>diversity</a:t>
            </a:r>
            <a:r>
              <a:rPr lang="en-GB" sz="1800" b="1" dirty="0">
                <a:solidFill>
                  <a:schemeClr val="bg1"/>
                </a:solidFill>
                <a:effectLst/>
                <a:latin typeface="Calibri" panose="020F0502020204030204" pitchFamily="34" charset="0"/>
                <a:ea typeface="Calibri" panose="020F0502020204030204" pitchFamily="34" charset="0"/>
              </a:rPr>
              <a:t>, so again, we wanted to address that, and we put an open notice on our website, but people don’t come forward.  And we had to reach out in the end to try and approach people who we thought would first of all help us represent different communities, but also have got good skills that we would need.</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r">
              <a:lnSpc>
                <a:spcPct val="107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2</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See the source image">
            <a:extLst>
              <a:ext uri="{FF2B5EF4-FFF2-40B4-BE49-F238E27FC236}">
                <a16:creationId xmlns:a16="http://schemas.microsoft.com/office/drawing/2014/main" id="{858212DA-F4A2-B8DD-5F94-635B5E1D6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27" y="1272050"/>
            <a:ext cx="3761146" cy="245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3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28839A"/>
                </a:solidFill>
                <a:latin typeface="Franklin Gothic Demi" panose="020B0703020102020204" pitchFamily="34" charset="0"/>
                <a:cs typeface="Calibri Light"/>
              </a:rPr>
              <a:t>Gender, Age and ‘Race’ on Board</a:t>
            </a: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7559767"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sp>
        <p:nvSpPr>
          <p:cNvPr id="13" name="TextBox 12">
            <a:extLst>
              <a:ext uri="{FF2B5EF4-FFF2-40B4-BE49-F238E27FC236}">
                <a16:creationId xmlns:a16="http://schemas.microsoft.com/office/drawing/2014/main" id="{2153C215-A978-5FD0-6477-36945ADDE2FC}"/>
              </a:ext>
            </a:extLst>
          </p:cNvPr>
          <p:cNvSpPr txBox="1"/>
          <p:nvPr/>
        </p:nvSpPr>
        <p:spPr>
          <a:xfrm>
            <a:off x="477329" y="1590031"/>
            <a:ext cx="11237345" cy="1762406"/>
          </a:xfrm>
          <a:prstGeom prst="rect">
            <a:avLst/>
          </a:prstGeom>
          <a:solidFill>
            <a:srgbClr val="28839A"/>
          </a:solidFill>
        </p:spPr>
        <p:txBody>
          <a:bodyPr wrap="square">
            <a:spAutoFit/>
          </a:bodyPr>
          <a:lstStyle/>
          <a:p>
            <a:pPr>
              <a:lnSpc>
                <a:spcPct val="107000"/>
              </a:lnSpc>
              <a:spcAft>
                <a:spcPts val="800"/>
              </a:spcAft>
            </a:pPr>
            <a:r>
              <a:rPr lang="en-GB"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Gender and informal mentors</a:t>
            </a:r>
          </a:p>
          <a:p>
            <a:pPr>
              <a:lnSpc>
                <a:spcPct val="107000"/>
              </a:lnSpc>
            </a:pP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 I'd actually had a bit of a career coaching, not formally, with a sort of a former colleague… and we were looking at… how can I progress?... And she did say… </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need to be looking at</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board representation</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 opportunity presented itself</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 I</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t's got me [in] those networks that I wouldn't have had, if I had</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stayed on the outside.”  </a:t>
            </a:r>
          </a:p>
          <a:p>
            <a:pPr algn="r">
              <a:lnSpc>
                <a:spcPct val="107000"/>
              </a:lnSpc>
            </a:pP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7</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4151334B-B1FD-210A-F715-49551C344011}"/>
              </a:ext>
            </a:extLst>
          </p:cNvPr>
          <p:cNvSpPr txBox="1"/>
          <p:nvPr/>
        </p:nvSpPr>
        <p:spPr>
          <a:xfrm>
            <a:off x="477328" y="5012652"/>
            <a:ext cx="11237345" cy="968278"/>
          </a:xfrm>
          <a:prstGeom prst="rect">
            <a:avLst/>
          </a:prstGeom>
          <a:solidFill>
            <a:schemeClr val="bg1"/>
          </a:solidFill>
        </p:spPr>
        <p:txBody>
          <a:bodyPr wrap="square">
            <a:spAutoFit/>
          </a:bodyPr>
          <a:lstStyle/>
          <a:p>
            <a:pPr>
              <a:lnSpc>
                <a:spcPct val="107000"/>
              </a:lnSpc>
              <a:spcAft>
                <a:spcPts val="800"/>
              </a:spcAft>
            </a:pPr>
            <a:r>
              <a:rPr lang="en-GB" sz="1800" b="1" dirty="0">
                <a:solidFill>
                  <a:srgbClr val="28839A"/>
                </a:solidFill>
                <a:effectLst/>
                <a:latin typeface="Calibri" panose="020F0502020204030204" pitchFamily="34" charset="0"/>
                <a:ea typeface="Calibri" panose="020F0502020204030204" pitchFamily="34" charset="0"/>
                <a:cs typeface="Calibri" panose="020F0502020204030204" pitchFamily="34" charset="0"/>
              </a:rPr>
              <a:t>“We had a [young woman] on our board, and she was in her mid-twenties</a:t>
            </a:r>
            <a:r>
              <a:rPr lang="en-GB" b="1" dirty="0">
                <a:solidFill>
                  <a:srgbClr val="28839A"/>
                </a:solidFill>
                <a:latin typeface="Calibri" panose="020F0502020204030204" pitchFamily="34" charset="0"/>
                <a:ea typeface="Calibri" panose="020F0502020204030204" pitchFamily="34" charset="0"/>
                <a:cs typeface="Calibri" panose="020F0502020204030204" pitchFamily="34" charset="0"/>
              </a:rPr>
              <a:t>… </a:t>
            </a:r>
            <a:r>
              <a:rPr lang="en-GB" sz="1800" b="1" dirty="0">
                <a:solidFill>
                  <a:srgbClr val="28839A"/>
                </a:solidFill>
                <a:effectLst/>
                <a:latin typeface="Calibri" panose="020F0502020204030204" pitchFamily="34" charset="0"/>
                <a:ea typeface="Calibri" panose="020F0502020204030204" pitchFamily="34" charset="0"/>
                <a:cs typeface="Calibri" panose="020F0502020204030204" pitchFamily="34" charset="0"/>
              </a:rPr>
              <a:t>but it was a problem with her work.  She works full time.  And all our </a:t>
            </a:r>
            <a:r>
              <a:rPr lang="en-GB" sz="1800" b="1" u="sng" dirty="0">
                <a:solidFill>
                  <a:srgbClr val="28839A"/>
                </a:solidFill>
                <a:effectLst/>
                <a:latin typeface="Calibri" panose="020F0502020204030204" pitchFamily="34" charset="0"/>
                <a:ea typeface="Calibri" panose="020F0502020204030204" pitchFamily="34" charset="0"/>
                <a:cs typeface="Calibri" panose="020F0502020204030204" pitchFamily="34" charset="0"/>
              </a:rPr>
              <a:t>meetings took place in the daytime</a:t>
            </a:r>
            <a:r>
              <a:rPr lang="en-GB" sz="1800" b="1" dirty="0">
                <a:solidFill>
                  <a:srgbClr val="28839A"/>
                </a:solidFill>
                <a:effectLst/>
                <a:latin typeface="Calibri" panose="020F0502020204030204" pitchFamily="34" charset="0"/>
                <a:ea typeface="Calibri" panose="020F0502020204030204" pitchFamily="34" charset="0"/>
                <a:cs typeface="Calibri" panose="020F0502020204030204" pitchFamily="34" charset="0"/>
              </a:rPr>
              <a:t>.  So, to accommodate that [the] meeting starts at four </a:t>
            </a:r>
            <a:r>
              <a:rPr lang="en-GB" b="1" dirty="0">
                <a:solidFill>
                  <a:srgbClr val="28839A"/>
                </a:solidFill>
                <a:latin typeface="Calibri" panose="020F0502020204030204" pitchFamily="34" charset="0"/>
                <a:cs typeface="Calibri" panose="020F0502020204030204" pitchFamily="34" charset="0"/>
              </a:rPr>
              <a:t>o-clock”                                                                                                                                                                </a:t>
            </a:r>
            <a:r>
              <a:rPr lang="en-GB" dirty="0">
                <a:solidFill>
                  <a:srgbClr val="28839A"/>
                </a:solidFill>
                <a:latin typeface="Calibri" panose="020F0502020204030204" pitchFamily="34" charset="0"/>
                <a:ea typeface="Calibri" panose="020F0502020204030204" pitchFamily="34" charset="0"/>
                <a:cs typeface="Calibri" panose="020F0502020204030204" pitchFamily="34" charset="0"/>
              </a:rPr>
              <a:t>P</a:t>
            </a:r>
            <a:r>
              <a:rPr lang="en-GB" sz="1800" dirty="0">
                <a:solidFill>
                  <a:srgbClr val="28839A"/>
                </a:solidFill>
                <a:effectLst/>
                <a:latin typeface="Calibri" panose="020F0502020204030204" pitchFamily="34" charset="0"/>
                <a:ea typeface="Calibri" panose="020F0502020204030204" pitchFamily="34" charset="0"/>
                <a:cs typeface="Calibri" panose="020F0502020204030204" pitchFamily="34" charset="0"/>
              </a:rPr>
              <a:t>articipant 2 </a:t>
            </a:r>
            <a:endParaRPr lang="en-GB" sz="1600" dirty="0">
              <a:solidFill>
                <a:srgbClr val="28839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9B9769B7-F93E-3378-4D26-B77FD82FC42C}"/>
              </a:ext>
            </a:extLst>
          </p:cNvPr>
          <p:cNvSpPr txBox="1"/>
          <p:nvPr/>
        </p:nvSpPr>
        <p:spPr>
          <a:xfrm>
            <a:off x="477328" y="3797012"/>
            <a:ext cx="11237345" cy="1169679"/>
          </a:xfrm>
          <a:prstGeom prst="rect">
            <a:avLst/>
          </a:prstGeom>
          <a:noFill/>
        </p:spPr>
        <p:txBody>
          <a:bodyPr wrap="square">
            <a:spAutoFit/>
          </a:bodyPr>
          <a:lstStyle/>
          <a:p>
            <a:pPr>
              <a:lnSpc>
                <a:spcPct val="107000"/>
              </a:lnSpc>
              <a:spcAft>
                <a:spcPts val="800"/>
              </a:spcAft>
            </a:pPr>
            <a:r>
              <a:rPr lang="en-GB" sz="2400" b="1" dirty="0">
                <a:solidFill>
                  <a:srgbClr val="664778"/>
                </a:solidFill>
                <a:latin typeface="Calibri" panose="020F0502020204030204" pitchFamily="34" charset="0"/>
                <a:cs typeface="Calibri" panose="020F0502020204030204" pitchFamily="34" charset="0"/>
              </a:rPr>
              <a:t>Age &amp; formal processes</a:t>
            </a:r>
          </a:p>
          <a:p>
            <a:pPr>
              <a:lnSpc>
                <a:spcPct val="107000"/>
              </a:lnSpc>
              <a:spcAft>
                <a:spcPts val="800"/>
              </a:spcAft>
            </a:pPr>
            <a:r>
              <a:rPr lang="en-GB" sz="1800" b="1"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“I think the issue about the age - it's not about getting the old people out. It's about trying to make sure you're </a:t>
            </a:r>
            <a:r>
              <a:rPr lang="en-GB" sz="1800" b="1" u="sng"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engaging the young people </a:t>
            </a:r>
            <a:r>
              <a:rPr lang="en-GB" sz="1800" b="1"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all the time. I think that and </a:t>
            </a:r>
            <a:r>
              <a:rPr lang="en-GB" sz="1800" b="1" u="sng"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having a succession plan</a:t>
            </a:r>
            <a:r>
              <a:rPr lang="en-GB" sz="1800" b="1"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Participant 35</a:t>
            </a:r>
            <a:endParaRPr lang="en-GB" sz="1600" dirty="0">
              <a:solidFill>
                <a:srgbClr val="66477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108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96019664-B5CD-DC4F-A349-74839771DCA5}"/>
              </a:ext>
            </a:extLst>
          </p:cNvPr>
          <p:cNvSpPr txBox="1">
            <a:spLocks/>
          </p:cNvSpPr>
          <p:nvPr/>
        </p:nvSpPr>
        <p:spPr>
          <a:xfrm>
            <a:off x="2010190" y="1447367"/>
            <a:ext cx="2431768" cy="5437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664778"/>
                </a:solidFill>
                <a:latin typeface="Franklin Gothic Demi" panose="020B0703020102020204" pitchFamily="34" charset="0"/>
                <a:cs typeface="Calibri Light"/>
              </a:rPr>
              <a:t>Overview</a:t>
            </a:r>
          </a:p>
        </p:txBody>
      </p:sp>
      <p:sp>
        <p:nvSpPr>
          <p:cNvPr id="18" name="Subtitle 2">
            <a:extLst>
              <a:ext uri="{FF2B5EF4-FFF2-40B4-BE49-F238E27FC236}">
                <a16:creationId xmlns:a16="http://schemas.microsoft.com/office/drawing/2014/main" id="{1F463012-91A6-8A40-A11A-D1C881F324B4}"/>
              </a:ext>
            </a:extLst>
          </p:cNvPr>
          <p:cNvSpPr txBox="1">
            <a:spLocks/>
          </p:cNvSpPr>
          <p:nvPr/>
        </p:nvSpPr>
        <p:spPr>
          <a:xfrm>
            <a:off x="2709739" y="2144154"/>
            <a:ext cx="10971042" cy="47138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2400" b="1" dirty="0">
                <a:solidFill>
                  <a:srgbClr val="664778"/>
                </a:solidFill>
                <a:latin typeface="Calibri Light"/>
                <a:ea typeface="+mn-lt"/>
                <a:cs typeface="+mn-lt"/>
              </a:rPr>
              <a:t>Introduction to our Research Project </a:t>
            </a:r>
          </a:p>
          <a:p>
            <a:pPr marL="0" indent="0">
              <a:lnSpc>
                <a:spcPct val="100000"/>
              </a:lnSpc>
              <a:spcBef>
                <a:spcPts val="600"/>
              </a:spcBef>
              <a:spcAft>
                <a:spcPts val="1200"/>
              </a:spcAft>
              <a:buNone/>
            </a:pPr>
            <a:r>
              <a:rPr lang="en-US" sz="2000" dirty="0">
                <a:solidFill>
                  <a:srgbClr val="664778"/>
                </a:solidFill>
                <a:latin typeface="Calibri Light"/>
                <a:ea typeface="+mn-lt"/>
                <a:cs typeface="+mn-lt"/>
              </a:rPr>
              <a:t>    </a:t>
            </a:r>
            <a:r>
              <a:rPr lang="en-US" sz="2400" b="1" dirty="0">
                <a:solidFill>
                  <a:srgbClr val="664778"/>
                </a:solidFill>
                <a:latin typeface="Calibri Light"/>
                <a:ea typeface="+mn-lt"/>
                <a:cs typeface="+mn-lt"/>
              </a:rPr>
              <a:t>Theoretical Framework</a:t>
            </a:r>
          </a:p>
          <a:p>
            <a:pPr marL="457200" lvl="1" indent="0">
              <a:lnSpc>
                <a:spcPct val="100000"/>
              </a:lnSpc>
              <a:spcBef>
                <a:spcPts val="600"/>
              </a:spcBef>
              <a:spcAft>
                <a:spcPts val="1200"/>
              </a:spcAft>
              <a:buNone/>
            </a:pPr>
            <a:r>
              <a:rPr lang="en-US" b="1" dirty="0">
                <a:solidFill>
                  <a:srgbClr val="664778"/>
                </a:solidFill>
                <a:latin typeface="Calibri Light"/>
                <a:ea typeface="+mn-lt"/>
                <a:cs typeface="+mn-lt"/>
              </a:rPr>
              <a:t>   Research Questions</a:t>
            </a:r>
          </a:p>
          <a:p>
            <a:pPr marL="457200" lvl="1" indent="0">
              <a:lnSpc>
                <a:spcPct val="100000"/>
              </a:lnSpc>
              <a:spcBef>
                <a:spcPts val="600"/>
              </a:spcBef>
              <a:spcAft>
                <a:spcPts val="1200"/>
              </a:spcAft>
              <a:buNone/>
            </a:pPr>
            <a:r>
              <a:rPr lang="en-US" sz="1600" dirty="0">
                <a:latin typeface="Calibri Light"/>
                <a:ea typeface="+mn-lt"/>
                <a:cs typeface="+mn-lt"/>
              </a:rPr>
              <a:t>          </a:t>
            </a:r>
            <a:r>
              <a:rPr lang="en-US" b="1" dirty="0">
                <a:solidFill>
                  <a:srgbClr val="664778"/>
                </a:solidFill>
                <a:latin typeface="Calibri Light"/>
                <a:ea typeface="+mn-lt"/>
                <a:cs typeface="+mn-lt"/>
              </a:rPr>
              <a:t>Research Methods</a:t>
            </a:r>
            <a:endParaRPr lang="en-US" sz="1600" dirty="0">
              <a:latin typeface="Calibri Light"/>
              <a:ea typeface="+mn-lt"/>
              <a:cs typeface="+mn-lt"/>
            </a:endParaRPr>
          </a:p>
          <a:p>
            <a:pPr marL="0" indent="0">
              <a:lnSpc>
                <a:spcPct val="100000"/>
              </a:lnSpc>
              <a:spcBef>
                <a:spcPts val="600"/>
              </a:spcBef>
              <a:spcAft>
                <a:spcPts val="1200"/>
              </a:spcAft>
              <a:buNone/>
            </a:pPr>
            <a:r>
              <a:rPr lang="en-US" sz="2400" dirty="0">
                <a:latin typeface="Calibri Light"/>
                <a:ea typeface="+mn-lt"/>
                <a:cs typeface="+mn-lt"/>
              </a:rPr>
              <a:t>                  </a:t>
            </a:r>
            <a:r>
              <a:rPr lang="en-US" sz="2400" b="1" dirty="0">
                <a:solidFill>
                  <a:srgbClr val="664778"/>
                </a:solidFill>
                <a:latin typeface="Calibri Light"/>
                <a:ea typeface="+mn-lt"/>
                <a:cs typeface="+mn-lt"/>
              </a:rPr>
              <a:t>Emergent Findings</a:t>
            </a:r>
          </a:p>
          <a:p>
            <a:pPr marL="0" indent="0">
              <a:lnSpc>
                <a:spcPct val="100000"/>
              </a:lnSpc>
              <a:spcBef>
                <a:spcPts val="600"/>
              </a:spcBef>
              <a:spcAft>
                <a:spcPts val="1200"/>
              </a:spcAft>
              <a:buNone/>
            </a:pPr>
            <a:r>
              <a:rPr lang="en-US" sz="2400" dirty="0">
                <a:solidFill>
                  <a:srgbClr val="664778"/>
                </a:solidFill>
                <a:latin typeface="Calibri Light"/>
                <a:ea typeface="+mn-lt"/>
                <a:cs typeface="+mn-lt"/>
              </a:rPr>
              <a:t>                           </a:t>
            </a:r>
            <a:r>
              <a:rPr lang="en-US" sz="2400" b="1" dirty="0">
                <a:solidFill>
                  <a:srgbClr val="664778"/>
                </a:solidFill>
                <a:latin typeface="Calibri Light"/>
                <a:ea typeface="+mn-lt"/>
                <a:cs typeface="+mn-lt"/>
              </a:rPr>
              <a:t>Conclusions</a:t>
            </a:r>
          </a:p>
          <a:p>
            <a:pPr marL="0" indent="0">
              <a:spcAft>
                <a:spcPts val="1200"/>
              </a:spcAft>
              <a:buNone/>
            </a:pPr>
            <a:endParaRPr lang="en-US" sz="2000" dirty="0">
              <a:latin typeface="Calibri Light"/>
              <a:ea typeface="+mn-lt"/>
              <a:cs typeface="+mn-lt"/>
            </a:endParaRPr>
          </a:p>
          <a:p>
            <a:pPr marL="0" indent="0">
              <a:buNone/>
            </a:pPr>
            <a:endParaRPr lang="en-US" sz="2000" dirty="0">
              <a:latin typeface="Calibri Light"/>
              <a:ea typeface="+mn-lt"/>
              <a:cs typeface="+mn-lt"/>
            </a:endParaRPr>
          </a:p>
        </p:txBody>
      </p:sp>
      <p:cxnSp>
        <p:nvCxnSpPr>
          <p:cNvPr id="3" name="Straight Connector 2">
            <a:extLst>
              <a:ext uri="{FF2B5EF4-FFF2-40B4-BE49-F238E27FC236}">
                <a16:creationId xmlns:a16="http://schemas.microsoft.com/office/drawing/2014/main" id="{86DD73EA-24F1-4BA7-B100-2299BF382D7C}"/>
              </a:ext>
            </a:extLst>
          </p:cNvPr>
          <p:cNvCxnSpPr>
            <a:cxnSpLocks/>
          </p:cNvCxnSpPr>
          <p:nvPr/>
        </p:nvCxnSpPr>
        <p:spPr>
          <a:xfrm>
            <a:off x="2550546" y="2414671"/>
            <a:ext cx="1248666" cy="2994864"/>
          </a:xfrm>
          <a:prstGeom prst="line">
            <a:avLst/>
          </a:prstGeom>
          <a:ln w="76200">
            <a:solidFill>
              <a:srgbClr val="664778"/>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C5CAF19F-847B-4A99-AF89-864292BB9A8F}"/>
              </a:ext>
            </a:extLst>
          </p:cNvPr>
          <p:cNvSpPr/>
          <p:nvPr/>
        </p:nvSpPr>
        <p:spPr>
          <a:xfrm>
            <a:off x="2382123" y="2214494"/>
            <a:ext cx="317190" cy="317190"/>
          </a:xfrm>
          <a:prstGeom prst="ellipse">
            <a:avLst/>
          </a:prstGeom>
          <a:solidFill>
            <a:srgbClr val="2883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86193A6-79E8-41D8-B542-8CF366D6C9F0}"/>
              </a:ext>
            </a:extLst>
          </p:cNvPr>
          <p:cNvSpPr/>
          <p:nvPr/>
        </p:nvSpPr>
        <p:spPr>
          <a:xfrm>
            <a:off x="3231441" y="4496432"/>
            <a:ext cx="567434" cy="567434"/>
          </a:xfrm>
          <a:prstGeom prst="ellipse">
            <a:avLst/>
          </a:prstGeom>
          <a:solidFill>
            <a:srgbClr val="2883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53DAC3C-1041-4D22-8357-D5CFB2D59A1E}"/>
              </a:ext>
            </a:extLst>
          </p:cNvPr>
          <p:cNvSpPr/>
          <p:nvPr/>
        </p:nvSpPr>
        <p:spPr>
          <a:xfrm>
            <a:off x="2450481" y="2722430"/>
            <a:ext cx="556224" cy="556224"/>
          </a:xfrm>
          <a:prstGeom prst="ellipse">
            <a:avLst/>
          </a:prstGeom>
          <a:solidFill>
            <a:srgbClr val="C4A0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E9870B4-0368-41E9-9C77-3A8859D936CC}"/>
              </a:ext>
            </a:extLst>
          </p:cNvPr>
          <p:cNvSpPr/>
          <p:nvPr/>
        </p:nvSpPr>
        <p:spPr>
          <a:xfrm>
            <a:off x="3638397" y="5236539"/>
            <a:ext cx="317190" cy="317190"/>
          </a:xfrm>
          <a:prstGeom prst="ellipse">
            <a:avLst/>
          </a:prstGeom>
          <a:solidFill>
            <a:srgbClr val="C4A0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descr="Shape&#10;&#10;Description automatically generated">
            <a:extLst>
              <a:ext uri="{FF2B5EF4-FFF2-40B4-BE49-F238E27FC236}">
                <a16:creationId xmlns:a16="http://schemas.microsoft.com/office/drawing/2014/main" id="{8700AEBF-CBF4-43CB-92EE-280A4AA319D1}"/>
              </a:ext>
            </a:extLst>
          </p:cNvPr>
          <p:cNvPicPr>
            <a:picLocks noChangeAspect="1"/>
          </p:cNvPicPr>
          <p:nvPr/>
        </p:nvPicPr>
        <p:blipFill rotWithShape="1">
          <a:blip r:embed="rId3">
            <a:extLst>
              <a:ext uri="{28A0092B-C50C-407E-A947-70E740481C1C}">
                <a14:useLocalDpi xmlns:a14="http://schemas.microsoft.com/office/drawing/2010/main" val="0"/>
              </a:ext>
            </a:extLst>
          </a:blip>
          <a:srcRect r="72969"/>
          <a:stretch/>
        </p:blipFill>
        <p:spPr>
          <a:xfrm>
            <a:off x="9067662" y="-39952"/>
            <a:ext cx="3161258" cy="6995886"/>
          </a:xfrm>
          <a:prstGeom prst="rect">
            <a:avLst/>
          </a:prstGeom>
        </p:spPr>
      </p:pic>
      <p:sp>
        <p:nvSpPr>
          <p:cNvPr id="15" name="Oval 14">
            <a:extLst>
              <a:ext uri="{FF2B5EF4-FFF2-40B4-BE49-F238E27FC236}">
                <a16:creationId xmlns:a16="http://schemas.microsoft.com/office/drawing/2014/main" id="{9FBDA728-47D0-46CF-956B-7A0B6EBC2B74}"/>
              </a:ext>
            </a:extLst>
          </p:cNvPr>
          <p:cNvSpPr/>
          <p:nvPr/>
        </p:nvSpPr>
        <p:spPr>
          <a:xfrm>
            <a:off x="2908884" y="3444200"/>
            <a:ext cx="317190" cy="317190"/>
          </a:xfrm>
          <a:prstGeom prst="ellipse">
            <a:avLst/>
          </a:prstGeom>
          <a:solidFill>
            <a:srgbClr val="2883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86E9435-84D9-407B-A09D-D7F72C323A18}"/>
              </a:ext>
            </a:extLst>
          </p:cNvPr>
          <p:cNvSpPr/>
          <p:nvPr/>
        </p:nvSpPr>
        <p:spPr>
          <a:xfrm>
            <a:off x="3156025" y="4038876"/>
            <a:ext cx="317190" cy="317190"/>
          </a:xfrm>
          <a:prstGeom prst="ellipse">
            <a:avLst/>
          </a:prstGeom>
          <a:solidFill>
            <a:srgbClr val="C4A0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603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28839A"/>
                </a:solidFill>
                <a:latin typeface="Franklin Gothic Demi" panose="020B0703020102020204" pitchFamily="34" charset="0"/>
                <a:cs typeface="Calibri Light"/>
              </a:rPr>
              <a:t>How these Strategies are being Achieved</a:t>
            </a:r>
          </a:p>
        </p:txBody>
      </p:sp>
      <p:sp>
        <p:nvSpPr>
          <p:cNvPr id="18" name="Subtitle 2">
            <a:extLst>
              <a:ext uri="{FF2B5EF4-FFF2-40B4-BE49-F238E27FC236}">
                <a16:creationId xmlns:a16="http://schemas.microsoft.com/office/drawing/2014/main" id="{1F463012-91A6-8A40-A11A-D1C881F324B4}"/>
              </a:ext>
            </a:extLst>
          </p:cNvPr>
          <p:cNvSpPr txBox="1">
            <a:spLocks/>
          </p:cNvSpPr>
          <p:nvPr/>
        </p:nvSpPr>
        <p:spPr>
          <a:xfrm>
            <a:off x="477325" y="2886405"/>
            <a:ext cx="9094689" cy="71169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None/>
            </a:pPr>
            <a:r>
              <a:rPr lang="en-GB" sz="3400" b="1" dirty="0">
                <a:solidFill>
                  <a:srgbClr val="664778"/>
                </a:solidFill>
                <a:latin typeface="Calibri Light"/>
                <a:ea typeface="+mn-lt"/>
                <a:cs typeface="+mn-lt"/>
              </a:rPr>
              <a:t>‘Race’ equality appears to be aspirational, and/or somewhat tokenistic – the cost of descriptive representation is essentialism </a:t>
            </a:r>
            <a:r>
              <a:rPr lang="en-GB" sz="1900" b="1" dirty="0">
                <a:solidFill>
                  <a:srgbClr val="664778"/>
                </a:solidFill>
                <a:latin typeface="Calibri Light"/>
                <a:ea typeface="+mn-lt"/>
                <a:cs typeface="+mn-lt"/>
              </a:rPr>
              <a:t>(</a:t>
            </a:r>
            <a:r>
              <a:rPr lang="en-GB" sz="1900" b="1" dirty="0" err="1">
                <a:solidFill>
                  <a:srgbClr val="664778"/>
                </a:solidFill>
                <a:latin typeface="Calibri Light"/>
                <a:ea typeface="+mn-lt"/>
                <a:cs typeface="+mn-lt"/>
              </a:rPr>
              <a:t>Mansbridge</a:t>
            </a:r>
            <a:r>
              <a:rPr lang="en-GB" sz="1900" b="1" dirty="0">
                <a:solidFill>
                  <a:srgbClr val="664778"/>
                </a:solidFill>
                <a:latin typeface="Calibri Light"/>
                <a:ea typeface="+mn-lt"/>
                <a:cs typeface="+mn-lt"/>
              </a:rPr>
              <a:t> 1999)</a:t>
            </a: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9094689"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pic>
        <p:nvPicPr>
          <p:cNvPr id="7" name="Picture 2" descr="See the source image">
            <a:extLst>
              <a:ext uri="{FF2B5EF4-FFF2-40B4-BE49-F238E27FC236}">
                <a16:creationId xmlns:a16="http://schemas.microsoft.com/office/drawing/2014/main" id="{9AB80248-B551-FEC6-5509-11CCF7AD73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8226" y="3763415"/>
            <a:ext cx="1948102" cy="29292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8CADD62-05C1-3A9D-2E1C-EE6AF6A7EB02}"/>
              </a:ext>
            </a:extLst>
          </p:cNvPr>
          <p:cNvSpPr txBox="1"/>
          <p:nvPr/>
        </p:nvSpPr>
        <p:spPr>
          <a:xfrm>
            <a:off x="477325" y="1456451"/>
            <a:ext cx="9094689" cy="1264642"/>
          </a:xfrm>
          <a:prstGeom prst="rect">
            <a:avLst/>
          </a:prstGeom>
          <a:solidFill>
            <a:srgbClr val="664778"/>
          </a:solidFill>
        </p:spPr>
        <p:txBody>
          <a:bodyPr wrap="square">
            <a:spAutoFit/>
          </a:bodyPr>
          <a:lstStyle/>
          <a:p>
            <a:pPr>
              <a:lnSpc>
                <a:spcPct val="107000"/>
              </a:lnSpc>
            </a:pP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like to think that my board is diverse 50:50 women and men</a:t>
            </a: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We have a [Pakistani] lady on there… I've been trying for five, six years to get people </a:t>
            </a:r>
            <a:r>
              <a:rPr lang="en-GB"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from ethnic backgrounds </a:t>
            </a:r>
            <a:r>
              <a:rPr lang="en-GB"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on the board, and failed. They just weren't interested. But [L] is just brilliant… She's second generation… She understands what it's like.”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Participant 13</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ubtitle 2">
            <a:extLst>
              <a:ext uri="{FF2B5EF4-FFF2-40B4-BE49-F238E27FC236}">
                <a16:creationId xmlns:a16="http://schemas.microsoft.com/office/drawing/2014/main" id="{5FD9F582-DD23-81D8-2F64-0C8B14049C4E}"/>
              </a:ext>
            </a:extLst>
          </p:cNvPr>
          <p:cNvSpPr txBox="1">
            <a:spLocks/>
          </p:cNvSpPr>
          <p:nvPr/>
        </p:nvSpPr>
        <p:spPr>
          <a:xfrm>
            <a:off x="4741013" y="3763415"/>
            <a:ext cx="6973659" cy="212833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None/>
            </a:pPr>
            <a:r>
              <a:rPr lang="en-GB" sz="3400" b="1" dirty="0">
                <a:solidFill>
                  <a:srgbClr val="28839A"/>
                </a:solidFill>
                <a:latin typeface="Calibri Light"/>
                <a:ea typeface="+mn-lt"/>
                <a:cs typeface="+mn-lt"/>
              </a:rPr>
              <a:t>The equalities measures are certainly ocular-centric: </a:t>
            </a:r>
          </a:p>
          <a:p>
            <a:pPr>
              <a:lnSpc>
                <a:spcPct val="120000"/>
              </a:lnSpc>
              <a:spcBef>
                <a:spcPts val="0"/>
              </a:spcBef>
              <a:spcAft>
                <a:spcPts val="1200"/>
              </a:spcAft>
            </a:pPr>
            <a:r>
              <a:rPr lang="en-GB" sz="3400" b="1" dirty="0">
                <a:solidFill>
                  <a:srgbClr val="28839A"/>
                </a:solidFill>
                <a:latin typeface="Calibri Light"/>
                <a:ea typeface="+mn-lt"/>
                <a:cs typeface="+mn-lt"/>
              </a:rPr>
              <a:t>Primarily gender, age and ‘race’, and occasionally class. </a:t>
            </a:r>
          </a:p>
          <a:p>
            <a:pPr>
              <a:lnSpc>
                <a:spcPct val="120000"/>
              </a:lnSpc>
              <a:spcBef>
                <a:spcPts val="0"/>
              </a:spcBef>
              <a:spcAft>
                <a:spcPts val="1200"/>
              </a:spcAft>
            </a:pPr>
            <a:r>
              <a:rPr lang="en-GB" sz="3400" b="1" dirty="0">
                <a:solidFill>
                  <a:srgbClr val="28839A"/>
                </a:solidFill>
                <a:latin typeface="Calibri Light"/>
                <a:ea typeface="+mn-lt"/>
                <a:cs typeface="+mn-lt"/>
              </a:rPr>
              <a:t>The other protected characteristics are not considered (Religion, LGBTQ+, Disability) </a:t>
            </a:r>
          </a:p>
          <a:p>
            <a:pPr>
              <a:lnSpc>
                <a:spcPct val="120000"/>
              </a:lnSpc>
              <a:spcBef>
                <a:spcPts val="0"/>
              </a:spcBef>
              <a:spcAft>
                <a:spcPts val="1200"/>
              </a:spcAft>
            </a:pPr>
            <a:r>
              <a:rPr lang="en-GB" sz="3400" b="1" dirty="0">
                <a:solidFill>
                  <a:srgbClr val="28839A"/>
                </a:solidFill>
                <a:latin typeface="Calibri Light"/>
                <a:ea typeface="+mn-lt"/>
                <a:cs typeface="+mn-lt"/>
              </a:rPr>
              <a:t>and neither is intersectionality</a:t>
            </a:r>
          </a:p>
        </p:txBody>
      </p:sp>
    </p:spTree>
    <p:extLst>
      <p:ext uri="{BB962C8B-B14F-4D97-AF65-F5344CB8AC3E}">
        <p14:creationId xmlns:p14="http://schemas.microsoft.com/office/powerpoint/2010/main" val="431852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28839A"/>
                </a:solidFill>
                <a:latin typeface="Franklin Gothic Demi" panose="020B0703020102020204" pitchFamily="34" charset="0"/>
                <a:cs typeface="Calibri Light"/>
              </a:rPr>
              <a:t>Resistance to Formal Equalities Strategies</a:t>
            </a: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8217493"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sp>
        <p:nvSpPr>
          <p:cNvPr id="7" name="TextBox 6">
            <a:extLst>
              <a:ext uri="{FF2B5EF4-FFF2-40B4-BE49-F238E27FC236}">
                <a16:creationId xmlns:a16="http://schemas.microsoft.com/office/drawing/2014/main" id="{2B7842AD-C047-6DCA-F74D-9A9F2AC7ACB7}"/>
              </a:ext>
            </a:extLst>
          </p:cNvPr>
          <p:cNvSpPr txBox="1"/>
          <p:nvPr/>
        </p:nvSpPr>
        <p:spPr>
          <a:xfrm>
            <a:off x="477328" y="1588877"/>
            <a:ext cx="7246434" cy="2549159"/>
          </a:xfrm>
          <a:prstGeom prst="rect">
            <a:avLst/>
          </a:prstGeom>
          <a:noFill/>
        </p:spPr>
        <p:txBody>
          <a:bodyPr wrap="square">
            <a:spAutoFit/>
          </a:bodyPr>
          <a:lstStyle/>
          <a:p>
            <a:pPr>
              <a:lnSpc>
                <a:spcPct val="115000"/>
              </a:lnSpc>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2000" b="1"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“I think the first step is that you just have to be very careful when you're recruiting. </a:t>
            </a:r>
            <a:r>
              <a:rPr lang="en-GB" sz="2000" b="1" u="sng"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It's important to meet them </a:t>
            </a:r>
            <a:r>
              <a:rPr lang="en-GB" sz="2000" b="1"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 to </a:t>
            </a:r>
            <a:r>
              <a:rPr lang="en-GB" sz="2000" b="1" u="sng"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ask the opinion of other trustees</a:t>
            </a:r>
            <a:r>
              <a:rPr lang="en-GB" sz="2000" b="1"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 before you might invite them in. That's what we always do. So, the chair might go and meet a prospective trustee, but usually at least another one or two trustees will also meet them and will feed back to the other trustees on </a:t>
            </a:r>
            <a:r>
              <a:rPr lang="en-GB" sz="2000" b="1" u="sng"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whether they think they'd be a good fit</a:t>
            </a:r>
            <a:r>
              <a:rPr lang="en-GB" sz="2000" b="1" dirty="0">
                <a:solidFill>
                  <a:srgbClr val="664778"/>
                </a:solidFill>
                <a:latin typeface="Calibri" panose="020F0502020204030204" pitchFamily="34" charset="0"/>
                <a:ea typeface="Calibri" panose="020F0502020204030204" pitchFamily="34" charset="0"/>
                <a:cs typeface="Calibri" panose="020F0502020204030204" pitchFamily="34" charset="0"/>
              </a:rPr>
              <a:t>.</a:t>
            </a:r>
            <a:r>
              <a:rPr lang="en-GB" sz="2000" b="1"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664778"/>
                </a:solidFill>
                <a:effectLst/>
                <a:latin typeface="Calibri" panose="020F0502020204030204" pitchFamily="34" charset="0"/>
                <a:ea typeface="Calibri" panose="020F0502020204030204" pitchFamily="34" charset="0"/>
                <a:cs typeface="Calibri" panose="020F0502020204030204" pitchFamily="34" charset="0"/>
              </a:rPr>
              <a:t>Participant 6</a:t>
            </a:r>
            <a:endParaRPr lang="en-GB" sz="1600" dirty="0">
              <a:solidFill>
                <a:srgbClr val="66477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200423F-99BC-92EE-8031-B192054F97C7}"/>
              </a:ext>
            </a:extLst>
          </p:cNvPr>
          <p:cNvSpPr txBox="1"/>
          <p:nvPr/>
        </p:nvSpPr>
        <p:spPr>
          <a:xfrm>
            <a:off x="1423035" y="4527638"/>
            <a:ext cx="10077450" cy="1394997"/>
          </a:xfrm>
          <a:prstGeom prst="rect">
            <a:avLst/>
          </a:prstGeom>
          <a:noFill/>
        </p:spPr>
        <p:txBody>
          <a:bodyPr wrap="square">
            <a:spAutoFit/>
          </a:bodyPr>
          <a:lstStyle/>
          <a:p>
            <a:pPr>
              <a:lnSpc>
                <a:spcPct val="107000"/>
              </a:lnSpc>
              <a:spcAft>
                <a:spcPts val="800"/>
              </a:spcAft>
            </a:pPr>
            <a:r>
              <a:rPr lang="en-GB" sz="2000" b="1" dirty="0">
                <a:solidFill>
                  <a:srgbClr val="28839A"/>
                </a:solidFill>
                <a:effectLst/>
                <a:latin typeface="Calibri" panose="020F0502020204030204" pitchFamily="34" charset="0"/>
                <a:ea typeface="Calibri" panose="020F0502020204030204" pitchFamily="34" charset="0"/>
                <a:cs typeface="Calibri" panose="020F0502020204030204" pitchFamily="34" charset="0"/>
              </a:rPr>
              <a:t>“I said "no</a:t>
            </a:r>
            <a:r>
              <a:rPr lang="en-GB" sz="2000" b="1" dirty="0">
                <a:solidFill>
                  <a:srgbClr val="28839A"/>
                </a:solidFill>
                <a:latin typeface="Calibri" panose="020F0502020204030204" pitchFamily="34" charset="0"/>
                <a:ea typeface="Calibri" panose="020F0502020204030204" pitchFamily="34" charset="0"/>
                <a:cs typeface="Calibri" panose="020F0502020204030204" pitchFamily="34" charset="0"/>
              </a:rPr>
              <a:t>… </a:t>
            </a:r>
            <a:r>
              <a:rPr lang="en-GB" sz="2000" b="1" dirty="0">
                <a:solidFill>
                  <a:srgbClr val="28839A"/>
                </a:solidFill>
                <a:effectLst/>
                <a:latin typeface="Calibri" panose="020F0502020204030204" pitchFamily="34" charset="0"/>
                <a:ea typeface="Calibri" panose="020F0502020204030204" pitchFamily="34" charset="0"/>
                <a:cs typeface="Calibri" panose="020F0502020204030204" pitchFamily="34" charset="0"/>
              </a:rPr>
              <a:t>you might want to just have a tick box." But I said "it's much better to have a nice relaxed conversation... Diversity means get getting the right people with the right skill sets… So I would say look at your boards from a trustee point of view to fill the right gaps… [but also consider] Are they reasonable people?”                                                                             </a:t>
            </a:r>
            <a:r>
              <a:rPr lang="en-GB" sz="1800" dirty="0">
                <a:solidFill>
                  <a:srgbClr val="28839A"/>
                </a:solidFill>
                <a:effectLst/>
                <a:latin typeface="Calibri" panose="020F0502020204030204" pitchFamily="34" charset="0"/>
                <a:ea typeface="Calibri" panose="020F0502020204030204" pitchFamily="34" charset="0"/>
                <a:cs typeface="Calibri" panose="020F0502020204030204" pitchFamily="34" charset="0"/>
              </a:rPr>
              <a:t>Participant 13 </a:t>
            </a:r>
            <a:endParaRPr lang="en-GB" sz="1600" dirty="0">
              <a:solidFill>
                <a:srgbClr val="28839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4" descr="See the source image">
            <a:extLst>
              <a:ext uri="{FF2B5EF4-FFF2-40B4-BE49-F238E27FC236}">
                <a16:creationId xmlns:a16="http://schemas.microsoft.com/office/drawing/2014/main" id="{D24B95F6-E88F-5D84-14D0-F50BBE4B88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7193" y="1447262"/>
            <a:ext cx="3977628" cy="265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02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7336457"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664778"/>
                </a:solidFill>
                <a:latin typeface="Franklin Gothic Demi" panose="020B0703020102020204" pitchFamily="34" charset="0"/>
                <a:cs typeface="Calibri Light"/>
              </a:rPr>
              <a:t>Conclusions</a:t>
            </a:r>
            <a:endParaRPr lang="en-US" sz="4000" dirty="0">
              <a:solidFill>
                <a:srgbClr val="28839A"/>
              </a:solidFill>
              <a:latin typeface="Franklin Gothic Demi" panose="020B0703020102020204" pitchFamily="34" charset="0"/>
              <a:cs typeface="Calibri Light"/>
            </a:endParaRPr>
          </a:p>
        </p:txBody>
      </p:sp>
      <p:sp>
        <p:nvSpPr>
          <p:cNvPr id="18" name="Subtitle 2">
            <a:extLst>
              <a:ext uri="{FF2B5EF4-FFF2-40B4-BE49-F238E27FC236}">
                <a16:creationId xmlns:a16="http://schemas.microsoft.com/office/drawing/2014/main" id="{1F463012-91A6-8A40-A11A-D1C881F324B4}"/>
              </a:ext>
            </a:extLst>
          </p:cNvPr>
          <p:cNvSpPr txBox="1">
            <a:spLocks/>
          </p:cNvSpPr>
          <p:nvPr/>
        </p:nvSpPr>
        <p:spPr>
          <a:xfrm>
            <a:off x="477328" y="4912422"/>
            <a:ext cx="10214118" cy="849735"/>
          </a:xfrm>
          <a:prstGeom prst="rect">
            <a:avLst/>
          </a:prstGeom>
          <a:solidFill>
            <a:srgbClr val="28839A"/>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bg1"/>
                </a:solidFill>
                <a:latin typeface="+mj-lt"/>
                <a:cs typeface="Times New Roman" panose="02020603050405020304" pitchFamily="18" charset="0"/>
              </a:rPr>
              <a:t>Resistance to formal equalities strategies is found in institutional layering within charities. </a:t>
            </a:r>
            <a:endParaRPr lang="en-US" b="1" dirty="0">
              <a:solidFill>
                <a:schemeClr val="bg1"/>
              </a:solidFill>
              <a:latin typeface="+mj-lt"/>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2680651"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sp>
        <p:nvSpPr>
          <p:cNvPr id="8" name="Subtitle 2">
            <a:extLst>
              <a:ext uri="{FF2B5EF4-FFF2-40B4-BE49-F238E27FC236}">
                <a16:creationId xmlns:a16="http://schemas.microsoft.com/office/drawing/2014/main" id="{0599BDA0-5BD9-4B1E-8E43-6D5A5E117475}"/>
              </a:ext>
            </a:extLst>
          </p:cNvPr>
          <p:cNvSpPr txBox="1">
            <a:spLocks/>
          </p:cNvSpPr>
          <p:nvPr/>
        </p:nvSpPr>
        <p:spPr>
          <a:xfrm>
            <a:off x="477328" y="3091807"/>
            <a:ext cx="10214118" cy="1688824"/>
          </a:xfrm>
          <a:prstGeom prst="rect">
            <a:avLst/>
          </a:prstGeom>
          <a:solidFill>
            <a:srgbClr val="664778"/>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bg1"/>
                </a:solidFill>
                <a:latin typeface="+mj-lt"/>
                <a:cs typeface="Times New Roman" panose="02020603050405020304" pitchFamily="18" charset="0"/>
              </a:rPr>
              <a:t>Measures to promote inclusion are ocular-centric, leaving some equalities categories absent from consideration. This reflects hierarchies of inequality which are shaped by the political salience of differing equalities issues. </a:t>
            </a:r>
          </a:p>
          <a:p>
            <a:pPr marL="0" indent="0">
              <a:buNone/>
            </a:pPr>
            <a:r>
              <a:rPr lang="en-GB" sz="2400" b="1" dirty="0">
                <a:solidFill>
                  <a:schemeClr val="bg1"/>
                </a:solidFill>
                <a:latin typeface="+mj-lt"/>
                <a:cs typeface="Times New Roman" panose="02020603050405020304" pitchFamily="18" charset="0"/>
              </a:rPr>
              <a:t>Also, efficacy varies between those equalities categories that are considered. Therefore, there is a long way to go in tackling structural inequality.</a:t>
            </a:r>
            <a:endParaRPr lang="en-US" sz="2400" b="1" dirty="0">
              <a:solidFill>
                <a:schemeClr val="bg1"/>
              </a:solidFill>
              <a:latin typeface="+mj-lt"/>
              <a:cs typeface="Times New Roman" panose="02020603050405020304" pitchFamily="18" charset="0"/>
            </a:endParaRPr>
          </a:p>
        </p:txBody>
      </p:sp>
      <p:sp>
        <p:nvSpPr>
          <p:cNvPr id="9" name="Subtitle 2">
            <a:extLst>
              <a:ext uri="{FF2B5EF4-FFF2-40B4-BE49-F238E27FC236}">
                <a16:creationId xmlns:a16="http://schemas.microsoft.com/office/drawing/2014/main" id="{D9269455-FE54-4D03-AB1E-E247B02E7C44}"/>
              </a:ext>
            </a:extLst>
          </p:cNvPr>
          <p:cNvSpPr txBox="1">
            <a:spLocks/>
          </p:cNvSpPr>
          <p:nvPr/>
        </p:nvSpPr>
        <p:spPr>
          <a:xfrm>
            <a:off x="451702" y="1473824"/>
            <a:ext cx="10214118" cy="1486192"/>
          </a:xfrm>
          <a:prstGeom prst="rect">
            <a:avLst/>
          </a:prstGeom>
          <a:solidFill>
            <a:srgbClr val="28839A"/>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latin typeface="+mj-lt"/>
                <a:cs typeface="Times New Roman" panose="02020603050405020304" pitchFamily="18" charset="0"/>
              </a:rPr>
              <a:t>Some recruitment strategies to promote equality seem to cross the line from positive action to positive discrimination. Its use in the recruitment of volunteer board members provides an opportunity to examine its application as an equalities strategy. </a:t>
            </a:r>
          </a:p>
        </p:txBody>
      </p:sp>
    </p:spTree>
    <p:extLst>
      <p:ext uri="{BB962C8B-B14F-4D97-AF65-F5344CB8AC3E}">
        <p14:creationId xmlns:p14="http://schemas.microsoft.com/office/powerpoint/2010/main" val="3925426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Our Councils - UK Research and Innovation">
            <a:extLst>
              <a:ext uri="{FF2B5EF4-FFF2-40B4-BE49-F238E27FC236}">
                <a16:creationId xmlns:a16="http://schemas.microsoft.com/office/drawing/2014/main" id="{0F411CD2-1748-6B48-A581-CCB9E9D38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32" y="5566624"/>
            <a:ext cx="3131128" cy="796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icon&#10;&#10;Description automatically generated">
            <a:extLst>
              <a:ext uri="{FF2B5EF4-FFF2-40B4-BE49-F238E27FC236}">
                <a16:creationId xmlns:a16="http://schemas.microsoft.com/office/drawing/2014/main" id="{AEFA9A96-8424-2547-B84E-1CB222DD3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16" y="414109"/>
            <a:ext cx="4825156" cy="950249"/>
          </a:xfrm>
          <a:prstGeom prst="rect">
            <a:avLst/>
          </a:prstGeom>
        </p:spPr>
      </p:pic>
      <p:pic>
        <p:nvPicPr>
          <p:cNvPr id="19" name="Picture 18" descr="Shape&#10;&#10;Description automatically generated">
            <a:extLst>
              <a:ext uri="{FF2B5EF4-FFF2-40B4-BE49-F238E27FC236}">
                <a16:creationId xmlns:a16="http://schemas.microsoft.com/office/drawing/2014/main" id="{1079705A-5510-484C-B403-21A2EB2D10B5}"/>
              </a:ext>
            </a:extLst>
          </p:cNvPr>
          <p:cNvPicPr>
            <a:picLocks noChangeAspect="1"/>
          </p:cNvPicPr>
          <p:nvPr/>
        </p:nvPicPr>
        <p:blipFill rotWithShape="1">
          <a:blip r:embed="rId4">
            <a:extLst>
              <a:ext uri="{28A0092B-C50C-407E-A947-70E740481C1C}">
                <a14:useLocalDpi xmlns:a14="http://schemas.microsoft.com/office/drawing/2010/main" val="0"/>
              </a:ext>
            </a:extLst>
          </a:blip>
          <a:srcRect r="72969"/>
          <a:stretch/>
        </p:blipFill>
        <p:spPr>
          <a:xfrm>
            <a:off x="9029218" y="-39952"/>
            <a:ext cx="3161258" cy="6995886"/>
          </a:xfrm>
          <a:prstGeom prst="rect">
            <a:avLst/>
          </a:prstGeom>
        </p:spPr>
      </p:pic>
      <p:pic>
        <p:nvPicPr>
          <p:cNvPr id="20" name="Picture 19">
            <a:hlinkClick r:id="rId5" tgtFrame="_blank"/>
            <a:extLst>
              <a:ext uri="{FF2B5EF4-FFF2-40B4-BE49-F238E27FC236}">
                <a16:creationId xmlns:a16="http://schemas.microsoft.com/office/drawing/2014/main" id="{1EE26A8D-2C48-40D9-99FE-E0DF61025E1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78936" y="581028"/>
            <a:ext cx="3586827" cy="783330"/>
          </a:xfrm>
          <a:prstGeom prst="rect">
            <a:avLst/>
          </a:prstGeom>
          <a:noFill/>
          <a:ln>
            <a:noFill/>
          </a:ln>
        </p:spPr>
      </p:pic>
      <p:sp>
        <p:nvSpPr>
          <p:cNvPr id="11" name="TextBox 10">
            <a:extLst>
              <a:ext uri="{FF2B5EF4-FFF2-40B4-BE49-F238E27FC236}">
                <a16:creationId xmlns:a16="http://schemas.microsoft.com/office/drawing/2014/main" id="{275FBAF2-6955-6D58-E747-129F56EF4477}"/>
              </a:ext>
            </a:extLst>
          </p:cNvPr>
          <p:cNvSpPr txBox="1"/>
          <p:nvPr/>
        </p:nvSpPr>
        <p:spPr>
          <a:xfrm>
            <a:off x="614458" y="2485960"/>
            <a:ext cx="8201025" cy="1235851"/>
          </a:xfrm>
          <a:prstGeom prst="rect">
            <a:avLst/>
          </a:prstGeom>
          <a:noFill/>
        </p:spPr>
        <p:txBody>
          <a:bodyPr wrap="square">
            <a:spAutoFit/>
          </a:bodyPr>
          <a:lstStyle/>
          <a:p>
            <a:pPr algn="ctr">
              <a:lnSpc>
                <a:spcPct val="107000"/>
              </a:lnSpc>
              <a:spcAft>
                <a:spcPts val="800"/>
              </a:spcAft>
            </a:pPr>
            <a:r>
              <a:rPr lang="en-GB" sz="3600" dirty="0">
                <a:solidFill>
                  <a:srgbClr val="664778"/>
                </a:solidFill>
                <a:latin typeface="Franklin Gothic Demi" panose="020B0703020102020204" pitchFamily="34" charset="0"/>
                <a:cs typeface="Calibri Light"/>
              </a:rPr>
              <a:t>“What makes me well-placed when other people might struggle?” </a:t>
            </a:r>
          </a:p>
        </p:txBody>
      </p:sp>
      <p:sp>
        <p:nvSpPr>
          <p:cNvPr id="16" name="Subtitle 2">
            <a:extLst>
              <a:ext uri="{FF2B5EF4-FFF2-40B4-BE49-F238E27FC236}">
                <a16:creationId xmlns:a16="http://schemas.microsoft.com/office/drawing/2014/main" id="{4C5D655A-228C-61F2-5522-5B276A6499E1}"/>
              </a:ext>
            </a:extLst>
          </p:cNvPr>
          <p:cNvSpPr txBox="1">
            <a:spLocks/>
          </p:cNvSpPr>
          <p:nvPr/>
        </p:nvSpPr>
        <p:spPr>
          <a:xfrm>
            <a:off x="8088071" y="5231474"/>
            <a:ext cx="3721997" cy="1724460"/>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664778"/>
                </a:solidFill>
                <a:latin typeface="Franklin Gothic Book" panose="020B0503020102020204" pitchFamily="34" charset="0"/>
                <a:ea typeface="+mn-lt"/>
                <a:cs typeface="+mn-lt"/>
              </a:rPr>
              <a:t>Amy Sanders:     </a:t>
            </a:r>
            <a:r>
              <a:rPr lang="en-US" u="sng" dirty="0">
                <a:solidFill>
                  <a:srgbClr val="28839A"/>
                </a:solidFill>
                <a:latin typeface="Franklin Gothic Book" panose="020B0503020102020204" pitchFamily="34" charset="0"/>
                <a:ea typeface="+mn-lt"/>
                <a:cs typeface="+mn-lt"/>
              </a:rPr>
              <a:t>ams48@aber.ac.uk</a:t>
            </a:r>
          </a:p>
          <a:p>
            <a:pPr marL="0" indent="0">
              <a:buNone/>
            </a:pPr>
            <a:r>
              <a:rPr lang="en-US" dirty="0">
                <a:solidFill>
                  <a:srgbClr val="664778"/>
                </a:solidFill>
                <a:latin typeface="Franklin Gothic Book" panose="020B0503020102020204" pitchFamily="34" charset="0"/>
                <a:ea typeface="+mn-lt"/>
                <a:cs typeface="+mn-lt"/>
              </a:rPr>
              <a:t>  Flossie Kingsbury:   </a:t>
            </a:r>
            <a:r>
              <a:rPr lang="en-US" dirty="0">
                <a:solidFill>
                  <a:srgbClr val="28839A"/>
                </a:solidFill>
                <a:latin typeface="Franklin Gothic Book" panose="020B0503020102020204" pitchFamily="34" charset="0"/>
                <a:ea typeface="+mn-lt"/>
                <a:cs typeface="+mn-lt"/>
                <a:hlinkClick r:id="rId7">
                  <a:extLst>
                    <a:ext uri="{A12FA001-AC4F-418D-AE19-62706E023703}">
                      <ahyp:hlinkClr xmlns:ahyp="http://schemas.microsoft.com/office/drawing/2018/hyperlinkcolor" val="tx"/>
                    </a:ext>
                  </a:extLst>
                </a:hlinkClick>
              </a:rPr>
              <a:t>fck @aber.ac.uk</a:t>
            </a:r>
            <a:endParaRPr lang="en-US" dirty="0">
              <a:solidFill>
                <a:srgbClr val="28839A"/>
              </a:solidFill>
              <a:latin typeface="Franklin Gothic Book" panose="020B0503020102020204" pitchFamily="34" charset="0"/>
              <a:ea typeface="+mn-lt"/>
              <a:cs typeface="+mn-lt"/>
            </a:endParaRPr>
          </a:p>
          <a:p>
            <a:pPr marL="0" indent="0">
              <a:buNone/>
            </a:pPr>
            <a:r>
              <a:rPr lang="en-US" dirty="0">
                <a:solidFill>
                  <a:srgbClr val="664778"/>
                </a:solidFill>
                <a:latin typeface="Franklin Gothic Book" panose="020B0503020102020204" pitchFamily="34" charset="0"/>
                <a:ea typeface="+mn-lt"/>
                <a:cs typeface="+mn-lt"/>
              </a:rPr>
              <a:t>     Jesse Heley</a:t>
            </a:r>
            <a:r>
              <a:rPr lang="en-US" sz="2700" dirty="0">
                <a:solidFill>
                  <a:srgbClr val="664778"/>
                </a:solidFill>
                <a:latin typeface="Franklin Gothic Book" panose="020B0503020102020204" pitchFamily="34" charset="0"/>
                <a:ea typeface="+mn-lt"/>
                <a:cs typeface="+mn-lt"/>
              </a:rPr>
              <a:t>:             </a:t>
            </a:r>
            <a:r>
              <a:rPr lang="en-US" sz="2700" dirty="0">
                <a:solidFill>
                  <a:srgbClr val="28839A"/>
                </a:solidFill>
                <a:latin typeface="Franklin Gothic Book" panose="020B0503020102020204" pitchFamily="34" charset="0"/>
                <a:ea typeface="+mn-lt"/>
                <a:cs typeface="+mn-lt"/>
                <a:hlinkClick r:id="rId8">
                  <a:extLst>
                    <a:ext uri="{A12FA001-AC4F-418D-AE19-62706E023703}">
                      <ahyp:hlinkClr xmlns:ahyp="http://schemas.microsoft.com/office/drawing/2018/hyperlinkcolor" val="tx"/>
                    </a:ext>
                  </a:extLst>
                </a:hlinkClick>
              </a:rPr>
              <a:t>eyh@aber.ac.uk</a:t>
            </a:r>
            <a:endParaRPr lang="en-US" sz="2700" dirty="0">
              <a:solidFill>
                <a:srgbClr val="28839A"/>
              </a:solidFill>
              <a:latin typeface="Franklin Gothic Book" panose="020B0503020102020204" pitchFamily="34" charset="0"/>
              <a:ea typeface="+mn-lt"/>
              <a:cs typeface="+mn-lt"/>
            </a:endParaRPr>
          </a:p>
          <a:p>
            <a:pPr marL="0" indent="0">
              <a:buNone/>
            </a:pPr>
            <a:r>
              <a:rPr lang="en-US" dirty="0">
                <a:latin typeface="Franklin Gothic Book" panose="020B0503020102020204" pitchFamily="34" charset="0"/>
                <a:ea typeface="+mn-lt"/>
                <a:cs typeface="+mn-lt"/>
              </a:rPr>
              <a:t>        </a:t>
            </a:r>
            <a:r>
              <a:rPr lang="en-US" dirty="0">
                <a:solidFill>
                  <a:srgbClr val="664778"/>
                </a:solidFill>
                <a:latin typeface="Franklin Gothic Book" panose="020B0503020102020204" pitchFamily="34" charset="0"/>
                <a:ea typeface="+mn-lt"/>
                <a:cs typeface="+mn-lt"/>
              </a:rPr>
              <a:t>Sally Power: </a:t>
            </a:r>
            <a:r>
              <a:rPr lang="en-US" u="sng" dirty="0">
                <a:solidFill>
                  <a:srgbClr val="28839A"/>
                </a:solidFill>
                <a:latin typeface="Franklin Gothic Book" panose="020B0503020102020204" pitchFamily="34" charset="0"/>
                <a:ea typeface="+mn-lt"/>
                <a:cs typeface="+mn-lt"/>
              </a:rPr>
              <a:t>powers3</a:t>
            </a:r>
            <a:r>
              <a:rPr lang="en-US" u="sng" dirty="0">
                <a:solidFill>
                  <a:srgbClr val="28839A"/>
                </a:solidFill>
                <a:latin typeface="Franklin Gothic Book" panose="020B0503020102020204" pitchFamily="34" charset="0"/>
                <a:ea typeface="+mn-lt"/>
                <a:cs typeface="+mn-lt"/>
                <a:hlinkClick r:id="rId7">
                  <a:extLst>
                    <a:ext uri="{A12FA001-AC4F-418D-AE19-62706E023703}">
                      <ahyp:hlinkClr xmlns:ahyp="http://schemas.microsoft.com/office/drawing/2018/hyperlinkcolor" val="tx"/>
                    </a:ext>
                  </a:extLst>
                </a:hlinkClick>
              </a:rPr>
              <a:t>@cardiff</a:t>
            </a:r>
            <a:r>
              <a:rPr lang="en-US" dirty="0">
                <a:solidFill>
                  <a:srgbClr val="28839A"/>
                </a:solidFill>
                <a:latin typeface="Franklin Gothic Book" panose="020B0503020102020204" pitchFamily="34" charset="0"/>
                <a:ea typeface="+mn-lt"/>
                <a:cs typeface="+mn-lt"/>
                <a:hlinkClick r:id="rId7">
                  <a:extLst>
                    <a:ext uri="{A12FA001-AC4F-418D-AE19-62706E023703}">
                      <ahyp:hlinkClr xmlns:ahyp="http://schemas.microsoft.com/office/drawing/2018/hyperlinkcolor" val="tx"/>
                    </a:ext>
                  </a:extLst>
                </a:hlinkClick>
              </a:rPr>
              <a:t>.ac.uk</a:t>
            </a:r>
            <a:endParaRPr lang="en-US" dirty="0">
              <a:latin typeface="Franklin Gothic Book" panose="020B0503020102020204" pitchFamily="34" charset="0"/>
              <a:ea typeface="+mn-lt"/>
              <a:cs typeface="+mn-lt"/>
            </a:endParaRPr>
          </a:p>
          <a:p>
            <a:pPr marL="0" indent="0">
              <a:buNone/>
            </a:pPr>
            <a:r>
              <a:rPr lang="en-US" dirty="0">
                <a:latin typeface="Franklin Gothic Book" panose="020B0503020102020204" pitchFamily="34" charset="0"/>
                <a:ea typeface="+mn-lt"/>
                <a:cs typeface="+mn-lt"/>
              </a:rPr>
              <a:t>           </a:t>
            </a:r>
            <a:r>
              <a:rPr lang="en-US" dirty="0">
                <a:solidFill>
                  <a:srgbClr val="664778"/>
                </a:solidFill>
                <a:latin typeface="Franklin Gothic Book" panose="020B0503020102020204" pitchFamily="34" charset="0"/>
                <a:ea typeface="+mn-lt"/>
                <a:cs typeface="+mn-lt"/>
              </a:rPr>
              <a:t>Najia Zaidi:     </a:t>
            </a:r>
            <a:r>
              <a:rPr lang="en-US" u="sng" dirty="0">
                <a:solidFill>
                  <a:srgbClr val="28839A"/>
                </a:solidFill>
                <a:latin typeface="Franklin Gothic Book" panose="020B0503020102020204" pitchFamily="34" charset="0"/>
                <a:ea typeface="+mn-lt"/>
                <a:cs typeface="+mn-lt"/>
              </a:rPr>
              <a:t>zaidisn</a:t>
            </a:r>
            <a:r>
              <a:rPr lang="en-US" u="sng" dirty="0">
                <a:solidFill>
                  <a:srgbClr val="28839A"/>
                </a:solidFill>
                <a:latin typeface="Franklin Gothic Book" panose="020B0503020102020204" pitchFamily="34" charset="0"/>
                <a:ea typeface="+mn-lt"/>
                <a:cs typeface="+mn-lt"/>
                <a:hlinkClick r:id="rId7">
                  <a:extLst>
                    <a:ext uri="{A12FA001-AC4F-418D-AE19-62706E023703}">
                      <ahyp:hlinkClr xmlns:ahyp="http://schemas.microsoft.com/office/drawing/2018/hyperlinkcolor" val="tx"/>
                    </a:ext>
                  </a:extLst>
                </a:hlinkClick>
              </a:rPr>
              <a:t>@cardiff</a:t>
            </a:r>
            <a:r>
              <a:rPr lang="en-US" dirty="0">
                <a:solidFill>
                  <a:srgbClr val="28839A"/>
                </a:solidFill>
                <a:latin typeface="Franklin Gothic Book" panose="020B0503020102020204" pitchFamily="34" charset="0"/>
                <a:ea typeface="+mn-lt"/>
                <a:cs typeface="+mn-lt"/>
                <a:hlinkClick r:id="rId7">
                  <a:extLst>
                    <a:ext uri="{A12FA001-AC4F-418D-AE19-62706E023703}">
                      <ahyp:hlinkClr xmlns:ahyp="http://schemas.microsoft.com/office/drawing/2018/hyperlinkcolor" val="tx"/>
                    </a:ext>
                  </a:extLst>
                </a:hlinkClick>
              </a:rPr>
              <a:t>.ac.uk</a:t>
            </a:r>
            <a:endParaRPr lang="en-US" dirty="0">
              <a:solidFill>
                <a:srgbClr val="28839A"/>
              </a:solidFill>
              <a:latin typeface="Franklin Gothic Book" panose="020B0503020102020204" pitchFamily="34" charset="0"/>
              <a:ea typeface="+mn-lt"/>
              <a:cs typeface="+mn-lt"/>
            </a:endParaRPr>
          </a:p>
          <a:p>
            <a:pPr marL="0" indent="0">
              <a:buNone/>
            </a:pPr>
            <a:endParaRPr lang="en-US" dirty="0">
              <a:solidFill>
                <a:srgbClr val="28839A"/>
              </a:solidFill>
              <a:latin typeface="Franklin Gothic Book" panose="020B0503020102020204" pitchFamily="34" charset="0"/>
              <a:ea typeface="+mn-lt"/>
              <a:cs typeface="+mn-lt"/>
            </a:endParaRPr>
          </a:p>
        </p:txBody>
      </p:sp>
      <p:sp>
        <p:nvSpPr>
          <p:cNvPr id="3" name="TextBox 2">
            <a:extLst>
              <a:ext uri="{FF2B5EF4-FFF2-40B4-BE49-F238E27FC236}">
                <a16:creationId xmlns:a16="http://schemas.microsoft.com/office/drawing/2014/main" id="{E6B01024-7787-5384-2A58-F339FACA2DF7}"/>
              </a:ext>
            </a:extLst>
          </p:cNvPr>
          <p:cNvSpPr txBox="1"/>
          <p:nvPr/>
        </p:nvSpPr>
        <p:spPr>
          <a:xfrm>
            <a:off x="1734532" y="3779520"/>
            <a:ext cx="8078770" cy="1077218"/>
          </a:xfrm>
          <a:prstGeom prst="rect">
            <a:avLst/>
          </a:prstGeom>
          <a:noFill/>
        </p:spPr>
        <p:txBody>
          <a:bodyPr wrap="square" rtlCol="0">
            <a:spAutoFit/>
          </a:bodyPr>
          <a:lstStyle/>
          <a:p>
            <a:pPr marL="457200" indent="-457200">
              <a:buFont typeface="+mj-lt"/>
              <a:buAutoNum type="arabicPeriod"/>
            </a:pPr>
            <a:r>
              <a:rPr lang="en-GB" sz="2000" dirty="0">
                <a:latin typeface="+mj-lt"/>
              </a:rPr>
              <a:t>Your privilege plays a part. </a:t>
            </a:r>
          </a:p>
          <a:p>
            <a:pPr marL="457200" indent="-457200">
              <a:buFont typeface="+mj-lt"/>
              <a:buAutoNum type="arabicPeriod"/>
            </a:pPr>
            <a:r>
              <a:rPr lang="en-GB" sz="2000" dirty="0">
                <a:latin typeface="+mj-lt"/>
              </a:rPr>
              <a:t>As do your charity’s formal and informal institutional practices.</a:t>
            </a:r>
          </a:p>
          <a:p>
            <a:pPr marL="457200" indent="-457200">
              <a:buFont typeface="+mj-lt"/>
              <a:buAutoNum type="arabicPeriod"/>
            </a:pPr>
            <a:r>
              <a:rPr lang="en-GB" sz="2000" dirty="0">
                <a:latin typeface="+mj-lt"/>
              </a:rPr>
              <a:t>But it also depends which equalities categories apply to you</a:t>
            </a:r>
            <a:r>
              <a:rPr lang="en-GB" sz="2400" dirty="0">
                <a:latin typeface="+mj-lt"/>
              </a:rPr>
              <a:t>.</a:t>
            </a:r>
          </a:p>
        </p:txBody>
      </p:sp>
    </p:spTree>
    <p:extLst>
      <p:ext uri="{BB962C8B-B14F-4D97-AF65-F5344CB8AC3E}">
        <p14:creationId xmlns:p14="http://schemas.microsoft.com/office/powerpoint/2010/main" val="2118669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EA520-36E8-4F94-94B4-361D1FCEB7B4}"/>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64778"/>
                </a:solidFill>
                <a:cs typeface="Calibri Light"/>
              </a:rPr>
              <a:t>References</a:t>
            </a:r>
            <a:endParaRPr lang="en-US" sz="4000" b="1" dirty="0">
              <a:solidFill>
                <a:srgbClr val="28839A"/>
              </a:solidFill>
              <a:cs typeface="Calibri Light"/>
            </a:endParaRPr>
          </a:p>
        </p:txBody>
      </p:sp>
      <p:cxnSp>
        <p:nvCxnSpPr>
          <p:cNvPr id="5" name="Straight Arrow Connector 4">
            <a:extLst>
              <a:ext uri="{FF2B5EF4-FFF2-40B4-BE49-F238E27FC236}">
                <a16:creationId xmlns:a16="http://schemas.microsoft.com/office/drawing/2014/main" id="{7761C9D3-B4B0-4A46-9DC9-7FD220FBAB3D}"/>
              </a:ext>
            </a:extLst>
          </p:cNvPr>
          <p:cNvCxnSpPr>
            <a:cxnSpLocks/>
          </p:cNvCxnSpPr>
          <p:nvPr/>
        </p:nvCxnSpPr>
        <p:spPr>
          <a:xfrm>
            <a:off x="477328" y="1160252"/>
            <a:ext cx="2246822"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466182C-B9B5-6C80-9407-52CD6151CD7C}"/>
              </a:ext>
            </a:extLst>
          </p:cNvPr>
          <p:cNvSpPr txBox="1"/>
          <p:nvPr/>
        </p:nvSpPr>
        <p:spPr>
          <a:xfrm>
            <a:off x="477328" y="1291313"/>
            <a:ext cx="11136495" cy="4955203"/>
          </a:xfrm>
          <a:prstGeom prst="rect">
            <a:avLst/>
          </a:prstGeom>
          <a:noFill/>
        </p:spPr>
        <p:txBody>
          <a:bodyPr wrap="square">
            <a:spAutoFit/>
          </a:bodyPr>
          <a:lstStyle/>
          <a:p>
            <a:pPr marL="457200" indent="-457200">
              <a:spcAft>
                <a:spcPts val="800"/>
              </a:spcAft>
            </a:pPr>
            <a:r>
              <a:rPr lang="en-US" sz="1200" dirty="0">
                <a:effectLst/>
                <a:latin typeface="Calibri" panose="020F0502020204030204" pitchFamily="34" charset="0"/>
                <a:ea typeface="Calibri" panose="020F0502020204030204" pitchFamily="34" charset="0"/>
              </a:rPr>
              <a:t>Acker J (2006) Inequality Regimes Gender, Class, and Race in Organizations. </a:t>
            </a:r>
            <a:r>
              <a:rPr lang="en-US" sz="1200" i="1" dirty="0">
                <a:effectLst/>
                <a:latin typeface="Calibri" panose="020F0502020204030204" pitchFamily="34" charset="0"/>
                <a:ea typeface="Calibri" panose="020F0502020204030204" pitchFamily="34" charset="0"/>
              </a:rPr>
              <a:t>Gender and Society</a:t>
            </a:r>
            <a:r>
              <a:rPr lang="en-US" sz="1200" dirty="0">
                <a:effectLst/>
                <a:latin typeface="Calibri" panose="020F0502020204030204" pitchFamily="34" charset="0"/>
                <a:ea typeface="Calibri" panose="020F0502020204030204" pitchFamily="34" charset="0"/>
              </a:rPr>
              <a:t> 20(4): 441-464.</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err="1">
                <a:effectLst/>
                <a:latin typeface="Calibri" panose="020F0502020204030204" pitchFamily="34" charset="0"/>
                <a:ea typeface="Calibri" panose="020F0502020204030204" pitchFamily="34" charset="0"/>
              </a:rPr>
              <a:t>Bagilhole</a:t>
            </a:r>
            <a:r>
              <a:rPr lang="en-US" sz="1200" dirty="0">
                <a:effectLst/>
                <a:latin typeface="Calibri" panose="020F0502020204030204" pitchFamily="34" charset="0"/>
                <a:ea typeface="Calibri" panose="020F0502020204030204" pitchFamily="34" charset="0"/>
              </a:rPr>
              <a:t> B (2009) </a:t>
            </a:r>
            <a:r>
              <a:rPr lang="en-US" sz="1200" i="1" dirty="0">
                <a:effectLst/>
                <a:latin typeface="Calibri" panose="020F0502020204030204" pitchFamily="34" charset="0"/>
                <a:ea typeface="Calibri" panose="020F0502020204030204" pitchFamily="34" charset="0"/>
              </a:rPr>
              <a:t>Understanding equal opportunities and diversity: the social differentiations and intersections of inequality. </a:t>
            </a:r>
            <a:r>
              <a:rPr lang="en-US" sz="1200" dirty="0">
                <a:effectLst/>
                <a:latin typeface="Calibri" panose="020F0502020204030204" pitchFamily="34" charset="0"/>
                <a:ea typeface="Calibri" panose="020F0502020204030204" pitchFamily="34" charset="0"/>
              </a:rPr>
              <a:t>Bristol: Policy Press.</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Bennett M, Roberts S and Davis H (2005) The Way Forward — Positive Discrimination or Positive Action? </a:t>
            </a:r>
            <a:r>
              <a:rPr lang="en-US" sz="1200" i="1" dirty="0">
                <a:effectLst/>
                <a:latin typeface="Calibri" panose="020F0502020204030204" pitchFamily="34" charset="0"/>
                <a:ea typeface="Calibri" panose="020F0502020204030204" pitchFamily="34" charset="0"/>
              </a:rPr>
              <a:t>International Journal of Discrimination and the Law</a:t>
            </a:r>
            <a:r>
              <a:rPr lang="en-US" sz="1200" dirty="0">
                <a:effectLst/>
                <a:latin typeface="Calibri" panose="020F0502020204030204" pitchFamily="34" charset="0"/>
                <a:ea typeface="Calibri" panose="020F0502020204030204" pitchFamily="34" charset="0"/>
              </a:rPr>
              <a:t> 6(3): 223-249.</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Bond M (2012) The Bases of Elite Social </a:t>
            </a:r>
            <a:r>
              <a:rPr lang="en-US" sz="1200" dirty="0" err="1">
                <a:effectLst/>
                <a:latin typeface="Calibri" panose="020F0502020204030204" pitchFamily="34" charset="0"/>
                <a:ea typeface="Calibri" panose="020F0502020204030204" pitchFamily="34" charset="0"/>
              </a:rPr>
              <a:t>Behaviour</a:t>
            </a:r>
            <a:r>
              <a:rPr lang="en-US" sz="1200" dirty="0">
                <a:effectLst/>
                <a:latin typeface="Calibri" panose="020F0502020204030204" pitchFamily="34" charset="0"/>
                <a:ea typeface="Calibri" panose="020F0502020204030204" pitchFamily="34" charset="0"/>
              </a:rPr>
              <a:t>: Patterns of Club Affiliation among Members of the House of Lords. </a:t>
            </a:r>
            <a:r>
              <a:rPr lang="en-US" sz="1200" i="1" dirty="0">
                <a:effectLst/>
                <a:latin typeface="Calibri" panose="020F0502020204030204" pitchFamily="34" charset="0"/>
                <a:ea typeface="Calibri" panose="020F0502020204030204" pitchFamily="34" charset="0"/>
              </a:rPr>
              <a:t>Sociology (Oxford)</a:t>
            </a:r>
            <a:r>
              <a:rPr lang="en-US" sz="1200" dirty="0">
                <a:effectLst/>
                <a:latin typeface="Calibri" panose="020F0502020204030204" pitchFamily="34" charset="0"/>
                <a:ea typeface="Calibri" panose="020F0502020204030204" pitchFamily="34" charset="0"/>
              </a:rPr>
              <a:t> 46(4): 613-632.</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Bourdieu P (2018) Social Space and the Genesis of Appropriated Physical Space. </a:t>
            </a:r>
            <a:r>
              <a:rPr lang="en-US" sz="1200" i="1" dirty="0">
                <a:effectLst/>
                <a:latin typeface="Calibri" panose="020F0502020204030204" pitchFamily="34" charset="0"/>
                <a:ea typeface="Calibri" panose="020F0502020204030204" pitchFamily="34" charset="0"/>
              </a:rPr>
              <a:t>International Journal of Urban and Regional Research</a:t>
            </a:r>
            <a:r>
              <a:rPr lang="en-US" sz="1200" dirty="0">
                <a:effectLst/>
                <a:latin typeface="Calibri" panose="020F0502020204030204" pitchFamily="34" charset="0"/>
                <a:ea typeface="Calibri" panose="020F0502020204030204" pitchFamily="34" charset="0"/>
              </a:rPr>
              <a:t> 42(1): 106-114.</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err="1">
                <a:effectLst/>
                <a:latin typeface="Calibri" panose="020F0502020204030204" pitchFamily="34" charset="0"/>
                <a:ea typeface="Calibri" panose="020F0502020204030204" pitchFamily="34" charset="0"/>
              </a:rPr>
              <a:t>Celis</a:t>
            </a:r>
            <a:r>
              <a:rPr lang="en-US" sz="1200" dirty="0">
                <a:effectLst/>
                <a:latin typeface="Calibri" panose="020F0502020204030204" pitchFamily="34" charset="0"/>
                <a:ea typeface="Calibri" panose="020F0502020204030204" pitchFamily="34" charset="0"/>
              </a:rPr>
              <a:t> K and </a:t>
            </a:r>
            <a:r>
              <a:rPr lang="en-US" sz="1200" dirty="0" err="1">
                <a:effectLst/>
                <a:latin typeface="Calibri" panose="020F0502020204030204" pitchFamily="34" charset="0"/>
                <a:ea typeface="Calibri" panose="020F0502020204030204" pitchFamily="34" charset="0"/>
              </a:rPr>
              <a:t>Lovenduski</a:t>
            </a:r>
            <a:r>
              <a:rPr lang="en-US" sz="1200" dirty="0">
                <a:effectLst/>
                <a:latin typeface="Calibri" panose="020F0502020204030204" pitchFamily="34" charset="0"/>
                <a:ea typeface="Calibri" panose="020F0502020204030204" pitchFamily="34" charset="0"/>
              </a:rPr>
              <a:t> J (2018) Power struggles: gender equality in political representation. </a:t>
            </a:r>
            <a:r>
              <a:rPr lang="en-US" sz="1200" i="1" dirty="0">
                <a:effectLst/>
                <a:latin typeface="Calibri" panose="020F0502020204030204" pitchFamily="34" charset="0"/>
                <a:ea typeface="Calibri" panose="020F0502020204030204" pitchFamily="34" charset="0"/>
              </a:rPr>
              <a:t>European Journal of Politics and Gender</a:t>
            </a:r>
            <a:r>
              <a:rPr lang="en-US" sz="1200" dirty="0">
                <a:effectLst/>
                <a:latin typeface="Calibri" panose="020F0502020204030204" pitchFamily="34" charset="0"/>
                <a:ea typeface="Calibri" panose="020F0502020204030204" pitchFamily="34" charset="0"/>
              </a:rPr>
              <a:t> 1(1-2): 149-166.</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Chaney P (2006) A Case of Institutional Decoupling: Equality and Public Policy in Post Devolution Wales. </a:t>
            </a:r>
            <a:r>
              <a:rPr lang="en-US" sz="1200" i="1" dirty="0">
                <a:effectLst/>
                <a:latin typeface="Calibri" panose="020F0502020204030204" pitchFamily="34" charset="0"/>
                <a:ea typeface="Calibri" panose="020F0502020204030204" pitchFamily="34" charset="0"/>
              </a:rPr>
              <a:t>Scottish Affairs</a:t>
            </a:r>
            <a:r>
              <a:rPr lang="en-US" sz="1200" dirty="0">
                <a:effectLst/>
                <a:latin typeface="Calibri" panose="020F0502020204030204" pitchFamily="34" charset="0"/>
                <a:ea typeface="Calibri" panose="020F0502020204030204" pitchFamily="34" charset="0"/>
              </a:rPr>
              <a:t> 56(1): 22-34.</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Chappell L and Waylen G (2013) Gender and the Hidden Life of Institutions. </a:t>
            </a:r>
            <a:r>
              <a:rPr lang="en-US" sz="1200" i="1" dirty="0">
                <a:effectLst/>
                <a:latin typeface="Calibri" panose="020F0502020204030204" pitchFamily="34" charset="0"/>
                <a:ea typeface="Calibri" panose="020F0502020204030204" pitchFamily="34" charset="0"/>
              </a:rPr>
              <a:t>Public administration (London)</a:t>
            </a:r>
            <a:r>
              <a:rPr lang="en-US" sz="1200" dirty="0">
                <a:effectLst/>
                <a:latin typeface="Calibri" panose="020F0502020204030204" pitchFamily="34" charset="0"/>
                <a:ea typeface="Calibri" panose="020F0502020204030204" pitchFamily="34" charset="0"/>
              </a:rPr>
              <a:t> 91(3): 599-615.</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Craig G (2012) </a:t>
            </a:r>
            <a:r>
              <a:rPr lang="en-US" sz="1200" i="1" dirty="0">
                <a:effectLst/>
                <a:latin typeface="Calibri" panose="020F0502020204030204" pitchFamily="34" charset="0"/>
                <a:ea typeface="Calibri" panose="020F0502020204030204" pitchFamily="34" charset="0"/>
              </a:rPr>
              <a:t>Understanding 'race' and ethnicity : theory, history, policy, practice.</a:t>
            </a:r>
            <a:r>
              <a:rPr lang="en-US" sz="1200" dirty="0">
                <a:effectLst/>
                <a:latin typeface="Calibri" panose="020F0502020204030204" pitchFamily="34" charset="0"/>
                <a:ea typeface="Calibri" panose="020F0502020204030204" pitchFamily="34" charset="0"/>
              </a:rPr>
              <a:t> Bristol : Policy Press.</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Fraser N (1990) Rethinking the Public Sphere. </a:t>
            </a:r>
            <a:r>
              <a:rPr lang="en-US" sz="1200" i="1" dirty="0">
                <a:effectLst/>
                <a:latin typeface="Calibri" panose="020F0502020204030204" pitchFamily="34" charset="0"/>
                <a:ea typeface="Calibri" panose="020F0502020204030204" pitchFamily="34" charset="0"/>
              </a:rPr>
              <a:t>Social text</a:t>
            </a:r>
            <a:r>
              <a:rPr lang="en-US" sz="1200" dirty="0">
                <a:effectLst/>
                <a:latin typeface="Calibri" panose="020F0502020204030204" pitchFamily="34" charset="0"/>
                <a:ea typeface="Calibri" panose="020F0502020204030204" pitchFamily="34" charset="0"/>
              </a:rPr>
              <a:t> 8(3): 56.</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err="1">
                <a:effectLst/>
                <a:latin typeface="Calibri" panose="020F0502020204030204" pitchFamily="34" charset="0"/>
                <a:ea typeface="Calibri" panose="020F0502020204030204" pitchFamily="34" charset="0"/>
              </a:rPr>
              <a:t>Hankivsky</a:t>
            </a:r>
            <a:r>
              <a:rPr lang="en-US" sz="1200" dirty="0">
                <a:effectLst/>
                <a:latin typeface="Calibri" panose="020F0502020204030204" pitchFamily="34" charset="0"/>
                <a:ea typeface="Calibri" panose="020F0502020204030204" pitchFamily="34" charset="0"/>
              </a:rPr>
              <a:t> O, de </a:t>
            </a:r>
            <a:r>
              <a:rPr lang="en-US" sz="1200" dirty="0" err="1">
                <a:effectLst/>
                <a:latin typeface="Calibri" panose="020F0502020204030204" pitchFamily="34" charset="0"/>
                <a:ea typeface="Calibri" panose="020F0502020204030204" pitchFamily="34" charset="0"/>
              </a:rPr>
              <a:t>Merich</a:t>
            </a:r>
            <a:r>
              <a:rPr lang="en-US" sz="1200" dirty="0">
                <a:effectLst/>
                <a:latin typeface="Calibri" panose="020F0502020204030204" pitchFamily="34" charset="0"/>
                <a:ea typeface="Calibri" panose="020F0502020204030204" pitchFamily="34" charset="0"/>
              </a:rPr>
              <a:t> D and </a:t>
            </a:r>
            <a:r>
              <a:rPr lang="en-US" sz="1200" dirty="0" err="1">
                <a:effectLst/>
                <a:latin typeface="Calibri" panose="020F0502020204030204" pitchFamily="34" charset="0"/>
                <a:ea typeface="Calibri" panose="020F0502020204030204" pitchFamily="34" charset="0"/>
              </a:rPr>
              <a:t>Christoffersen</a:t>
            </a:r>
            <a:r>
              <a:rPr lang="en-US" sz="1200" dirty="0">
                <a:effectLst/>
                <a:latin typeface="Calibri" panose="020F0502020204030204" pitchFamily="34" charset="0"/>
                <a:ea typeface="Calibri" panose="020F0502020204030204" pitchFamily="34" charset="0"/>
              </a:rPr>
              <a:t> A (2019) Equalities ‘devolved’: experiences in mainstreaming across the UK devolved powers post-Equality Act 2010. </a:t>
            </a:r>
            <a:r>
              <a:rPr lang="en-US" sz="1200" i="1" dirty="0">
                <a:effectLst/>
                <a:latin typeface="Calibri" panose="020F0502020204030204" pitchFamily="34" charset="0"/>
                <a:ea typeface="Calibri" panose="020F0502020204030204" pitchFamily="34" charset="0"/>
              </a:rPr>
              <a:t>British Politics</a:t>
            </a:r>
            <a:r>
              <a:rPr lang="en-US" sz="1200" dirty="0">
                <a:effectLst/>
                <a:latin typeface="Calibri" panose="020F0502020204030204" pitchFamily="34" charset="0"/>
                <a:ea typeface="Calibri" panose="020F0502020204030204" pitchFamily="34" charset="0"/>
              </a:rPr>
              <a:t>. DOI: 10.1057/s41293-018-00102-3. &lt;</a:t>
            </a:r>
            <a:r>
              <a:rPr lang="en-US" sz="1200" dirty="0" err="1">
                <a:effectLst/>
                <a:latin typeface="Calibri" panose="020F0502020204030204" pitchFamily="34" charset="0"/>
                <a:ea typeface="Calibri" panose="020F0502020204030204" pitchFamily="34" charset="0"/>
              </a:rPr>
              <a:t>xocs:firstpage</a:t>
            </a:r>
            <a:r>
              <a:rPr lang="en-US" sz="1200" dirty="0">
                <a:effectLst/>
                <a:latin typeface="Calibri" panose="020F0502020204030204" pitchFamily="34" charset="0"/>
                <a:ea typeface="Calibri" panose="020F0502020204030204" pitchFamily="34" charset="0"/>
              </a:rPr>
              <a:t> </a:t>
            </a:r>
            <a:r>
              <a:rPr lang="en-US" sz="1200" dirty="0" err="1">
                <a:effectLst/>
                <a:latin typeface="Calibri" panose="020F0502020204030204" pitchFamily="34" charset="0"/>
                <a:ea typeface="Calibri" panose="020F0502020204030204" pitchFamily="34" charset="0"/>
              </a:rPr>
              <a:t>xmlns:xocs</a:t>
            </a:r>
            <a:r>
              <a:rPr lang="en-US" sz="1200" dirty="0">
                <a:effectLst/>
                <a:latin typeface="Calibri" panose="020F0502020204030204" pitchFamily="34" charset="0"/>
                <a:ea typeface="Calibri" panose="020F0502020204030204" pitchFamily="34" charset="0"/>
              </a:rPr>
              <a:t>=""/&gt;.</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Harvey WS (2011) Strategies for conducting elite interviews. </a:t>
            </a:r>
            <a:r>
              <a:rPr lang="en-US" sz="1200" i="1" dirty="0">
                <a:effectLst/>
                <a:latin typeface="Calibri" panose="020F0502020204030204" pitchFamily="34" charset="0"/>
                <a:ea typeface="Calibri" panose="020F0502020204030204" pitchFamily="34" charset="0"/>
              </a:rPr>
              <a:t>Qualitative research : QR</a:t>
            </a:r>
            <a:r>
              <a:rPr lang="en-US" sz="1200" dirty="0">
                <a:effectLst/>
                <a:latin typeface="Calibri" panose="020F0502020204030204" pitchFamily="34" charset="0"/>
                <a:ea typeface="Calibri" panose="020F0502020204030204" pitchFamily="34" charset="0"/>
              </a:rPr>
              <a:t> 11(4): 431-441.</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Johns N and Jordan B (2006) Social Work, Merit and Ethnic Diversity. </a:t>
            </a:r>
            <a:r>
              <a:rPr lang="en-US" sz="1200" i="1" dirty="0">
                <a:effectLst/>
                <a:latin typeface="Calibri" panose="020F0502020204030204" pitchFamily="34" charset="0"/>
                <a:ea typeface="Calibri" panose="020F0502020204030204" pitchFamily="34" charset="0"/>
              </a:rPr>
              <a:t>The British Journal of Social Work</a:t>
            </a:r>
            <a:r>
              <a:rPr lang="en-US" sz="1200" dirty="0">
                <a:effectLst/>
                <a:latin typeface="Calibri" panose="020F0502020204030204" pitchFamily="34" charset="0"/>
                <a:ea typeface="Calibri" panose="020F0502020204030204" pitchFamily="34" charset="0"/>
              </a:rPr>
              <a:t> 36(8): 1271-1288.</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err="1">
                <a:effectLst/>
                <a:latin typeface="Calibri" panose="020F0502020204030204" pitchFamily="34" charset="0"/>
                <a:ea typeface="Calibri" panose="020F0502020204030204" pitchFamily="34" charset="0"/>
              </a:rPr>
              <a:t>Krizsan</a:t>
            </a:r>
            <a:r>
              <a:rPr lang="en-US" sz="1200" dirty="0">
                <a:effectLst/>
                <a:latin typeface="Calibri" panose="020F0502020204030204" pitchFamily="34" charset="0"/>
                <a:ea typeface="Calibri" panose="020F0502020204030204" pitchFamily="34" charset="0"/>
              </a:rPr>
              <a:t> A, </a:t>
            </a:r>
            <a:r>
              <a:rPr lang="en-US" sz="1200" dirty="0" err="1">
                <a:effectLst/>
                <a:latin typeface="Calibri" panose="020F0502020204030204" pitchFamily="34" charset="0"/>
                <a:ea typeface="Calibri" panose="020F0502020204030204" pitchFamily="34" charset="0"/>
              </a:rPr>
              <a:t>Skjeie</a:t>
            </a:r>
            <a:r>
              <a:rPr lang="en-US" sz="1200" dirty="0">
                <a:effectLst/>
                <a:latin typeface="Calibri" panose="020F0502020204030204" pitchFamily="34" charset="0"/>
                <a:ea typeface="Calibri" panose="020F0502020204030204" pitchFamily="34" charset="0"/>
              </a:rPr>
              <a:t> H and Squires J (2012) </a:t>
            </a:r>
            <a:r>
              <a:rPr lang="en-US" sz="1200" i="1" dirty="0">
                <a:effectLst/>
                <a:latin typeface="Calibri" panose="020F0502020204030204" pitchFamily="34" charset="0"/>
                <a:ea typeface="Calibri" panose="020F0502020204030204" pitchFamily="34" charset="0"/>
              </a:rPr>
              <a:t>Institutionalizing intersectionality: the changing nature of European equality regimes.</a:t>
            </a:r>
            <a:r>
              <a:rPr lang="en-US" sz="1200" dirty="0">
                <a:effectLst/>
                <a:latin typeface="Calibri" panose="020F0502020204030204" pitchFamily="34" charset="0"/>
                <a:ea typeface="Calibri" panose="020F0502020204030204" pitchFamily="34" charset="0"/>
              </a:rPr>
              <a:t> Palgrave Macmillan UK.</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Lockwood D (1996) Civic Integration and Class Formation. </a:t>
            </a:r>
            <a:r>
              <a:rPr lang="en-US" sz="1200" i="1" dirty="0">
                <a:effectLst/>
                <a:latin typeface="Calibri" panose="020F0502020204030204" pitchFamily="34" charset="0"/>
                <a:ea typeface="Calibri" panose="020F0502020204030204" pitchFamily="34" charset="0"/>
              </a:rPr>
              <a:t>The British Journal of Sociology</a:t>
            </a:r>
            <a:r>
              <a:rPr lang="en-US" sz="1200" dirty="0">
                <a:effectLst/>
                <a:latin typeface="Calibri" panose="020F0502020204030204" pitchFamily="34" charset="0"/>
                <a:ea typeface="Calibri" panose="020F0502020204030204" pitchFamily="34" charset="0"/>
              </a:rPr>
              <a:t> 47(3): 531-550.</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Lowndes V (2008) Urban politics: institutional differentiation and entanglement. In: Pierre J, Peters BG and Stoker G (eds) </a:t>
            </a:r>
            <a:r>
              <a:rPr lang="en-US" sz="1200" i="1" dirty="0">
                <a:effectLst/>
                <a:latin typeface="Calibri" panose="020F0502020204030204" pitchFamily="34" charset="0"/>
                <a:ea typeface="Calibri" panose="020F0502020204030204" pitchFamily="34" charset="0"/>
              </a:rPr>
              <a:t>Debating institutionalism</a:t>
            </a:r>
            <a:r>
              <a:rPr lang="en-US" sz="1200" dirty="0">
                <a:effectLst/>
                <a:latin typeface="Calibri" panose="020F0502020204030204" pitchFamily="34" charset="0"/>
                <a:ea typeface="Calibri" panose="020F0502020204030204" pitchFamily="34" charset="0"/>
              </a:rPr>
              <a:t>. Manchester: Manchester University Press, pp.154-163.</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0294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6A8D12-B783-4BFC-8960-2B288AB7410A}"/>
              </a:ext>
            </a:extLst>
          </p:cNvPr>
          <p:cNvSpPr txBox="1"/>
          <p:nvPr/>
        </p:nvSpPr>
        <p:spPr>
          <a:xfrm>
            <a:off x="477328" y="1491894"/>
            <a:ext cx="11237344" cy="4750018"/>
          </a:xfrm>
          <a:prstGeom prst="rect">
            <a:avLst/>
          </a:prstGeom>
          <a:noFill/>
        </p:spPr>
        <p:txBody>
          <a:bodyPr wrap="square">
            <a:spAutoFit/>
          </a:bodyPr>
          <a:lstStyle/>
          <a:p>
            <a:pPr marL="457200" indent="-457200">
              <a:spcAft>
                <a:spcPts val="800"/>
              </a:spcAft>
            </a:pPr>
            <a:r>
              <a:rPr lang="en-US" sz="1200" dirty="0">
                <a:effectLst/>
                <a:latin typeface="Calibri" panose="020F0502020204030204" pitchFamily="34" charset="0"/>
                <a:ea typeface="Calibri" panose="020F0502020204030204" pitchFamily="34" charset="0"/>
              </a:rPr>
              <a:t>Mackay F (2011) Conclusion: Towards a feminist institutionalism. In: Mackay F and </a:t>
            </a:r>
            <a:r>
              <a:rPr lang="en-US" sz="1200" dirty="0" err="1">
                <a:effectLst/>
                <a:latin typeface="Calibri" panose="020F0502020204030204" pitchFamily="34" charset="0"/>
                <a:ea typeface="Calibri" panose="020F0502020204030204" pitchFamily="34" charset="0"/>
              </a:rPr>
              <a:t>Krook</a:t>
            </a:r>
            <a:r>
              <a:rPr lang="en-US" sz="1200" dirty="0">
                <a:effectLst/>
                <a:latin typeface="Calibri" panose="020F0502020204030204" pitchFamily="34" charset="0"/>
                <a:ea typeface="Calibri" panose="020F0502020204030204" pitchFamily="34" charset="0"/>
              </a:rPr>
              <a:t> ML (eds) </a:t>
            </a:r>
            <a:r>
              <a:rPr lang="en-US" sz="1200" i="1" dirty="0">
                <a:effectLst/>
                <a:latin typeface="Calibri" panose="020F0502020204030204" pitchFamily="34" charset="0"/>
                <a:ea typeface="Calibri" panose="020F0502020204030204" pitchFamily="34" charset="0"/>
              </a:rPr>
              <a:t>Gender, politics and institutions : towards a feminist institutionalism</a:t>
            </a:r>
            <a:r>
              <a:rPr lang="en-US" sz="1200" dirty="0">
                <a:effectLst/>
                <a:latin typeface="Calibri" panose="020F0502020204030204" pitchFamily="34" charset="0"/>
                <a:ea typeface="Calibri" panose="020F0502020204030204" pitchFamily="34" charset="0"/>
              </a:rPr>
              <a:t>. Basingstoke, New York : Palgrave Macmillan, pp.181-196.</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Mackay F and </a:t>
            </a:r>
            <a:r>
              <a:rPr lang="en-US" sz="1200" dirty="0" err="1">
                <a:effectLst/>
                <a:latin typeface="Calibri" panose="020F0502020204030204" pitchFamily="34" charset="0"/>
                <a:ea typeface="Calibri" panose="020F0502020204030204" pitchFamily="34" charset="0"/>
              </a:rPr>
              <a:t>Krook</a:t>
            </a:r>
            <a:r>
              <a:rPr lang="en-US" sz="1200" dirty="0">
                <a:effectLst/>
                <a:latin typeface="Calibri" panose="020F0502020204030204" pitchFamily="34" charset="0"/>
                <a:ea typeface="Calibri" panose="020F0502020204030204" pitchFamily="34" charset="0"/>
              </a:rPr>
              <a:t> ML (2011) </a:t>
            </a:r>
            <a:r>
              <a:rPr lang="en-US" sz="1200" i="1" dirty="0">
                <a:effectLst/>
                <a:latin typeface="Calibri" panose="020F0502020204030204" pitchFamily="34" charset="0"/>
                <a:ea typeface="Calibri" panose="020F0502020204030204" pitchFamily="34" charset="0"/>
              </a:rPr>
              <a:t>Gender, Politics and Institutions: Towards a Feminist Institutionalism.</a:t>
            </a:r>
            <a:r>
              <a:rPr lang="en-US" sz="1200" dirty="0">
                <a:effectLst/>
                <a:latin typeface="Calibri" panose="020F0502020204030204" pitchFamily="34" charset="0"/>
                <a:ea typeface="Calibri" panose="020F0502020204030204" pitchFamily="34" charset="0"/>
              </a:rPr>
              <a:t> Palgrave Macmillan.</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err="1">
                <a:effectLst/>
                <a:latin typeface="Calibri" panose="020F0502020204030204" pitchFamily="34" charset="0"/>
                <a:ea typeface="Calibri" panose="020F0502020204030204" pitchFamily="34" charset="0"/>
              </a:rPr>
              <a:t>Mansbridge</a:t>
            </a:r>
            <a:r>
              <a:rPr lang="en-US" sz="1200" dirty="0">
                <a:effectLst/>
                <a:latin typeface="Calibri" panose="020F0502020204030204" pitchFamily="34" charset="0"/>
                <a:ea typeface="Calibri" panose="020F0502020204030204" pitchFamily="34" charset="0"/>
              </a:rPr>
              <a:t> J (1999) Should Blacks Represent Blacks and Women Represent Women? A Contingent "Yes". </a:t>
            </a:r>
            <a:r>
              <a:rPr lang="en-US" sz="1200" i="1" dirty="0">
                <a:effectLst/>
                <a:latin typeface="Calibri" panose="020F0502020204030204" pitchFamily="34" charset="0"/>
                <a:ea typeface="Calibri" panose="020F0502020204030204" pitchFamily="34" charset="0"/>
              </a:rPr>
              <a:t>The Journal of Politics</a:t>
            </a:r>
            <a:r>
              <a:rPr lang="en-US" sz="1200" dirty="0">
                <a:effectLst/>
                <a:latin typeface="Calibri" panose="020F0502020204030204" pitchFamily="34" charset="0"/>
                <a:ea typeface="Calibri" panose="020F0502020204030204" pitchFamily="34" charset="0"/>
              </a:rPr>
              <a:t> 61(3): 628-657.</a:t>
            </a:r>
          </a:p>
          <a:p>
            <a:pPr marL="457200" indent="-457200">
              <a:spcAft>
                <a:spcPts val="800"/>
              </a:spcAft>
            </a:pPr>
            <a:r>
              <a:rPr lang="en-US" sz="1200" dirty="0">
                <a:effectLst/>
                <a:latin typeface="Calibri" panose="020F0502020204030204" pitchFamily="34" charset="0"/>
                <a:ea typeface="Calibri" panose="020F0502020204030204" pitchFamily="34" charset="0"/>
              </a:rPr>
              <a:t>Minto R and </a:t>
            </a:r>
            <a:r>
              <a:rPr lang="en-US" sz="1200" dirty="0" err="1">
                <a:effectLst/>
                <a:latin typeface="Calibri" panose="020F0502020204030204" pitchFamily="34" charset="0"/>
                <a:ea typeface="Calibri" panose="020F0502020204030204" pitchFamily="34" charset="0"/>
              </a:rPr>
              <a:t>Mergaert</a:t>
            </a:r>
            <a:r>
              <a:rPr lang="en-US" sz="1200" dirty="0">
                <a:effectLst/>
                <a:latin typeface="Calibri" panose="020F0502020204030204" pitchFamily="34" charset="0"/>
                <a:ea typeface="Calibri" panose="020F0502020204030204" pitchFamily="34" charset="0"/>
              </a:rPr>
              <a:t> L (2018) Gender mainstreaming and evaluation in the EU: comparative perspectives from feminist institutionalism. </a:t>
            </a:r>
            <a:r>
              <a:rPr lang="en-US" sz="1200" i="1" dirty="0">
                <a:effectLst/>
                <a:latin typeface="Calibri" panose="020F0502020204030204" pitchFamily="34" charset="0"/>
                <a:ea typeface="Calibri" panose="020F0502020204030204" pitchFamily="34" charset="0"/>
              </a:rPr>
              <a:t>International Feminist Journal of Politics</a:t>
            </a:r>
            <a:r>
              <a:rPr lang="en-US" sz="1200" dirty="0">
                <a:effectLst/>
                <a:latin typeface="Calibri" panose="020F0502020204030204" pitchFamily="34" charset="0"/>
                <a:ea typeface="Calibri" panose="020F0502020204030204" pitchFamily="34" charset="0"/>
              </a:rPr>
              <a:t> 20(2): 204-220.</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Reeves A, Friedman S, Rahal C, et al. (2017) The Decline and Persistence of the Old Boy: Private Schools and Elite Recruitment 1897 to 2016. </a:t>
            </a:r>
            <a:r>
              <a:rPr lang="en-US" sz="1200" i="1" dirty="0">
                <a:effectLst/>
                <a:latin typeface="Calibri" panose="020F0502020204030204" pitchFamily="34" charset="0"/>
                <a:ea typeface="Calibri" panose="020F0502020204030204" pitchFamily="34" charset="0"/>
              </a:rPr>
              <a:t>American Sociological Review</a:t>
            </a:r>
            <a:r>
              <a:rPr lang="en-US" sz="1200" dirty="0">
                <a:effectLst/>
                <a:latin typeface="Calibri" panose="020F0502020204030204" pitchFamily="34" charset="0"/>
                <a:ea typeface="Calibri" panose="020F0502020204030204" pitchFamily="34" charset="0"/>
              </a:rPr>
              <a:t> 82(6): 1139-1166.</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Roemer JE (2002) Equality of opportunity: A progress report. </a:t>
            </a:r>
            <a:r>
              <a:rPr lang="en-US" sz="1200" i="1" dirty="0">
                <a:effectLst/>
                <a:latin typeface="Calibri" panose="020F0502020204030204" pitchFamily="34" charset="0"/>
                <a:ea typeface="Calibri" panose="020F0502020204030204" pitchFamily="34" charset="0"/>
              </a:rPr>
              <a:t>Social Choice and Welfare</a:t>
            </a:r>
            <a:r>
              <a:rPr lang="en-US" sz="1200" dirty="0">
                <a:effectLst/>
                <a:latin typeface="Calibri" panose="020F0502020204030204" pitchFamily="34" charset="0"/>
                <a:ea typeface="Calibri" panose="020F0502020204030204" pitchFamily="34" charset="0"/>
              </a:rPr>
              <a:t> 19(2): 455-471.</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Schmidt V (2008) Discursive </a:t>
            </a:r>
            <a:r>
              <a:rPr lang="en-US" sz="1200" dirty="0" err="1">
                <a:effectLst/>
                <a:latin typeface="Calibri" panose="020F0502020204030204" pitchFamily="34" charset="0"/>
                <a:ea typeface="Calibri" panose="020F0502020204030204" pitchFamily="34" charset="0"/>
              </a:rPr>
              <a:t>Institutionalim</a:t>
            </a:r>
            <a:r>
              <a:rPr lang="en-US" sz="1200" dirty="0">
                <a:effectLst/>
                <a:latin typeface="Calibri" panose="020F0502020204030204" pitchFamily="34" charset="0"/>
                <a:ea typeface="Calibri" panose="020F0502020204030204" pitchFamily="34" charset="0"/>
              </a:rPr>
              <a:t>: The Explanatory Power of Ideas and Discourse. </a:t>
            </a:r>
            <a:r>
              <a:rPr lang="en-US" sz="1200" i="1" dirty="0">
                <a:effectLst/>
                <a:latin typeface="Calibri" panose="020F0502020204030204" pitchFamily="34" charset="0"/>
                <a:ea typeface="Calibri" panose="020F0502020204030204" pitchFamily="34" charset="0"/>
              </a:rPr>
              <a:t>Annual Review of Political Science</a:t>
            </a:r>
            <a:r>
              <a:rPr lang="en-US" sz="1200" dirty="0">
                <a:effectLst/>
                <a:latin typeface="Calibri" panose="020F0502020204030204" pitchFamily="34" charset="0"/>
                <a:ea typeface="Calibri" panose="020F0502020204030204" pitchFamily="34" charset="0"/>
              </a:rPr>
              <a:t> 11: 23.</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err="1">
                <a:effectLst/>
                <a:latin typeface="Calibri" panose="020F0502020204030204" pitchFamily="34" charset="0"/>
                <a:ea typeface="Calibri" panose="020F0502020204030204" pitchFamily="34" charset="0"/>
              </a:rPr>
              <a:t>Shucksmith</a:t>
            </a:r>
            <a:r>
              <a:rPr lang="en-US" sz="1200" dirty="0">
                <a:effectLst/>
                <a:latin typeface="Calibri" panose="020F0502020204030204" pitchFamily="34" charset="0"/>
                <a:ea typeface="Calibri" panose="020F0502020204030204" pitchFamily="34" charset="0"/>
              </a:rPr>
              <a:t> M (2012) Class, Power and Inequality in Rural Areas: Beyond Social Exclusion? </a:t>
            </a:r>
            <a:r>
              <a:rPr lang="en-US" sz="1200" i="1" dirty="0" err="1">
                <a:effectLst/>
                <a:latin typeface="Calibri" panose="020F0502020204030204" pitchFamily="34" charset="0"/>
                <a:ea typeface="Calibri" panose="020F0502020204030204" pitchFamily="34" charset="0"/>
              </a:rPr>
              <a:t>Sociologia</a:t>
            </a:r>
            <a:r>
              <a:rPr lang="en-US" sz="1200" i="1" dirty="0">
                <a:effectLst/>
                <a:latin typeface="Calibri" panose="020F0502020204030204" pitchFamily="34" charset="0"/>
                <a:ea typeface="Calibri" panose="020F0502020204030204" pitchFamily="34" charset="0"/>
              </a:rPr>
              <a:t> </a:t>
            </a:r>
            <a:r>
              <a:rPr lang="en-US" sz="1200" i="1" dirty="0" err="1">
                <a:effectLst/>
                <a:latin typeface="Calibri" panose="020F0502020204030204" pitchFamily="34" charset="0"/>
                <a:ea typeface="Calibri" panose="020F0502020204030204" pitchFamily="34" charset="0"/>
              </a:rPr>
              <a:t>Ruralis</a:t>
            </a:r>
            <a:r>
              <a:rPr lang="en-US" sz="1200" dirty="0">
                <a:effectLst/>
                <a:latin typeface="Calibri" panose="020F0502020204030204" pitchFamily="34" charset="0"/>
                <a:ea typeface="Calibri" panose="020F0502020204030204" pitchFamily="34" charset="0"/>
              </a:rPr>
              <a:t> 52(4): 377-397.</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err="1">
                <a:effectLst/>
                <a:latin typeface="Calibri" panose="020F0502020204030204" pitchFamily="34" charset="0"/>
                <a:ea typeface="Calibri" panose="020F0502020204030204" pitchFamily="34" charset="0"/>
              </a:rPr>
              <a:t>Sigafoos</a:t>
            </a:r>
            <a:r>
              <a:rPr lang="en-US" sz="1200" dirty="0">
                <a:effectLst/>
                <a:latin typeface="Calibri" panose="020F0502020204030204" pitchFamily="34" charset="0"/>
                <a:ea typeface="Calibri" panose="020F0502020204030204" pitchFamily="34" charset="0"/>
              </a:rPr>
              <a:t> J (2021) On charitable discrimination: positive action, proportionality and 'bright lines'. </a:t>
            </a:r>
            <a:r>
              <a:rPr lang="en-US" sz="1200" i="1" dirty="0">
                <a:effectLst/>
                <a:latin typeface="Calibri" panose="020F0502020204030204" pitchFamily="34" charset="0"/>
                <a:ea typeface="Calibri" panose="020F0502020204030204" pitchFamily="34" charset="0"/>
              </a:rPr>
              <a:t>The Journal of Social Welfare &amp; Family Law</a:t>
            </a:r>
            <a:r>
              <a:rPr lang="en-US" sz="1200" dirty="0">
                <a:effectLst/>
                <a:latin typeface="Calibri" panose="020F0502020204030204" pitchFamily="34" charset="0"/>
                <a:ea typeface="Calibri" panose="020F0502020204030204" pitchFamily="34" charset="0"/>
              </a:rPr>
              <a:t> 43(2): 208-211.</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Smith KE (2006) </a:t>
            </a:r>
            <a:r>
              <a:rPr lang="en-US" sz="1200" dirty="0" err="1">
                <a:effectLst/>
                <a:latin typeface="Calibri" panose="020F0502020204030204" pitchFamily="34" charset="0"/>
                <a:ea typeface="Calibri" panose="020F0502020204030204" pitchFamily="34" charset="0"/>
              </a:rPr>
              <a:t>Problematising</a:t>
            </a:r>
            <a:r>
              <a:rPr lang="en-US" sz="1200" dirty="0">
                <a:effectLst/>
                <a:latin typeface="Calibri" panose="020F0502020204030204" pitchFamily="34" charset="0"/>
                <a:ea typeface="Calibri" panose="020F0502020204030204" pitchFamily="34" charset="0"/>
              </a:rPr>
              <a:t> power relations in ‘elite’ interviews. </a:t>
            </a:r>
            <a:r>
              <a:rPr lang="en-US" sz="1200" i="1" dirty="0" err="1">
                <a:effectLst/>
                <a:latin typeface="Calibri" panose="020F0502020204030204" pitchFamily="34" charset="0"/>
                <a:ea typeface="Calibri" panose="020F0502020204030204" pitchFamily="34" charset="0"/>
              </a:rPr>
              <a:t>Geoforum</a:t>
            </a:r>
            <a:r>
              <a:rPr lang="en-US" sz="1200" dirty="0">
                <a:effectLst/>
                <a:latin typeface="Calibri" panose="020F0502020204030204" pitchFamily="34" charset="0"/>
                <a:ea typeface="Calibri" panose="020F0502020204030204" pitchFamily="34" charset="0"/>
              </a:rPr>
              <a:t> 37(4): 643-653.</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err="1">
                <a:effectLst/>
                <a:latin typeface="Calibri" panose="020F0502020204030204" pitchFamily="34" charset="0"/>
                <a:ea typeface="Calibri" panose="020F0502020204030204" pitchFamily="34" charset="0"/>
              </a:rPr>
              <a:t>Solanke</a:t>
            </a:r>
            <a:r>
              <a:rPr lang="en-US" sz="1200" dirty="0">
                <a:effectLst/>
                <a:latin typeface="Calibri" panose="020F0502020204030204" pitchFamily="34" charset="0"/>
                <a:ea typeface="Calibri" panose="020F0502020204030204" pitchFamily="34" charset="0"/>
              </a:rPr>
              <a:t> I (2017) </a:t>
            </a:r>
            <a:r>
              <a:rPr lang="en-US" sz="1200" i="1" dirty="0">
                <a:effectLst/>
                <a:latin typeface="Calibri" panose="020F0502020204030204" pitchFamily="34" charset="0"/>
                <a:ea typeface="Calibri" panose="020F0502020204030204" pitchFamily="34" charset="0"/>
              </a:rPr>
              <a:t>Discrimination as stigma : a theory of anti-discrimination law. </a:t>
            </a:r>
            <a:r>
              <a:rPr lang="en-US" sz="1200" dirty="0">
                <a:effectLst/>
                <a:latin typeface="Calibri" panose="020F0502020204030204" pitchFamily="34" charset="0"/>
                <a:ea typeface="Calibri" panose="020F0502020204030204" pitchFamily="34" charset="0"/>
              </a:rPr>
              <a:t>Oxford ;: Hart Publishing, an imprint of Bloomsbury Publishing Plc.</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a:effectLst/>
                <a:latin typeface="Calibri" panose="020F0502020204030204" pitchFamily="34" charset="0"/>
                <a:ea typeface="Calibri" panose="020F0502020204030204" pitchFamily="34" charset="0"/>
              </a:rPr>
              <a:t>Tribe J (2020) The patronage bargain and English and Welsh charity law: non </a:t>
            </a:r>
            <a:r>
              <a:rPr lang="en-US" sz="1200" dirty="0" err="1">
                <a:effectLst/>
                <a:latin typeface="Calibri" panose="020F0502020204030204" pitchFamily="34" charset="0"/>
                <a:ea typeface="Calibri" panose="020F0502020204030204" pitchFamily="34" charset="0"/>
              </a:rPr>
              <a:t>liquet</a:t>
            </a:r>
            <a:r>
              <a:rPr lang="en-US" sz="1200" dirty="0">
                <a:effectLst/>
                <a:latin typeface="Calibri" panose="020F0502020204030204" pitchFamily="34" charset="0"/>
                <a:ea typeface="Calibri" panose="020F0502020204030204" pitchFamily="34" charset="0"/>
              </a:rPr>
              <a:t> or vacuous theory? </a:t>
            </a:r>
            <a:r>
              <a:rPr lang="en-US" sz="1200" i="1" dirty="0">
                <a:effectLst/>
                <a:latin typeface="Calibri" panose="020F0502020204030204" pitchFamily="34" charset="0"/>
                <a:ea typeface="Calibri" panose="020F0502020204030204" pitchFamily="34" charset="0"/>
              </a:rPr>
              <a:t>Conveyancer &amp; property lawyer</a:t>
            </a:r>
            <a:r>
              <a:rPr lang="en-US" sz="1200" dirty="0">
                <a:effectLst/>
                <a:latin typeface="Calibri" panose="020F0502020204030204" pitchFamily="34" charset="0"/>
                <a:ea typeface="Calibri" panose="020F0502020204030204" pitchFamily="34" charset="0"/>
              </a:rPr>
              <a:t> 1: 45-69.</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err="1">
                <a:effectLst/>
                <a:latin typeface="Calibri" panose="020F0502020204030204" pitchFamily="34" charset="0"/>
                <a:ea typeface="Calibri" panose="020F0502020204030204" pitchFamily="34" charset="0"/>
              </a:rPr>
              <a:t>Verloo</a:t>
            </a:r>
            <a:r>
              <a:rPr lang="en-US" sz="1200" dirty="0">
                <a:effectLst/>
                <a:latin typeface="Calibri" panose="020F0502020204030204" pitchFamily="34" charset="0"/>
                <a:ea typeface="Calibri" panose="020F0502020204030204" pitchFamily="34" charset="0"/>
              </a:rPr>
              <a:t> M (2006) Multiple Inequalities, Intersectionality and the European Union. </a:t>
            </a:r>
            <a:r>
              <a:rPr lang="en-US" sz="1200" i="1" dirty="0">
                <a:effectLst/>
                <a:latin typeface="Calibri" panose="020F0502020204030204" pitchFamily="34" charset="0"/>
                <a:ea typeface="Calibri" panose="020F0502020204030204" pitchFamily="34" charset="0"/>
              </a:rPr>
              <a:t>European Journal of Women's Studies</a:t>
            </a:r>
            <a:r>
              <a:rPr lang="en-US" sz="1200" dirty="0">
                <a:effectLst/>
                <a:latin typeface="Calibri" panose="020F0502020204030204" pitchFamily="34" charset="0"/>
                <a:ea typeface="Calibri" panose="020F0502020204030204" pitchFamily="34" charset="0"/>
              </a:rPr>
              <a:t> 13(3): 211-228.</a:t>
            </a:r>
            <a:endParaRPr lang="en-GB" sz="1200" dirty="0">
              <a:effectLst/>
              <a:latin typeface="Calibri" panose="020F0502020204030204" pitchFamily="34" charset="0"/>
              <a:ea typeface="Calibri" panose="020F0502020204030204" pitchFamily="34" charset="0"/>
            </a:endParaRPr>
          </a:p>
          <a:p>
            <a:pPr marL="457200" indent="-457200">
              <a:spcAft>
                <a:spcPts val="800"/>
              </a:spcAft>
            </a:pPr>
            <a:r>
              <a:rPr lang="en-US" sz="1200" dirty="0" err="1">
                <a:effectLst/>
                <a:latin typeface="Calibri" panose="020F0502020204030204" pitchFamily="34" charset="0"/>
                <a:ea typeface="Calibri" panose="020F0502020204030204" pitchFamily="34" charset="0"/>
              </a:rPr>
              <a:t>Wodak</a:t>
            </a:r>
            <a:r>
              <a:rPr lang="en-US" sz="1200" dirty="0">
                <a:effectLst/>
                <a:latin typeface="Calibri" panose="020F0502020204030204" pitchFamily="34" charset="0"/>
                <a:ea typeface="Calibri" panose="020F0502020204030204" pitchFamily="34" charset="0"/>
              </a:rPr>
              <a:t> R (2001) What CDA is about; a summary of its history, important concepts and its developments. In: </a:t>
            </a:r>
            <a:r>
              <a:rPr lang="en-US" sz="1200" dirty="0" err="1">
                <a:effectLst/>
                <a:latin typeface="Calibri" panose="020F0502020204030204" pitchFamily="34" charset="0"/>
                <a:ea typeface="Calibri" panose="020F0502020204030204" pitchFamily="34" charset="0"/>
              </a:rPr>
              <a:t>Wodak</a:t>
            </a:r>
            <a:r>
              <a:rPr lang="en-US" sz="1200" dirty="0">
                <a:effectLst/>
                <a:latin typeface="Calibri" panose="020F0502020204030204" pitchFamily="34" charset="0"/>
                <a:ea typeface="Calibri" panose="020F0502020204030204" pitchFamily="34" charset="0"/>
              </a:rPr>
              <a:t> R and Meyer M (eds) </a:t>
            </a:r>
            <a:r>
              <a:rPr lang="en-US" sz="1200" i="1" dirty="0">
                <a:effectLst/>
                <a:latin typeface="Calibri" panose="020F0502020204030204" pitchFamily="34" charset="0"/>
                <a:ea typeface="Calibri" panose="020F0502020204030204" pitchFamily="34" charset="0"/>
              </a:rPr>
              <a:t>"Methods of Critical Discourse Analysis"</a:t>
            </a:r>
            <a:r>
              <a:rPr lang="en-US" sz="1200" dirty="0">
                <a:effectLst/>
                <a:latin typeface="Calibri" panose="020F0502020204030204" pitchFamily="34" charset="0"/>
                <a:ea typeface="Calibri" panose="020F0502020204030204" pitchFamily="34" charset="0"/>
              </a:rPr>
              <a:t>. London: Sage.</a:t>
            </a:r>
            <a:endParaRPr lang="en-GB" sz="1200" dirty="0">
              <a:effectLst/>
              <a:latin typeface="Calibri" panose="020F0502020204030204" pitchFamily="34" charset="0"/>
              <a:ea typeface="Calibri" panose="020F0502020204030204" pitchFamily="34" charset="0"/>
            </a:endParaRPr>
          </a:p>
        </p:txBody>
      </p:sp>
      <p:sp>
        <p:nvSpPr>
          <p:cNvPr id="5" name="Title 1">
            <a:extLst>
              <a:ext uri="{FF2B5EF4-FFF2-40B4-BE49-F238E27FC236}">
                <a16:creationId xmlns:a16="http://schemas.microsoft.com/office/drawing/2014/main" id="{CECEE46C-BA22-4AC6-995B-2A03A74AC53D}"/>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664778"/>
                </a:solidFill>
                <a:cs typeface="Calibri Light"/>
              </a:rPr>
              <a:t>References</a:t>
            </a:r>
            <a:endParaRPr lang="en-US" sz="4000" b="1" dirty="0">
              <a:solidFill>
                <a:srgbClr val="28839A"/>
              </a:solidFill>
              <a:cs typeface="Calibri Light"/>
            </a:endParaRPr>
          </a:p>
        </p:txBody>
      </p:sp>
      <p:cxnSp>
        <p:nvCxnSpPr>
          <p:cNvPr id="6" name="Straight Arrow Connector 5">
            <a:extLst>
              <a:ext uri="{FF2B5EF4-FFF2-40B4-BE49-F238E27FC236}">
                <a16:creationId xmlns:a16="http://schemas.microsoft.com/office/drawing/2014/main" id="{826B207A-0901-4882-9451-88808F4BE53F}"/>
              </a:ext>
            </a:extLst>
          </p:cNvPr>
          <p:cNvCxnSpPr>
            <a:cxnSpLocks/>
          </p:cNvCxnSpPr>
          <p:nvPr/>
        </p:nvCxnSpPr>
        <p:spPr>
          <a:xfrm>
            <a:off x="477328" y="1160252"/>
            <a:ext cx="2246822"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42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664778"/>
                </a:solidFill>
                <a:latin typeface="Franklin Gothic Demi" panose="020B0703020102020204" pitchFamily="34" charset="0"/>
                <a:cs typeface="Calibri Light"/>
              </a:rPr>
              <a:t>Patronage, Elites and Power Relations</a:t>
            </a:r>
          </a:p>
        </p:txBody>
      </p:sp>
      <p:sp>
        <p:nvSpPr>
          <p:cNvPr id="18" name="Subtitle 2">
            <a:extLst>
              <a:ext uri="{FF2B5EF4-FFF2-40B4-BE49-F238E27FC236}">
                <a16:creationId xmlns:a16="http://schemas.microsoft.com/office/drawing/2014/main" id="{1F463012-91A6-8A40-A11A-D1C881F324B4}"/>
              </a:ext>
            </a:extLst>
          </p:cNvPr>
          <p:cNvSpPr txBox="1">
            <a:spLocks/>
          </p:cNvSpPr>
          <p:nvPr/>
        </p:nvSpPr>
        <p:spPr>
          <a:xfrm>
            <a:off x="477328" y="1310640"/>
            <a:ext cx="11237344" cy="5301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800" i="1" dirty="0">
                <a:effectLst/>
                <a:latin typeface="+mj-lt"/>
                <a:ea typeface="Calibri" panose="020F0502020204030204" pitchFamily="34" charset="0"/>
                <a:cs typeface="Arial" panose="020B0604020202020204" pitchFamily="34" charset="0"/>
              </a:rPr>
              <a:t>An ongoing work package in the ESRC </a:t>
            </a:r>
            <a:r>
              <a:rPr lang="en-GB" sz="1800" i="1" dirty="0">
                <a:latin typeface="+mj-lt"/>
                <a:cs typeface="Arial" panose="020B0604020202020204" pitchFamily="34" charset="0"/>
              </a:rPr>
              <a:t>WISERD Civic Stratification and Civil Repair Centre</a:t>
            </a:r>
          </a:p>
          <a:p>
            <a:pPr>
              <a:lnSpc>
                <a:spcPct val="120000"/>
              </a:lnSpc>
              <a:spcBef>
                <a:spcPts val="4200"/>
              </a:spcBef>
              <a:buFont typeface="Wingdings" panose="05000000000000000000" pitchFamily="2" charset="2"/>
              <a:buChar char="ü"/>
            </a:pPr>
            <a:r>
              <a:rPr lang="en-GB" sz="2400" b="1" dirty="0">
                <a:latin typeface="+mj-lt"/>
                <a:cs typeface="Times New Roman" panose="02020603050405020304" pitchFamily="18" charset="0"/>
              </a:rPr>
              <a:t>Examines the systems of patronage within civil society – access to elite roles in charities</a:t>
            </a:r>
          </a:p>
          <a:p>
            <a:pPr>
              <a:lnSpc>
                <a:spcPct val="120000"/>
              </a:lnSpc>
              <a:spcBef>
                <a:spcPts val="1200"/>
              </a:spcBef>
              <a:spcAft>
                <a:spcPts val="1200"/>
              </a:spcAft>
              <a:buFont typeface="Wingdings" panose="05000000000000000000" pitchFamily="2" charset="2"/>
              <a:buChar char="ü"/>
            </a:pPr>
            <a:r>
              <a:rPr lang="en-GB" sz="2400" b="1" dirty="0">
                <a:latin typeface="+mj-lt"/>
                <a:cs typeface="Times New Roman" panose="02020603050405020304" pitchFamily="18" charset="0"/>
              </a:rPr>
              <a:t>Draws on Lockwood’s (1996) Civic Exclusion and Civic Expansion: groups at risk of civic exclusion and the institutional measures utilised to promote civic expansion</a:t>
            </a:r>
          </a:p>
          <a:p>
            <a:pPr marL="0" indent="0">
              <a:buNone/>
            </a:pPr>
            <a:endParaRPr lang="en-GB" sz="2400" b="1" dirty="0">
              <a:latin typeface="+mj-lt"/>
              <a:cs typeface="Times New Roman" panose="02020603050405020304" pitchFamily="18" charset="0"/>
            </a:endParaRPr>
          </a:p>
          <a:p>
            <a:pPr marL="0" indent="0">
              <a:buNone/>
            </a:pPr>
            <a:r>
              <a:rPr lang="en-GB" sz="2400" b="1" dirty="0">
                <a:solidFill>
                  <a:srgbClr val="664778"/>
                </a:solidFill>
                <a:latin typeface="+mj-lt"/>
                <a:cs typeface="Times New Roman" panose="02020603050405020304" pitchFamily="18" charset="0"/>
              </a:rPr>
              <a:t>Defining patron:</a:t>
            </a:r>
          </a:p>
          <a:p>
            <a:pPr marL="777240" marR="548640" lvl="1" indent="0">
              <a:lnSpc>
                <a:spcPct val="100000"/>
              </a:lnSpc>
              <a:spcAft>
                <a:spcPts val="800"/>
              </a:spcAft>
              <a:buNone/>
            </a:pPr>
            <a:r>
              <a:rPr lang="en-GB" sz="2000" dirty="0">
                <a:solidFill>
                  <a:srgbClr val="664778"/>
                </a:solidFill>
                <a:latin typeface="+mj-lt"/>
                <a:cs typeface="Times New Roman" panose="02020603050405020304" pitchFamily="18" charset="0"/>
              </a:rPr>
              <a:t>‘patron’ - variety of meanings, changed over time </a:t>
            </a:r>
            <a:r>
              <a:rPr lang="en-GB" sz="1200" dirty="0">
                <a:solidFill>
                  <a:srgbClr val="28839A"/>
                </a:solidFill>
                <a:latin typeface="+mj-lt"/>
                <a:ea typeface="Calibri" panose="020F0502020204030204" pitchFamily="34" charset="0"/>
                <a:cs typeface="Times New Roman" panose="02020603050405020304" pitchFamily="18" charset="0"/>
              </a:rPr>
              <a:t>(Tribe 2020)</a:t>
            </a:r>
            <a:r>
              <a:rPr lang="en-GB" sz="1200" b="1" dirty="0">
                <a:solidFill>
                  <a:srgbClr val="28839A"/>
                </a:solidFill>
                <a:latin typeface="+mj-lt"/>
                <a:ea typeface="Calibri" panose="020F0502020204030204" pitchFamily="34" charset="0"/>
                <a:cs typeface="Times New Roman" panose="02020603050405020304" pitchFamily="18" charset="0"/>
              </a:rPr>
              <a:t> </a:t>
            </a:r>
          </a:p>
          <a:p>
            <a:pPr marL="777240" marR="548640" lvl="1" indent="0">
              <a:lnSpc>
                <a:spcPct val="100000"/>
              </a:lnSpc>
              <a:spcAft>
                <a:spcPts val="800"/>
              </a:spcAft>
              <a:buNone/>
            </a:pPr>
            <a:r>
              <a:rPr lang="en-GB" sz="2000" dirty="0">
                <a:solidFill>
                  <a:srgbClr val="664778"/>
                </a:solidFill>
                <a:latin typeface="+mj-lt"/>
                <a:cs typeface="Times New Roman" panose="02020603050405020304" pitchFamily="18" charset="0"/>
              </a:rPr>
              <a:t>Our study adopted a broad definition, includes trustees, presidents, and other honorary roles</a:t>
            </a: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8735252"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spTree>
    <p:extLst>
      <p:ext uri="{BB962C8B-B14F-4D97-AF65-F5344CB8AC3E}">
        <p14:creationId xmlns:p14="http://schemas.microsoft.com/office/powerpoint/2010/main" val="395277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019664-B5CD-DC4F-A349-74839771DCA5}"/>
              </a:ext>
            </a:extLst>
          </p:cNvPr>
          <p:cNvSpPr txBox="1">
            <a:spLocks/>
          </p:cNvSpPr>
          <p:nvPr/>
        </p:nvSpPr>
        <p:spPr>
          <a:xfrm>
            <a:off x="395837" y="483313"/>
            <a:ext cx="11639953"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664778"/>
                </a:solidFill>
                <a:latin typeface="Franklin Gothic Demi" panose="020B0703020102020204" pitchFamily="34" charset="0"/>
                <a:cs typeface="Calibri Light"/>
              </a:rPr>
              <a:t>Theoretical Framework - Elite Reproduction</a:t>
            </a:r>
          </a:p>
        </p:txBody>
      </p:sp>
      <p:sp>
        <p:nvSpPr>
          <p:cNvPr id="18" name="Subtitle 2">
            <a:extLst>
              <a:ext uri="{FF2B5EF4-FFF2-40B4-BE49-F238E27FC236}">
                <a16:creationId xmlns:a16="http://schemas.microsoft.com/office/drawing/2014/main" id="{1F463012-91A6-8A40-A11A-D1C881F324B4}"/>
              </a:ext>
            </a:extLst>
          </p:cNvPr>
          <p:cNvSpPr txBox="1">
            <a:spLocks/>
          </p:cNvSpPr>
          <p:nvPr/>
        </p:nvSpPr>
        <p:spPr>
          <a:xfrm>
            <a:off x="395838" y="1656013"/>
            <a:ext cx="6135087" cy="35459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latin typeface="+mj-lt"/>
                <a:cs typeface="Times New Roman" panose="02020603050405020304" pitchFamily="18" charset="0"/>
              </a:rPr>
              <a:t>Reproduction of capital in civil society:</a:t>
            </a:r>
          </a:p>
          <a:p>
            <a:pPr marL="457200" lvl="1" indent="0">
              <a:buNone/>
            </a:pPr>
            <a:r>
              <a:rPr lang="en-GB" sz="2200" b="1" dirty="0">
                <a:solidFill>
                  <a:srgbClr val="28839A"/>
                </a:solidFill>
                <a:latin typeface="+mj-lt"/>
                <a:cs typeface="Times New Roman" panose="02020603050405020304" pitchFamily="18" charset="0"/>
              </a:rPr>
              <a:t>A complex interrelationship between different forms of capital and privileged positions in civil society                                                      </a:t>
            </a:r>
            <a:r>
              <a:rPr lang="en-GB" sz="1200" dirty="0">
                <a:latin typeface="+mj-lt"/>
                <a:cs typeface="Times New Roman" panose="02020603050405020304" pitchFamily="18" charset="0"/>
              </a:rPr>
              <a:t>(</a:t>
            </a:r>
            <a:r>
              <a:rPr lang="en-GB" sz="1200" dirty="0" err="1">
                <a:latin typeface="+mj-lt"/>
                <a:cs typeface="Times New Roman" panose="02020603050405020304" pitchFamily="18" charset="0"/>
              </a:rPr>
              <a:t>Shucksmith</a:t>
            </a:r>
            <a:r>
              <a:rPr lang="en-GB" sz="1200" dirty="0">
                <a:latin typeface="+mj-lt"/>
                <a:cs typeface="Times New Roman" panose="02020603050405020304" pitchFamily="18" charset="0"/>
              </a:rPr>
              <a:t> 2012)</a:t>
            </a:r>
          </a:p>
          <a:p>
            <a:pPr marL="0" indent="0">
              <a:buNone/>
            </a:pPr>
            <a:endParaRPr lang="en-GB" sz="1200" dirty="0">
              <a:latin typeface="+mj-lt"/>
              <a:cs typeface="Times New Roman" panose="02020603050405020304" pitchFamily="18" charset="0"/>
            </a:endParaRPr>
          </a:p>
          <a:p>
            <a:pPr marL="457200" lvl="1" indent="0">
              <a:buNone/>
            </a:pPr>
            <a:r>
              <a:rPr lang="en-GB" sz="2200" b="1" dirty="0">
                <a:solidFill>
                  <a:srgbClr val="28839A"/>
                </a:solidFill>
                <a:latin typeface="+mj-lt"/>
                <a:cs typeface="Times New Roman" panose="02020603050405020304" pitchFamily="18" charset="0"/>
              </a:rPr>
              <a:t>For example, gender and education have been shown to confer access to certain elite positions                      </a:t>
            </a:r>
          </a:p>
          <a:p>
            <a:pPr marL="457200" lvl="1" indent="0">
              <a:spcBef>
                <a:spcPts val="0"/>
              </a:spcBef>
              <a:buNone/>
            </a:pPr>
            <a:r>
              <a:rPr lang="en-GB" sz="2200" b="1" dirty="0">
                <a:solidFill>
                  <a:srgbClr val="28839A"/>
                </a:solidFill>
                <a:latin typeface="+mj-lt"/>
                <a:cs typeface="Times New Roman" panose="02020603050405020304" pitchFamily="18" charset="0"/>
              </a:rPr>
              <a:t>                                                      </a:t>
            </a:r>
            <a:r>
              <a:rPr lang="en-GB" sz="1200" dirty="0">
                <a:latin typeface="+mj-lt"/>
                <a:cs typeface="Times New Roman" panose="02020603050405020304" pitchFamily="18" charset="0"/>
              </a:rPr>
              <a:t>(Bond 2012; Reeves et al. 2017)</a:t>
            </a:r>
            <a:endParaRPr lang="en-GB" sz="2200" b="1" dirty="0">
              <a:effectLst/>
              <a:latin typeface="+mj-lt"/>
              <a:ea typeface="Calibri" panose="020F0502020204030204" pitchFamily="34" charset="0"/>
              <a:cs typeface="Times New Roman" panose="02020603050405020304" pitchFamily="18" charset="0"/>
            </a:endParaRPr>
          </a:p>
          <a:p>
            <a:pPr marL="0" indent="0">
              <a:buNone/>
            </a:pPr>
            <a:endParaRPr lang="en-US" sz="2000" dirty="0">
              <a:latin typeface="Calibri Light"/>
              <a:ea typeface="+mn-lt"/>
              <a:cs typeface="+mn-lt"/>
            </a:endParaRP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9618779"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6146" name="Picture 2" descr="See the source image">
            <a:extLst>
              <a:ext uri="{FF2B5EF4-FFF2-40B4-BE49-F238E27FC236}">
                <a16:creationId xmlns:a16="http://schemas.microsoft.com/office/drawing/2014/main" id="{28886E19-1448-812D-5464-5D1DFD54D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925" y="1215709"/>
            <a:ext cx="3565182" cy="3565182"/>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7209C654-067B-3595-3CDF-1FEE4982159B}"/>
              </a:ext>
            </a:extLst>
          </p:cNvPr>
          <p:cNvSpPr txBox="1">
            <a:spLocks/>
          </p:cNvSpPr>
          <p:nvPr/>
        </p:nvSpPr>
        <p:spPr>
          <a:xfrm>
            <a:off x="395837" y="4789596"/>
            <a:ext cx="9700270" cy="18162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latin typeface="+mj-lt"/>
                <a:cs typeface="Times New Roman" panose="02020603050405020304" pitchFamily="18" charset="0"/>
              </a:rPr>
              <a:t>Fraser’s “subaltern counter-publics”:</a:t>
            </a:r>
          </a:p>
          <a:p>
            <a:pPr marL="457200" lvl="1" indent="0">
              <a:buNone/>
            </a:pPr>
            <a:r>
              <a:rPr lang="en-GB" sz="2200" b="1" dirty="0">
                <a:solidFill>
                  <a:srgbClr val="28839A"/>
                </a:solidFill>
                <a:latin typeface="+mj-lt"/>
                <a:cs typeface="Times New Roman" panose="02020603050405020304" pitchFamily="18" charset="0"/>
              </a:rPr>
              <a:t>whereby excluded groups (e.g. gender, ‘race’ and class) find ways to develop their own public spheres, to counter historically exclusionary practices of civil society                                                                                     </a:t>
            </a:r>
          </a:p>
          <a:p>
            <a:pPr marL="457200" lvl="1" indent="0" algn="r">
              <a:buNone/>
            </a:pPr>
            <a:r>
              <a:rPr lang="en-GB" sz="1200" dirty="0">
                <a:latin typeface="+mj-lt"/>
                <a:cs typeface="Times New Roman" panose="02020603050405020304" pitchFamily="18" charset="0"/>
              </a:rPr>
              <a:t>(Fraser 1990, p.67) </a:t>
            </a:r>
            <a:r>
              <a:rPr lang="en-GB" sz="2200" b="1" dirty="0">
                <a:solidFill>
                  <a:srgbClr val="28839A"/>
                </a:solidFill>
                <a:latin typeface="+mj-lt"/>
                <a:cs typeface="Times New Roman" panose="02020603050405020304" pitchFamily="18" charset="0"/>
              </a:rPr>
              <a:t>                                                              </a:t>
            </a:r>
            <a:endParaRPr lang="en-US" sz="2000" dirty="0">
              <a:latin typeface="+mj-lt"/>
              <a:ea typeface="+mn-lt"/>
              <a:cs typeface="+mn-lt"/>
            </a:endParaRPr>
          </a:p>
          <a:p>
            <a:pPr marL="0" indent="0">
              <a:buNone/>
            </a:pPr>
            <a:endParaRPr lang="en-US" sz="2000" dirty="0">
              <a:latin typeface="Calibri Light"/>
              <a:ea typeface="+mn-lt"/>
              <a:cs typeface="+mn-lt"/>
            </a:endParaRPr>
          </a:p>
        </p:txBody>
      </p:sp>
    </p:spTree>
    <p:extLst>
      <p:ext uri="{BB962C8B-B14F-4D97-AF65-F5344CB8AC3E}">
        <p14:creationId xmlns:p14="http://schemas.microsoft.com/office/powerpoint/2010/main" val="57308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019664-B5CD-DC4F-A349-74839771DCA5}"/>
              </a:ext>
            </a:extLst>
          </p:cNvPr>
          <p:cNvSpPr txBox="1">
            <a:spLocks/>
          </p:cNvSpPr>
          <p:nvPr/>
        </p:nvSpPr>
        <p:spPr>
          <a:xfrm>
            <a:off x="395837" y="483313"/>
            <a:ext cx="11639953"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664778"/>
                </a:solidFill>
                <a:latin typeface="Franklin Gothic Demi" panose="020B0703020102020204" pitchFamily="34" charset="0"/>
                <a:cs typeface="Calibri Light"/>
              </a:rPr>
              <a:t>Equal Opportunities and Institutional Inequality</a:t>
            </a:r>
          </a:p>
        </p:txBody>
      </p:sp>
      <p:sp>
        <p:nvSpPr>
          <p:cNvPr id="18" name="Subtitle 2">
            <a:extLst>
              <a:ext uri="{FF2B5EF4-FFF2-40B4-BE49-F238E27FC236}">
                <a16:creationId xmlns:a16="http://schemas.microsoft.com/office/drawing/2014/main" id="{1F463012-91A6-8A40-A11A-D1C881F324B4}"/>
              </a:ext>
            </a:extLst>
          </p:cNvPr>
          <p:cNvSpPr txBox="1">
            <a:spLocks/>
          </p:cNvSpPr>
          <p:nvPr/>
        </p:nvSpPr>
        <p:spPr>
          <a:xfrm>
            <a:off x="4515440" y="1455089"/>
            <a:ext cx="6259398" cy="2789219"/>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457200">
              <a:lnSpc>
                <a:spcPct val="120000"/>
              </a:lnSpc>
              <a:spcBef>
                <a:spcPts val="0"/>
              </a:spcBef>
              <a:buNone/>
            </a:pPr>
            <a:r>
              <a:rPr lang="en-GB" sz="3100" b="1" dirty="0">
                <a:latin typeface="+mj-lt"/>
                <a:cs typeface="Times New Roman" panose="02020603050405020304" pitchFamily="18" charset="0"/>
              </a:rPr>
              <a:t>Equal opportunities: </a:t>
            </a:r>
            <a:r>
              <a:rPr lang="en-GB" sz="2900" dirty="0">
                <a:solidFill>
                  <a:srgbClr val="664778"/>
                </a:solidFill>
                <a:latin typeface="+mj-lt"/>
                <a:cs typeface="Times New Roman" panose="02020603050405020304" pitchFamily="18" charset="0"/>
              </a:rPr>
              <a:t>‘Level the playing field’</a:t>
            </a:r>
            <a:r>
              <a:rPr lang="en-GB" sz="2900" b="1" dirty="0">
                <a:solidFill>
                  <a:srgbClr val="664778"/>
                </a:solidFill>
                <a:latin typeface="+mj-lt"/>
                <a:cs typeface="Times New Roman" panose="02020603050405020304" pitchFamily="18" charset="0"/>
              </a:rPr>
              <a:t> </a:t>
            </a:r>
            <a:r>
              <a:rPr lang="en-GB" sz="1700" dirty="0">
                <a:solidFill>
                  <a:srgbClr val="28839A"/>
                </a:solidFill>
                <a:latin typeface="+mj-lt"/>
                <a:cs typeface="Times New Roman" panose="02020603050405020304" pitchFamily="18" charset="0"/>
              </a:rPr>
              <a:t>(Roemer 2002)</a:t>
            </a:r>
            <a:endParaRPr lang="en-GB" sz="1700" dirty="0">
              <a:solidFill>
                <a:srgbClr val="664778"/>
              </a:solidFill>
              <a:latin typeface="+mj-lt"/>
              <a:cs typeface="Times New Roman" panose="02020603050405020304" pitchFamily="18" charset="0"/>
            </a:endParaRPr>
          </a:p>
          <a:p>
            <a:pPr marL="0" lvl="1" indent="-457200">
              <a:lnSpc>
                <a:spcPct val="120000"/>
              </a:lnSpc>
              <a:spcBef>
                <a:spcPts val="0"/>
              </a:spcBef>
              <a:buNone/>
            </a:pPr>
            <a:r>
              <a:rPr lang="en-GB" sz="2900" dirty="0">
                <a:solidFill>
                  <a:srgbClr val="664778"/>
                </a:solidFill>
                <a:latin typeface="+mj-lt"/>
                <a:cs typeface="Times New Roman" panose="02020603050405020304" pitchFamily="18" charset="0"/>
              </a:rPr>
              <a:t>fair start but selection reflects merit (ability + effort) </a:t>
            </a:r>
          </a:p>
          <a:p>
            <a:pPr marL="0" lvl="1" indent="-457200">
              <a:lnSpc>
                <a:spcPct val="120000"/>
              </a:lnSpc>
              <a:spcBef>
                <a:spcPts val="0"/>
              </a:spcBef>
              <a:buNone/>
            </a:pPr>
            <a:r>
              <a:rPr lang="en-GB" sz="2900" dirty="0">
                <a:solidFill>
                  <a:srgbClr val="664778"/>
                </a:solidFill>
                <a:latin typeface="+mj-lt"/>
                <a:cs typeface="Times New Roman" panose="02020603050405020304" pitchFamily="18" charset="0"/>
              </a:rPr>
              <a:t>criticised for individualism                        </a:t>
            </a:r>
            <a:r>
              <a:rPr lang="en-GB" sz="2900" dirty="0">
                <a:solidFill>
                  <a:srgbClr val="664778"/>
                </a:solidFill>
                <a:effectLst/>
                <a:latin typeface="+mj-lt"/>
                <a:ea typeface="Calibri" panose="020F0502020204030204" pitchFamily="34" charset="0"/>
                <a:cs typeface="Times New Roman" panose="02020603050405020304" pitchFamily="18" charset="0"/>
              </a:rPr>
              <a:t> </a:t>
            </a:r>
            <a:r>
              <a:rPr lang="en-GB" sz="1700" dirty="0">
                <a:solidFill>
                  <a:srgbClr val="28839A"/>
                </a:solidFill>
                <a:effectLst/>
                <a:latin typeface="+mj-lt"/>
                <a:ea typeface="Calibri" panose="020F0502020204030204" pitchFamily="34" charset="0"/>
                <a:cs typeface="Times New Roman" panose="02020603050405020304" pitchFamily="18" charset="0"/>
              </a:rPr>
              <a:t>(Johns and Jordan 2006</a:t>
            </a:r>
            <a:r>
              <a:rPr lang="en-GB" sz="1700" dirty="0">
                <a:solidFill>
                  <a:srgbClr val="28839A"/>
                </a:solidFill>
                <a:latin typeface="+mj-lt"/>
                <a:cs typeface="Times New Roman" panose="02020603050405020304" pitchFamily="18" charset="0"/>
              </a:rPr>
              <a:t>)</a:t>
            </a:r>
          </a:p>
          <a:p>
            <a:pPr marL="0" marR="548640" indent="-457200">
              <a:lnSpc>
                <a:spcPct val="120000"/>
              </a:lnSpc>
              <a:spcBef>
                <a:spcPts val="1200"/>
              </a:spcBef>
              <a:buNone/>
            </a:pPr>
            <a:r>
              <a:rPr lang="en-GB" sz="3100" b="1" dirty="0">
                <a:latin typeface="+mj-lt"/>
                <a:cs typeface="Times New Roman" panose="02020603050405020304" pitchFamily="18" charset="0"/>
              </a:rPr>
              <a:t>Radical approaches: </a:t>
            </a:r>
            <a:r>
              <a:rPr lang="en-GB" sz="2900" dirty="0">
                <a:solidFill>
                  <a:srgbClr val="664778"/>
                </a:solidFill>
                <a:latin typeface="+mj-lt"/>
                <a:cs typeface="Times New Roman" panose="02020603050405020304" pitchFamily="18" charset="0"/>
              </a:rPr>
              <a:t>recognise inequality and discrimination are structural, and moves from:</a:t>
            </a:r>
          </a:p>
          <a:p>
            <a:pPr marL="0" marR="548640" indent="-457200">
              <a:lnSpc>
                <a:spcPct val="120000"/>
              </a:lnSpc>
              <a:spcBef>
                <a:spcPts val="0"/>
              </a:spcBef>
            </a:pPr>
            <a:r>
              <a:rPr lang="en-GB" sz="2900" dirty="0">
                <a:solidFill>
                  <a:srgbClr val="664778"/>
                </a:solidFill>
                <a:latin typeface="+mj-lt"/>
                <a:cs typeface="Times New Roman" panose="02020603050405020304" pitchFamily="18" charset="0"/>
              </a:rPr>
              <a:t>equal treatment to equal conditions, </a:t>
            </a:r>
          </a:p>
          <a:p>
            <a:pPr marL="0" marR="548640" indent="-457200">
              <a:lnSpc>
                <a:spcPct val="120000"/>
              </a:lnSpc>
              <a:spcBef>
                <a:spcPts val="0"/>
              </a:spcBef>
            </a:pPr>
            <a:r>
              <a:rPr lang="en-GB" sz="2900" dirty="0">
                <a:solidFill>
                  <a:srgbClr val="664778"/>
                </a:solidFill>
                <a:latin typeface="+mj-lt"/>
                <a:cs typeface="Times New Roman" panose="02020603050405020304" pitchFamily="18" charset="0"/>
              </a:rPr>
              <a:t>equality of opportunity to equality of outcome</a:t>
            </a:r>
          </a:p>
          <a:p>
            <a:pPr marL="0" marR="548640" indent="0" algn="r">
              <a:lnSpc>
                <a:spcPct val="120000"/>
              </a:lnSpc>
              <a:spcBef>
                <a:spcPts val="0"/>
              </a:spcBef>
              <a:buNone/>
            </a:pPr>
            <a:r>
              <a:rPr lang="en-GB" sz="2900" dirty="0">
                <a:solidFill>
                  <a:srgbClr val="664778"/>
                </a:solidFill>
                <a:latin typeface="+mj-lt"/>
                <a:cs typeface="Times New Roman" panose="02020603050405020304" pitchFamily="18" charset="0"/>
              </a:rPr>
              <a:t> </a:t>
            </a:r>
            <a:r>
              <a:rPr lang="en-GB" sz="1700" dirty="0">
                <a:solidFill>
                  <a:srgbClr val="28839A"/>
                </a:solidFill>
                <a:effectLst/>
                <a:latin typeface="+mj-lt"/>
                <a:ea typeface="Calibri" panose="020F0502020204030204" pitchFamily="34" charset="0"/>
                <a:cs typeface="Times New Roman" panose="02020603050405020304" pitchFamily="18" charset="0"/>
              </a:rPr>
              <a:t>(Johns and Jordan 2006</a:t>
            </a:r>
            <a:r>
              <a:rPr lang="en-GB" sz="1700" dirty="0">
                <a:solidFill>
                  <a:srgbClr val="28839A"/>
                </a:solidFill>
                <a:latin typeface="+mj-lt"/>
                <a:ea typeface="Calibri" panose="020F0502020204030204" pitchFamily="34" charset="0"/>
                <a:cs typeface="Times New Roman" panose="02020603050405020304" pitchFamily="18" charset="0"/>
              </a:rPr>
              <a:t>; </a:t>
            </a:r>
            <a:r>
              <a:rPr lang="en-GB" sz="1700" dirty="0" err="1">
                <a:solidFill>
                  <a:srgbClr val="28839A"/>
                </a:solidFill>
                <a:latin typeface="+mj-lt"/>
                <a:ea typeface="Calibri" panose="020F0502020204030204" pitchFamily="34" charset="0"/>
                <a:cs typeface="Times New Roman" panose="02020603050405020304" pitchFamily="18" charset="0"/>
              </a:rPr>
              <a:t>Sigafoos</a:t>
            </a:r>
            <a:r>
              <a:rPr lang="en-GB" sz="1700" dirty="0">
                <a:solidFill>
                  <a:srgbClr val="28839A"/>
                </a:solidFill>
                <a:latin typeface="+mj-lt"/>
                <a:ea typeface="Calibri" panose="020F0502020204030204" pitchFamily="34" charset="0"/>
                <a:cs typeface="Times New Roman" panose="02020603050405020304" pitchFamily="18" charset="0"/>
              </a:rPr>
              <a:t> 2021</a:t>
            </a:r>
            <a:r>
              <a:rPr lang="en-GB" sz="1700" dirty="0">
                <a:solidFill>
                  <a:srgbClr val="28839A"/>
                </a:solidFill>
                <a:effectLst/>
                <a:latin typeface="+mj-lt"/>
                <a:ea typeface="Calibri" panose="020F0502020204030204" pitchFamily="34" charset="0"/>
                <a:cs typeface="Times New Roman" panose="02020603050405020304" pitchFamily="18" charset="0"/>
              </a:rPr>
              <a:t>)</a:t>
            </a:r>
            <a:r>
              <a:rPr lang="en-GB" sz="1700" dirty="0">
                <a:solidFill>
                  <a:srgbClr val="28839A"/>
                </a:solidFill>
                <a:effectLst/>
                <a:latin typeface="+mj-lt"/>
                <a:ea typeface="Calibri" panose="020F0502020204030204" pitchFamily="34" charset="0"/>
                <a:cs typeface="Arial" panose="020B0604020202020204" pitchFamily="34" charset="0"/>
              </a:rPr>
              <a:t>. </a:t>
            </a:r>
            <a:endParaRPr lang="en-GB" sz="1800" b="1" dirty="0">
              <a:effectLst/>
              <a:latin typeface="+mj-lt"/>
              <a:ea typeface="Calibri" panose="020F0502020204030204" pitchFamily="34" charset="0"/>
              <a:cs typeface="Times New Roman" panose="02020603050405020304" pitchFamily="18" charset="0"/>
            </a:endParaRPr>
          </a:p>
          <a:p>
            <a:pPr marL="2606040" marR="548640" lvl="5" indent="0" algn="r">
              <a:lnSpc>
                <a:spcPct val="100000"/>
              </a:lnSpc>
              <a:spcAft>
                <a:spcPts val="800"/>
              </a:spcAft>
              <a:buNone/>
            </a:pPr>
            <a:endParaRPr lang="en-GB" sz="1200" dirty="0">
              <a:cs typeface="Times New Roman" panose="02020603050405020304" pitchFamily="18" charset="0"/>
            </a:endParaRPr>
          </a:p>
          <a:p>
            <a:pPr marL="2606040" marR="548640" lvl="5" indent="0" algn="r">
              <a:lnSpc>
                <a:spcPct val="100000"/>
              </a:lnSpc>
              <a:spcAft>
                <a:spcPts val="800"/>
              </a:spcAft>
              <a:buNone/>
            </a:pPr>
            <a:endParaRPr lang="en-GB" sz="1200" dirty="0">
              <a:solidFill>
                <a:srgbClr val="28839A"/>
              </a:solidFill>
              <a:effectLst/>
              <a:ea typeface="Calibri" panose="020F0502020204030204" pitchFamily="34" charset="0"/>
              <a:cs typeface="Times New Roman" panose="02020603050405020304" pitchFamily="18" charset="0"/>
            </a:endParaRPr>
          </a:p>
          <a:p>
            <a:pPr marL="0" indent="0">
              <a:buNone/>
            </a:pPr>
            <a:endParaRPr lang="en-GB" sz="1800" dirty="0">
              <a:latin typeface="+mj-lt"/>
              <a:ea typeface="+mn-lt"/>
              <a:cs typeface="Times New Roman" panose="02020603050405020304" pitchFamily="18" charset="0"/>
            </a:endParaRPr>
          </a:p>
          <a:p>
            <a:pPr marL="0" indent="0">
              <a:buNone/>
            </a:pPr>
            <a:endParaRPr lang="en-US" sz="2000" dirty="0">
              <a:latin typeface="Calibri Light"/>
              <a:ea typeface="+mn-lt"/>
              <a:cs typeface="+mn-lt"/>
            </a:endParaRP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10448338"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5126" name="Picture 6" descr="Image result for equality of outcome equality of opportunity">
            <a:extLst>
              <a:ext uri="{FF2B5EF4-FFF2-40B4-BE49-F238E27FC236}">
                <a16:creationId xmlns:a16="http://schemas.microsoft.com/office/drawing/2014/main" id="{DAAD1D7C-18CB-BF52-9499-48828BEB4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28" y="1955865"/>
            <a:ext cx="3622089" cy="1806783"/>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05719BF1-7B2B-A5AF-EBC8-D517B64AA8BE}"/>
              </a:ext>
            </a:extLst>
          </p:cNvPr>
          <p:cNvSpPr txBox="1">
            <a:spLocks/>
          </p:cNvSpPr>
          <p:nvPr/>
        </p:nvSpPr>
        <p:spPr>
          <a:xfrm>
            <a:off x="395837" y="4244310"/>
            <a:ext cx="8128712" cy="2317204"/>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457200">
              <a:lnSpc>
                <a:spcPct val="120000"/>
              </a:lnSpc>
              <a:buNone/>
            </a:pPr>
            <a:r>
              <a:rPr lang="en-GB" sz="3100" b="1" dirty="0">
                <a:latin typeface="+mj-lt"/>
                <a:cs typeface="Times New Roman" panose="02020603050405020304" pitchFamily="18" charset="0"/>
              </a:rPr>
              <a:t>Institutional inequality</a:t>
            </a:r>
          </a:p>
          <a:p>
            <a:pPr marL="0" lvl="1" indent="-457200">
              <a:lnSpc>
                <a:spcPct val="120000"/>
              </a:lnSpc>
              <a:buNone/>
            </a:pPr>
            <a:r>
              <a:rPr lang="en-GB" sz="2900" dirty="0">
                <a:solidFill>
                  <a:srgbClr val="664778"/>
                </a:solidFill>
                <a:latin typeface="+mj-lt"/>
                <a:cs typeface="Times New Roman" panose="02020603050405020304" pitchFamily="18" charset="0"/>
              </a:rPr>
              <a:t>Feminist theorists recognise how institutions construct &amp; reinforce gender inequality</a:t>
            </a:r>
            <a:r>
              <a:rPr lang="en-GB" sz="2900" dirty="0">
                <a:solidFill>
                  <a:srgbClr val="664778"/>
                </a:solidFill>
                <a:effectLst/>
                <a:latin typeface="+mj-lt"/>
                <a:ea typeface="Calibri" panose="020F0502020204030204" pitchFamily="34" charset="0"/>
                <a:cs typeface="Times New Roman" panose="02020603050405020304" pitchFamily="18" charset="0"/>
              </a:rPr>
              <a:t>                                                                                       </a:t>
            </a:r>
            <a:r>
              <a:rPr lang="en-GB" sz="1700" dirty="0">
                <a:solidFill>
                  <a:srgbClr val="28839A"/>
                </a:solidFill>
                <a:effectLst/>
                <a:latin typeface="+mj-lt"/>
                <a:ea typeface="Calibri" panose="020F0502020204030204" pitchFamily="34" charset="0"/>
                <a:cs typeface="Times New Roman" panose="02020603050405020304" pitchFamily="18" charset="0"/>
              </a:rPr>
              <a:t>(Mackay and </a:t>
            </a:r>
            <a:r>
              <a:rPr lang="en-GB" sz="1700" dirty="0" err="1">
                <a:solidFill>
                  <a:srgbClr val="28839A"/>
                </a:solidFill>
                <a:effectLst/>
                <a:latin typeface="+mj-lt"/>
                <a:ea typeface="Calibri" panose="020F0502020204030204" pitchFamily="34" charset="0"/>
                <a:cs typeface="Times New Roman" panose="02020603050405020304" pitchFamily="18" charset="0"/>
              </a:rPr>
              <a:t>Krook</a:t>
            </a:r>
            <a:r>
              <a:rPr lang="en-GB" sz="1700" dirty="0">
                <a:solidFill>
                  <a:srgbClr val="28839A"/>
                </a:solidFill>
                <a:effectLst/>
                <a:latin typeface="+mj-lt"/>
                <a:ea typeface="Calibri" panose="020F0502020204030204" pitchFamily="34" charset="0"/>
                <a:cs typeface="Times New Roman" panose="02020603050405020304" pitchFamily="18" charset="0"/>
              </a:rPr>
              <a:t> 2011)</a:t>
            </a:r>
            <a:endParaRPr lang="en-GB" sz="1700" b="1" dirty="0">
              <a:solidFill>
                <a:srgbClr val="28839A"/>
              </a:solidFill>
              <a:effectLst/>
              <a:latin typeface="+mj-lt"/>
              <a:ea typeface="Calibri" panose="020F0502020204030204" pitchFamily="34" charset="0"/>
              <a:cs typeface="Times New Roman" panose="02020603050405020304" pitchFamily="18" charset="0"/>
            </a:endParaRPr>
          </a:p>
          <a:p>
            <a:pPr marL="0" marR="548640" indent="-457200">
              <a:lnSpc>
                <a:spcPct val="120000"/>
              </a:lnSpc>
              <a:spcAft>
                <a:spcPts val="800"/>
              </a:spcAft>
              <a:buNone/>
            </a:pPr>
            <a:r>
              <a:rPr lang="en-GB" sz="2900" dirty="0">
                <a:solidFill>
                  <a:srgbClr val="664778"/>
                </a:solidFill>
                <a:latin typeface="+mj-lt"/>
                <a:cs typeface="Times New Roman" panose="02020603050405020304" pitchFamily="18" charset="0"/>
              </a:rPr>
              <a:t>Institutional racism views racism as pervasive in the cultures and structures of organisations. It was highlighted in the Macpherson Inquiry into Stephen Lawrence’s murder in 1999                                         </a:t>
            </a:r>
            <a:r>
              <a:rPr lang="en-GB" sz="1700" dirty="0">
                <a:solidFill>
                  <a:srgbClr val="28839A"/>
                </a:solidFill>
                <a:effectLst/>
                <a:latin typeface="+mj-lt"/>
                <a:ea typeface="Calibri" panose="020F0502020204030204" pitchFamily="34" charset="0"/>
                <a:cs typeface="Arial" panose="020B0604020202020204" pitchFamily="34" charset="0"/>
              </a:rPr>
              <a:t>(Craig 2012:29) </a:t>
            </a:r>
          </a:p>
          <a:p>
            <a:pPr marL="457200" lvl="1" indent="0">
              <a:lnSpc>
                <a:spcPct val="120000"/>
              </a:lnSpc>
              <a:buNone/>
            </a:pPr>
            <a:endParaRPr lang="en-GB" sz="1800" b="1" dirty="0">
              <a:effectLst/>
              <a:latin typeface="+mj-lt"/>
              <a:ea typeface="Calibri" panose="020F0502020204030204" pitchFamily="34" charset="0"/>
              <a:cs typeface="Times New Roman" panose="02020603050405020304" pitchFamily="18" charset="0"/>
            </a:endParaRPr>
          </a:p>
          <a:p>
            <a:pPr marL="2606040" marR="548640" lvl="5" indent="0" algn="r">
              <a:lnSpc>
                <a:spcPct val="100000"/>
              </a:lnSpc>
              <a:spcAft>
                <a:spcPts val="800"/>
              </a:spcAft>
              <a:buNone/>
            </a:pPr>
            <a:endParaRPr lang="en-GB" sz="1200" dirty="0">
              <a:cs typeface="Times New Roman" panose="02020603050405020304" pitchFamily="18" charset="0"/>
            </a:endParaRPr>
          </a:p>
          <a:p>
            <a:pPr marL="2606040" marR="548640" lvl="5" indent="0" algn="r">
              <a:lnSpc>
                <a:spcPct val="100000"/>
              </a:lnSpc>
              <a:spcAft>
                <a:spcPts val="800"/>
              </a:spcAft>
              <a:buNone/>
            </a:pPr>
            <a:endParaRPr lang="en-GB" sz="1200" dirty="0">
              <a:solidFill>
                <a:srgbClr val="28839A"/>
              </a:solidFill>
              <a:effectLst/>
              <a:ea typeface="Calibri" panose="020F0502020204030204" pitchFamily="34" charset="0"/>
              <a:cs typeface="Times New Roman" panose="02020603050405020304" pitchFamily="18" charset="0"/>
            </a:endParaRPr>
          </a:p>
          <a:p>
            <a:pPr marL="0" indent="0">
              <a:buNone/>
            </a:pPr>
            <a:endParaRPr lang="en-GB" sz="1800" dirty="0">
              <a:latin typeface="+mj-lt"/>
              <a:ea typeface="+mn-lt"/>
              <a:cs typeface="Times New Roman" panose="02020603050405020304" pitchFamily="18" charset="0"/>
            </a:endParaRPr>
          </a:p>
          <a:p>
            <a:pPr marL="0" indent="0">
              <a:buNone/>
            </a:pPr>
            <a:endParaRPr lang="en-US" sz="2000" dirty="0">
              <a:latin typeface="Calibri Light"/>
              <a:ea typeface="+mn-lt"/>
              <a:cs typeface="+mn-lt"/>
            </a:endParaRPr>
          </a:p>
        </p:txBody>
      </p:sp>
      <p:pic>
        <p:nvPicPr>
          <p:cNvPr id="5128" name="Picture 8" descr="See the source image">
            <a:extLst>
              <a:ext uri="{FF2B5EF4-FFF2-40B4-BE49-F238E27FC236}">
                <a16:creationId xmlns:a16="http://schemas.microsoft.com/office/drawing/2014/main" id="{FC5B11C7-7CF4-5574-D9B1-80D3B109D1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3110" y="4582060"/>
            <a:ext cx="2462556" cy="164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6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019664-B5CD-DC4F-A349-74839771DCA5}"/>
              </a:ext>
            </a:extLst>
          </p:cNvPr>
          <p:cNvSpPr txBox="1">
            <a:spLocks/>
          </p:cNvSpPr>
          <p:nvPr/>
        </p:nvSpPr>
        <p:spPr>
          <a:xfrm>
            <a:off x="395838" y="483313"/>
            <a:ext cx="11318834"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664778"/>
                </a:solidFill>
                <a:latin typeface="Franklin Gothic Demi" panose="020B0703020102020204" pitchFamily="34" charset="0"/>
                <a:cs typeface="Calibri Light"/>
              </a:rPr>
              <a:t>The formal and the informal</a:t>
            </a: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6215703"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1F463012-91A6-8A40-A11A-D1C881F324B4}"/>
              </a:ext>
            </a:extLst>
          </p:cNvPr>
          <p:cNvSpPr txBox="1">
            <a:spLocks/>
          </p:cNvSpPr>
          <p:nvPr/>
        </p:nvSpPr>
        <p:spPr>
          <a:xfrm>
            <a:off x="391696" y="1591160"/>
            <a:ext cx="3462852" cy="10113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Calibri Light"/>
              <a:ea typeface="+mn-lt"/>
              <a:cs typeface="+mn-lt"/>
            </a:endParaRPr>
          </a:p>
        </p:txBody>
      </p:sp>
      <p:sp>
        <p:nvSpPr>
          <p:cNvPr id="2" name="Rectangle 1">
            <a:extLst>
              <a:ext uri="{FF2B5EF4-FFF2-40B4-BE49-F238E27FC236}">
                <a16:creationId xmlns:a16="http://schemas.microsoft.com/office/drawing/2014/main" id="{EBBF9367-5423-4DE3-90F9-98C264E9744B}"/>
              </a:ext>
            </a:extLst>
          </p:cNvPr>
          <p:cNvSpPr>
            <a:spLocks noChangeArrowheads="1"/>
          </p:cNvSpPr>
          <p:nvPr/>
        </p:nvSpPr>
        <p:spPr bwMode="auto">
          <a:xfrm rot="10800000" flipV="1">
            <a:off x="477328" y="1648540"/>
            <a:ext cx="531618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2400" b="1" dirty="0">
                <a:latin typeface="+mj-lt"/>
                <a:cs typeface="Times New Roman" panose="02020603050405020304" pitchFamily="18" charset="0"/>
              </a:rPr>
              <a:t>New institutionalism:</a:t>
            </a:r>
          </a:p>
          <a:p>
            <a:pPr eaLnBrk="0" fontAlgn="base" hangingPunct="0">
              <a:spcBef>
                <a:spcPct val="0"/>
              </a:spcBef>
              <a:spcAft>
                <a:spcPct val="0"/>
              </a:spcAft>
            </a:pPr>
            <a:r>
              <a:rPr lang="en-GB" sz="2000" b="1" dirty="0">
                <a:solidFill>
                  <a:srgbClr val="28839A"/>
                </a:solidFill>
                <a:latin typeface="+mj-lt"/>
                <a:cs typeface="Times New Roman" panose="02020603050405020304" pitchFamily="18" charset="0"/>
              </a:rPr>
              <a:t>concerns itself with both </a:t>
            </a:r>
            <a:r>
              <a:rPr lang="en-GB" sz="2000" b="1" u="sng" dirty="0">
                <a:solidFill>
                  <a:srgbClr val="28839A"/>
                </a:solidFill>
                <a:latin typeface="+mj-lt"/>
                <a:cs typeface="Times New Roman" panose="02020603050405020304" pitchFamily="18" charset="0"/>
              </a:rPr>
              <a:t>informal</a:t>
            </a:r>
            <a:r>
              <a:rPr lang="en-GB" sz="2000" b="1" dirty="0">
                <a:solidFill>
                  <a:srgbClr val="28839A"/>
                </a:solidFill>
                <a:latin typeface="+mj-lt"/>
                <a:cs typeface="Times New Roman" panose="02020603050405020304" pitchFamily="18" charset="0"/>
              </a:rPr>
              <a:t> conventions and </a:t>
            </a:r>
            <a:r>
              <a:rPr lang="en-GB" sz="2000" b="1" u="sng" dirty="0">
                <a:solidFill>
                  <a:srgbClr val="28839A"/>
                </a:solidFill>
                <a:latin typeface="+mj-lt"/>
                <a:cs typeface="Times New Roman" panose="02020603050405020304" pitchFamily="18" charset="0"/>
              </a:rPr>
              <a:t>formal</a:t>
            </a:r>
            <a:r>
              <a:rPr lang="en-GB" sz="2000" b="1" dirty="0">
                <a:solidFill>
                  <a:srgbClr val="28839A"/>
                </a:solidFill>
                <a:latin typeface="+mj-lt"/>
                <a:cs typeface="Times New Roman" panose="02020603050405020304" pitchFamily="18" charset="0"/>
              </a:rPr>
              <a:t> structures, it focuses on:</a:t>
            </a:r>
          </a:p>
          <a:p>
            <a:pPr marL="342900" indent="-342900" eaLnBrk="0" fontAlgn="base" hangingPunct="0">
              <a:spcBef>
                <a:spcPct val="0"/>
              </a:spcBef>
              <a:spcAft>
                <a:spcPct val="0"/>
              </a:spcAft>
              <a:buFont typeface="Arial" panose="020B0604020202020204" pitchFamily="34" charset="0"/>
              <a:buChar char="•"/>
            </a:pPr>
            <a:r>
              <a:rPr lang="en-GB" b="1" dirty="0">
                <a:solidFill>
                  <a:srgbClr val="28839A"/>
                </a:solidFill>
                <a:latin typeface="+mj-lt"/>
                <a:cs typeface="Times New Roman" panose="02020603050405020304" pitchFamily="18" charset="0"/>
              </a:rPr>
              <a:t>values and power relations </a:t>
            </a:r>
          </a:p>
          <a:p>
            <a:pPr marL="342900" indent="-342900" eaLnBrk="0" fontAlgn="base" hangingPunct="0">
              <a:spcBef>
                <a:spcPct val="0"/>
              </a:spcBef>
              <a:spcAft>
                <a:spcPct val="0"/>
              </a:spcAft>
              <a:buFont typeface="Arial" panose="020B0604020202020204" pitchFamily="34" charset="0"/>
              <a:buChar char="•"/>
            </a:pPr>
            <a:r>
              <a:rPr lang="en-GB" b="1" dirty="0">
                <a:solidFill>
                  <a:srgbClr val="28839A"/>
                </a:solidFill>
                <a:latin typeface="+mj-lt"/>
                <a:cs typeface="Times New Roman" panose="02020603050405020304" pitchFamily="18" charset="0"/>
              </a:rPr>
              <a:t>how institutions interact with members’ behaviour </a:t>
            </a:r>
          </a:p>
          <a:p>
            <a:pPr algn="r" eaLnBrk="0" fontAlgn="base" hangingPunct="0">
              <a:spcBef>
                <a:spcPct val="0"/>
              </a:spcBef>
              <a:spcAft>
                <a:spcPct val="0"/>
              </a:spcAft>
            </a:pPr>
            <a:r>
              <a:rPr lang="en-GB" sz="1200" b="1" dirty="0">
                <a:solidFill>
                  <a:srgbClr val="664778"/>
                </a:solidFill>
                <a:latin typeface="+mj-lt"/>
                <a:cs typeface="Times New Roman" panose="02020603050405020304" pitchFamily="18" charset="0"/>
              </a:rPr>
              <a:t>(Lowndes 2008:156).</a:t>
            </a:r>
            <a:endParaRPr lang="en-GB" altLang="en-US" sz="1200" b="1" dirty="0">
              <a:solidFill>
                <a:srgbClr val="664778"/>
              </a:solidFill>
              <a:latin typeface="+mj-lt"/>
              <a:cs typeface="Times New Roman" panose="02020603050405020304" pitchFamily="18" charset="0"/>
            </a:endParaRPr>
          </a:p>
          <a:p>
            <a:pPr eaLnBrk="0" fontAlgn="base" hangingPunct="0">
              <a:spcBef>
                <a:spcPct val="0"/>
              </a:spcBef>
              <a:spcAft>
                <a:spcPct val="0"/>
              </a:spcAft>
            </a:pPr>
            <a:endParaRPr lang="en-GB" sz="2400" b="1" dirty="0">
              <a:latin typeface="+mj-lt"/>
              <a:cs typeface="Times New Roman" panose="02020603050405020304" pitchFamily="18" charset="0"/>
            </a:endParaRPr>
          </a:p>
          <a:p>
            <a:pPr eaLnBrk="0" fontAlgn="base" hangingPunct="0">
              <a:spcBef>
                <a:spcPct val="0"/>
              </a:spcBef>
              <a:spcAft>
                <a:spcPct val="0"/>
              </a:spcAft>
            </a:pPr>
            <a:r>
              <a:rPr lang="en-GB" sz="2400" b="1" dirty="0">
                <a:latin typeface="+mj-lt"/>
                <a:cs typeface="Times New Roman" panose="02020603050405020304" pitchFamily="18" charset="0"/>
              </a:rPr>
              <a:t>Discursive institutionalism: </a:t>
            </a:r>
          </a:p>
          <a:p>
            <a:pPr eaLnBrk="0" fontAlgn="base" hangingPunct="0">
              <a:spcBef>
                <a:spcPct val="0"/>
              </a:spcBef>
              <a:spcAft>
                <a:spcPct val="0"/>
              </a:spcAft>
            </a:pPr>
            <a:r>
              <a:rPr lang="en-GB" sz="2000" b="1" dirty="0">
                <a:solidFill>
                  <a:srgbClr val="28839A"/>
                </a:solidFill>
                <a:latin typeface="+mj-lt"/>
                <a:cs typeface="Times New Roman" panose="02020603050405020304" pitchFamily="18" charset="0"/>
              </a:rPr>
              <a:t>gives primacy to discourses and ideas, it considers: </a:t>
            </a:r>
          </a:p>
          <a:p>
            <a:pPr marL="285750" indent="-285750" eaLnBrk="0" fontAlgn="base" hangingPunct="0">
              <a:spcBef>
                <a:spcPct val="0"/>
              </a:spcBef>
              <a:spcAft>
                <a:spcPct val="0"/>
              </a:spcAft>
              <a:buFont typeface="Arial" panose="020B0604020202020204" pitchFamily="34" charset="0"/>
              <a:buChar char="•"/>
            </a:pPr>
            <a:r>
              <a:rPr lang="en-GB" b="1" dirty="0">
                <a:solidFill>
                  <a:srgbClr val="28839A"/>
                </a:solidFill>
                <a:latin typeface="+mj-lt"/>
                <a:cs typeface="Times New Roman" panose="02020603050405020304" pitchFamily="18" charset="0"/>
              </a:rPr>
              <a:t>how language and ideas shape institutions </a:t>
            </a:r>
          </a:p>
          <a:p>
            <a:pPr marL="285750" indent="-285750" eaLnBrk="0" fontAlgn="base" hangingPunct="0">
              <a:spcBef>
                <a:spcPct val="0"/>
              </a:spcBef>
              <a:spcAft>
                <a:spcPct val="0"/>
              </a:spcAft>
              <a:buFont typeface="Arial" panose="020B0604020202020204" pitchFamily="34" charset="0"/>
              <a:buChar char="•"/>
            </a:pPr>
            <a:r>
              <a:rPr lang="en-GB" b="1" dirty="0">
                <a:solidFill>
                  <a:srgbClr val="28839A"/>
                </a:solidFill>
                <a:latin typeface="+mj-lt"/>
                <a:cs typeface="Times New Roman" panose="02020603050405020304" pitchFamily="18" charset="0"/>
              </a:rPr>
              <a:t>and vice versa </a:t>
            </a:r>
          </a:p>
          <a:p>
            <a:pPr algn="r" eaLnBrk="0" fontAlgn="base" hangingPunct="0">
              <a:spcBef>
                <a:spcPct val="0"/>
              </a:spcBef>
              <a:spcAft>
                <a:spcPct val="0"/>
              </a:spcAft>
            </a:pPr>
            <a:r>
              <a:rPr lang="en-GB" sz="1200" b="1" dirty="0">
                <a:solidFill>
                  <a:srgbClr val="664778"/>
                </a:solidFill>
                <a:latin typeface="+mj-lt"/>
                <a:cs typeface="Times New Roman" panose="02020603050405020304" pitchFamily="18" charset="0"/>
              </a:rPr>
              <a:t>(Schmidt 2008) </a:t>
            </a:r>
          </a:p>
          <a:p>
            <a:pPr eaLnBrk="0" fontAlgn="base" hangingPunct="0">
              <a:spcBef>
                <a:spcPct val="0"/>
              </a:spcBef>
              <a:spcAft>
                <a:spcPct val="0"/>
              </a:spcAft>
            </a:pPr>
            <a:endParaRPr lang="en-GB" altLang="en-US" sz="1200" b="1" dirty="0">
              <a:solidFill>
                <a:srgbClr val="664778"/>
              </a:solidFill>
              <a:latin typeface="+mj-lt"/>
              <a:cs typeface="Times New Roman" panose="02020603050405020304" pitchFamily="18" charset="0"/>
            </a:endParaRPr>
          </a:p>
        </p:txBody>
      </p:sp>
      <p:pic>
        <p:nvPicPr>
          <p:cNvPr id="15" name="Picture 15" descr="Icon&#10;&#10;Description automatically generated">
            <a:extLst>
              <a:ext uri="{FF2B5EF4-FFF2-40B4-BE49-F238E27FC236}">
                <a16:creationId xmlns:a16="http://schemas.microsoft.com/office/drawing/2014/main" id="{2DE1F312-583C-47EE-9909-23D58F581281}"/>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5890"/>
          <a:stretch/>
        </p:blipFill>
        <p:spPr>
          <a:xfrm>
            <a:off x="10575267" y="6253328"/>
            <a:ext cx="1460524" cy="474211"/>
          </a:xfrm>
          <a:prstGeom prst="rect">
            <a:avLst/>
          </a:prstGeom>
        </p:spPr>
      </p:pic>
      <p:pic>
        <p:nvPicPr>
          <p:cNvPr id="4098" name="Picture 2" descr="See the source image">
            <a:extLst>
              <a:ext uri="{FF2B5EF4-FFF2-40B4-BE49-F238E27FC236}">
                <a16:creationId xmlns:a16="http://schemas.microsoft.com/office/drawing/2014/main" id="{661B7330-72FC-B870-CFF3-D9747201A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433" y="1586986"/>
            <a:ext cx="5467334" cy="364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a:extLst>
              <a:ext uri="{FF2B5EF4-FFF2-40B4-BE49-F238E27FC236}">
                <a16:creationId xmlns:a16="http://schemas.microsoft.com/office/drawing/2014/main" id="{FACABEFE-7E70-CE91-069B-6D5B1AAB00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328" y="1679712"/>
            <a:ext cx="6705897" cy="4470597"/>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96019664-B5CD-DC4F-A349-74839771DCA5}"/>
              </a:ext>
            </a:extLst>
          </p:cNvPr>
          <p:cNvSpPr txBox="1">
            <a:spLocks/>
          </p:cNvSpPr>
          <p:nvPr/>
        </p:nvSpPr>
        <p:spPr>
          <a:xfrm>
            <a:off x="395837" y="483313"/>
            <a:ext cx="11639953"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664778"/>
                </a:solidFill>
                <a:latin typeface="Franklin Gothic Demi" panose="020B0703020102020204" pitchFamily="34" charset="0"/>
                <a:cs typeface="Calibri Light"/>
              </a:rPr>
              <a:t>Resistance to Equalities Strategies</a:t>
            </a:r>
          </a:p>
        </p:txBody>
      </p:sp>
      <p:sp>
        <p:nvSpPr>
          <p:cNvPr id="18" name="Subtitle 2">
            <a:extLst>
              <a:ext uri="{FF2B5EF4-FFF2-40B4-BE49-F238E27FC236}">
                <a16:creationId xmlns:a16="http://schemas.microsoft.com/office/drawing/2014/main" id="{1F463012-91A6-8A40-A11A-D1C881F324B4}"/>
              </a:ext>
            </a:extLst>
          </p:cNvPr>
          <p:cNvSpPr txBox="1">
            <a:spLocks/>
          </p:cNvSpPr>
          <p:nvPr/>
        </p:nvSpPr>
        <p:spPr>
          <a:xfrm>
            <a:off x="4288258" y="1679713"/>
            <a:ext cx="7426414" cy="4694971"/>
          </a:xfrm>
          <a:prstGeom prst="rect">
            <a:avLst/>
          </a:prstGeom>
          <a:solidFill>
            <a:schemeClr val="bg1"/>
          </a:solidFill>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48640" indent="0">
              <a:lnSpc>
                <a:spcPct val="100000"/>
              </a:lnSpc>
              <a:spcBef>
                <a:spcPts val="1200"/>
              </a:spcBef>
              <a:buNone/>
            </a:pPr>
            <a:r>
              <a:rPr lang="en-GB" sz="2200" b="1" dirty="0">
                <a:solidFill>
                  <a:srgbClr val="664778"/>
                </a:solidFill>
                <a:latin typeface="+mj-lt"/>
                <a:cs typeface="Times New Roman" panose="02020603050405020304" pitchFamily="18" charset="0"/>
              </a:rPr>
              <a:t>Layering: </a:t>
            </a:r>
            <a:r>
              <a:rPr lang="en-GB" sz="2200" b="1" dirty="0">
                <a:solidFill>
                  <a:srgbClr val="28839A"/>
                </a:solidFill>
                <a:latin typeface="+mj-lt"/>
                <a:cs typeface="Times New Roman" panose="02020603050405020304" pitchFamily="18" charset="0"/>
              </a:rPr>
              <a:t>is a form of incremental change in an institutional setting involving new rules and processes inserted on top of existing ones. </a:t>
            </a:r>
          </a:p>
          <a:p>
            <a:pPr marL="0" marR="548640" indent="0" algn="r">
              <a:lnSpc>
                <a:spcPct val="100000"/>
              </a:lnSpc>
              <a:spcBef>
                <a:spcPts val="600"/>
              </a:spcBef>
              <a:spcAft>
                <a:spcPts val="800"/>
              </a:spcAft>
              <a:buNone/>
            </a:pPr>
            <a:r>
              <a:rPr lang="en-GB" sz="1200" dirty="0">
                <a:latin typeface="+mj-lt"/>
                <a:ea typeface="Calibri" panose="020F0502020204030204" pitchFamily="34" charset="0"/>
                <a:cs typeface="Arial" panose="020B0604020202020204" pitchFamily="34" charset="0"/>
              </a:rPr>
              <a:t>(Mackay 2011; </a:t>
            </a:r>
            <a:r>
              <a:rPr lang="en-GB" sz="1200" dirty="0" err="1">
                <a:latin typeface="+mj-lt"/>
                <a:ea typeface="Calibri" panose="020F0502020204030204" pitchFamily="34" charset="0"/>
                <a:cs typeface="Arial" panose="020B0604020202020204" pitchFamily="34" charset="0"/>
              </a:rPr>
              <a:t>Celis</a:t>
            </a:r>
            <a:r>
              <a:rPr lang="en-GB" sz="1200" dirty="0">
                <a:latin typeface="+mj-lt"/>
                <a:ea typeface="Calibri" panose="020F0502020204030204" pitchFamily="34" charset="0"/>
                <a:cs typeface="Arial" panose="020B0604020202020204" pitchFamily="34" charset="0"/>
              </a:rPr>
              <a:t> and </a:t>
            </a:r>
            <a:r>
              <a:rPr lang="en-GB" sz="1200" dirty="0" err="1">
                <a:latin typeface="+mj-lt"/>
                <a:ea typeface="Calibri" panose="020F0502020204030204" pitchFamily="34" charset="0"/>
                <a:cs typeface="Arial" panose="020B0604020202020204" pitchFamily="34" charset="0"/>
              </a:rPr>
              <a:t>Lovenduski</a:t>
            </a:r>
            <a:r>
              <a:rPr lang="en-GB" sz="1200" dirty="0">
                <a:latin typeface="+mj-lt"/>
                <a:ea typeface="Calibri" panose="020F0502020204030204" pitchFamily="34" charset="0"/>
                <a:cs typeface="Arial" panose="020B0604020202020204" pitchFamily="34" charset="0"/>
              </a:rPr>
              <a:t> 2018; Minto and </a:t>
            </a:r>
            <a:r>
              <a:rPr lang="en-GB" sz="1200" dirty="0" err="1">
                <a:latin typeface="+mj-lt"/>
                <a:ea typeface="Calibri" panose="020F0502020204030204" pitchFamily="34" charset="0"/>
                <a:cs typeface="Arial" panose="020B0604020202020204" pitchFamily="34" charset="0"/>
              </a:rPr>
              <a:t>Mergaert</a:t>
            </a:r>
            <a:r>
              <a:rPr lang="en-GB" sz="1200" dirty="0">
                <a:latin typeface="+mj-lt"/>
                <a:ea typeface="Calibri" panose="020F0502020204030204" pitchFamily="34" charset="0"/>
                <a:cs typeface="Arial" panose="020B0604020202020204" pitchFamily="34" charset="0"/>
              </a:rPr>
              <a:t> 2018)</a:t>
            </a:r>
            <a:endParaRPr lang="en-GB" sz="1200" dirty="0">
              <a:latin typeface="+mj-lt"/>
              <a:cs typeface="Times New Roman" panose="02020603050405020304" pitchFamily="18" charset="0"/>
            </a:endParaRPr>
          </a:p>
          <a:p>
            <a:pPr marL="0" marR="548640" indent="0">
              <a:lnSpc>
                <a:spcPct val="100000"/>
              </a:lnSpc>
              <a:spcAft>
                <a:spcPts val="800"/>
              </a:spcAft>
              <a:buNone/>
            </a:pPr>
            <a:r>
              <a:rPr lang="en-GB" sz="2200" b="1" dirty="0">
                <a:solidFill>
                  <a:srgbClr val="664778"/>
                </a:solidFill>
                <a:latin typeface="+mj-lt"/>
                <a:cs typeface="Times New Roman" panose="02020603050405020304" pitchFamily="18" charset="0"/>
              </a:rPr>
              <a:t>Resistance: </a:t>
            </a:r>
            <a:r>
              <a:rPr lang="en-GB" sz="2200" b="1" dirty="0">
                <a:solidFill>
                  <a:srgbClr val="28839A"/>
                </a:solidFill>
                <a:latin typeface="+mj-lt"/>
                <a:cs typeface="Times New Roman" panose="02020603050405020304" pitchFamily="18" charset="0"/>
              </a:rPr>
              <a:t>Feminist literature led the way in recognising the resistance strategies used by the status quo that frustrate equality interventions            </a:t>
            </a:r>
            <a:r>
              <a:rPr lang="en-GB" sz="1200" dirty="0">
                <a:effectLst/>
                <a:latin typeface="+mj-lt"/>
                <a:ea typeface="Calibri" panose="020F0502020204030204" pitchFamily="34" charset="0"/>
                <a:cs typeface="Times New Roman" panose="02020603050405020304" pitchFamily="18" charset="0"/>
              </a:rPr>
              <a:t>(</a:t>
            </a:r>
            <a:r>
              <a:rPr lang="en-GB" sz="1200" dirty="0">
                <a:effectLst/>
                <a:latin typeface="+mj-lt"/>
                <a:ea typeface="Calibri" panose="020F0502020204030204" pitchFamily="34" charset="0"/>
                <a:cs typeface="Arial" panose="020B0604020202020204" pitchFamily="34" charset="0"/>
              </a:rPr>
              <a:t>Acker 2006; Mackay 2011; Chappell and Waylen 2013; </a:t>
            </a:r>
            <a:r>
              <a:rPr lang="en-GB" sz="1200" dirty="0" err="1">
                <a:effectLst/>
                <a:latin typeface="+mj-lt"/>
                <a:ea typeface="Calibri" panose="020F0502020204030204" pitchFamily="34" charset="0"/>
                <a:cs typeface="Arial" panose="020B0604020202020204" pitchFamily="34" charset="0"/>
              </a:rPr>
              <a:t>Celis</a:t>
            </a:r>
            <a:r>
              <a:rPr lang="en-GB" sz="1200" dirty="0">
                <a:effectLst/>
                <a:latin typeface="+mj-lt"/>
                <a:ea typeface="Calibri" panose="020F0502020204030204" pitchFamily="34" charset="0"/>
                <a:cs typeface="Arial" panose="020B0604020202020204" pitchFamily="34" charset="0"/>
              </a:rPr>
              <a:t> and </a:t>
            </a:r>
            <a:r>
              <a:rPr lang="en-GB" sz="1200" dirty="0" err="1">
                <a:effectLst/>
                <a:latin typeface="+mj-lt"/>
                <a:ea typeface="Calibri" panose="020F0502020204030204" pitchFamily="34" charset="0"/>
                <a:cs typeface="Arial" panose="020B0604020202020204" pitchFamily="34" charset="0"/>
              </a:rPr>
              <a:t>Lovenduski</a:t>
            </a:r>
            <a:r>
              <a:rPr lang="en-GB" sz="1200" dirty="0">
                <a:effectLst/>
                <a:latin typeface="+mj-lt"/>
                <a:ea typeface="Calibri" panose="020F0502020204030204" pitchFamily="34" charset="0"/>
                <a:cs typeface="Arial" panose="020B0604020202020204" pitchFamily="34" charset="0"/>
              </a:rPr>
              <a:t> 2018</a:t>
            </a:r>
            <a:r>
              <a:rPr lang="en-GB" sz="1200" dirty="0">
                <a:effectLst/>
                <a:latin typeface="+mj-lt"/>
                <a:ea typeface="Calibri" panose="020F0502020204030204" pitchFamily="34" charset="0"/>
                <a:cs typeface="Times New Roman" panose="02020603050405020304" pitchFamily="18" charset="0"/>
              </a:rPr>
              <a:t>) </a:t>
            </a:r>
          </a:p>
          <a:p>
            <a:pPr marL="0" marR="548640" indent="0">
              <a:lnSpc>
                <a:spcPct val="100000"/>
              </a:lnSpc>
              <a:spcAft>
                <a:spcPts val="800"/>
              </a:spcAft>
              <a:buNone/>
            </a:pPr>
            <a:r>
              <a:rPr lang="en-GB" sz="2200" b="1" dirty="0">
                <a:solidFill>
                  <a:srgbClr val="664778"/>
                </a:solidFill>
                <a:latin typeface="+mj-lt"/>
                <a:cs typeface="Times New Roman" panose="02020603050405020304" pitchFamily="18" charset="0"/>
              </a:rPr>
              <a:t>Decoupling: </a:t>
            </a:r>
            <a:r>
              <a:rPr lang="en-GB" sz="2200" b="1" dirty="0">
                <a:solidFill>
                  <a:srgbClr val="28839A"/>
                </a:solidFill>
                <a:latin typeface="+mj-lt"/>
                <a:cs typeface="Times New Roman" panose="02020603050405020304" pitchFamily="18" charset="0"/>
              </a:rPr>
              <a:t>Institutions from formal commitments to equalities strategies through informal norms and discourses that undermine them                                                                                             </a:t>
            </a:r>
            <a:r>
              <a:rPr lang="en-GB" sz="1200" dirty="0">
                <a:latin typeface="+mj-lt"/>
                <a:ea typeface="Calibri" panose="020F0502020204030204" pitchFamily="34" charset="0"/>
                <a:cs typeface="Times New Roman" panose="02020603050405020304" pitchFamily="18" charset="0"/>
              </a:rPr>
              <a:t>(Chaney 2006)</a:t>
            </a:r>
            <a:endParaRPr lang="en-GB" sz="2200" b="1" dirty="0">
              <a:solidFill>
                <a:srgbClr val="664778"/>
              </a:solidFill>
              <a:latin typeface="+mj-lt"/>
              <a:cs typeface="Times New Roman" panose="02020603050405020304" pitchFamily="18" charset="0"/>
            </a:endParaRPr>
          </a:p>
          <a:p>
            <a:pPr marL="0" marR="548640" indent="0">
              <a:lnSpc>
                <a:spcPct val="100000"/>
              </a:lnSpc>
              <a:spcAft>
                <a:spcPts val="800"/>
              </a:spcAft>
              <a:buNone/>
            </a:pPr>
            <a:r>
              <a:rPr lang="en-GB" sz="2200" b="1" dirty="0">
                <a:solidFill>
                  <a:srgbClr val="664778"/>
                </a:solidFill>
                <a:latin typeface="+mj-lt"/>
                <a:cs typeface="Times New Roman" panose="02020603050405020304" pitchFamily="18" charset="0"/>
              </a:rPr>
              <a:t>Reinforcing:</a:t>
            </a:r>
            <a:r>
              <a:rPr lang="en-GB" sz="2200" b="1" dirty="0">
                <a:solidFill>
                  <a:srgbClr val="28839A"/>
                </a:solidFill>
                <a:latin typeface="+mj-lt"/>
                <a:cs typeface="Times New Roman" panose="02020603050405020304" pitchFamily="18" charset="0"/>
              </a:rPr>
              <a:t> Informal norms can also complement formal rules so that the two can work together in concert</a:t>
            </a:r>
            <a:r>
              <a:rPr lang="en-GB" sz="1800" dirty="0">
                <a:effectLst/>
                <a:latin typeface="+mj-lt"/>
                <a:ea typeface="Calibri" panose="020F0502020204030204" pitchFamily="34" charset="0"/>
                <a:cs typeface="Times New Roman" panose="02020603050405020304" pitchFamily="18" charset="0"/>
              </a:rPr>
              <a:t>                  </a:t>
            </a:r>
            <a:r>
              <a:rPr lang="en-GB" sz="1200" dirty="0">
                <a:latin typeface="+mj-lt"/>
                <a:cs typeface="Times New Roman" panose="02020603050405020304" pitchFamily="18" charset="0"/>
              </a:rPr>
              <a:t>(Chappell and Waylen 2013)</a:t>
            </a:r>
            <a:endParaRPr lang="en-GB" sz="1800" dirty="0">
              <a:latin typeface="+mj-lt"/>
              <a:ea typeface="+mn-lt"/>
              <a:cs typeface="Times New Roman" panose="02020603050405020304" pitchFamily="18" charset="0"/>
            </a:endParaRPr>
          </a:p>
          <a:p>
            <a:pPr marL="0" indent="0">
              <a:buNone/>
            </a:pPr>
            <a:endParaRPr lang="en-US" sz="2000" dirty="0">
              <a:latin typeface="Calibri Light"/>
              <a:ea typeface="+mn-lt"/>
              <a:cs typeface="+mn-lt"/>
            </a:endParaRP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7780552"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21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019664-B5CD-DC4F-A349-74839771DCA5}"/>
              </a:ext>
            </a:extLst>
          </p:cNvPr>
          <p:cNvSpPr txBox="1">
            <a:spLocks/>
          </p:cNvSpPr>
          <p:nvPr/>
        </p:nvSpPr>
        <p:spPr>
          <a:xfrm>
            <a:off x="395837" y="483313"/>
            <a:ext cx="11639953"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664778"/>
                </a:solidFill>
                <a:latin typeface="Franklin Gothic Demi" panose="020B0703020102020204" pitchFamily="34" charset="0"/>
                <a:cs typeface="Calibri Light"/>
              </a:rPr>
              <a:t>Positive Action and Positive Discrimination</a:t>
            </a:r>
          </a:p>
        </p:txBody>
      </p:sp>
      <p:sp>
        <p:nvSpPr>
          <p:cNvPr id="18" name="Subtitle 2">
            <a:extLst>
              <a:ext uri="{FF2B5EF4-FFF2-40B4-BE49-F238E27FC236}">
                <a16:creationId xmlns:a16="http://schemas.microsoft.com/office/drawing/2014/main" id="{1F463012-91A6-8A40-A11A-D1C881F324B4}"/>
              </a:ext>
            </a:extLst>
          </p:cNvPr>
          <p:cNvSpPr txBox="1">
            <a:spLocks/>
          </p:cNvSpPr>
          <p:nvPr/>
        </p:nvSpPr>
        <p:spPr>
          <a:xfrm>
            <a:off x="5417681" y="1757813"/>
            <a:ext cx="6333928" cy="3572457"/>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marR="548640" indent="0">
              <a:lnSpc>
                <a:spcPct val="120000"/>
              </a:lnSpc>
              <a:spcAft>
                <a:spcPts val="800"/>
              </a:spcAft>
              <a:buNone/>
            </a:pPr>
            <a:r>
              <a:rPr lang="en-GB" sz="3400" b="1" dirty="0">
                <a:solidFill>
                  <a:srgbClr val="28839A"/>
                </a:solidFill>
                <a:latin typeface="+mj-lt"/>
                <a:cs typeface="Times New Roman" panose="02020603050405020304" pitchFamily="18" charset="0"/>
              </a:rPr>
              <a:t>Positive action: </a:t>
            </a:r>
            <a:r>
              <a:rPr lang="en-GB" sz="2900" dirty="0">
                <a:solidFill>
                  <a:srgbClr val="664778"/>
                </a:solidFill>
                <a:latin typeface="+mj-lt"/>
                <a:cs typeface="Times New Roman" panose="02020603050405020304" pitchFamily="18" charset="0"/>
              </a:rPr>
              <a:t>permits employers to overcome the effects of past discrimination in a limited way, legal in the UK</a:t>
            </a:r>
            <a:r>
              <a:rPr lang="en-GB" sz="2900" dirty="0">
                <a:solidFill>
                  <a:srgbClr val="28839A"/>
                </a:solidFill>
                <a:latin typeface="+mj-lt"/>
                <a:cs typeface="Times New Roman" panose="02020603050405020304" pitchFamily="18" charset="0"/>
              </a:rPr>
              <a:t>           </a:t>
            </a:r>
            <a:r>
              <a:rPr lang="en-GB" sz="1700" dirty="0">
                <a:latin typeface="+mj-lt"/>
                <a:cs typeface="Arial" panose="020B0604020202020204" pitchFamily="34" charset="0"/>
              </a:rPr>
              <a:t>(Bennett et al 2005; </a:t>
            </a:r>
            <a:r>
              <a:rPr lang="en-GB" sz="1700" dirty="0" err="1">
                <a:latin typeface="+mj-lt"/>
                <a:cs typeface="Arial" panose="020B0604020202020204" pitchFamily="34" charset="0"/>
              </a:rPr>
              <a:t>Bagilhole</a:t>
            </a:r>
            <a:r>
              <a:rPr lang="en-GB" sz="1700" dirty="0">
                <a:latin typeface="+mj-lt"/>
                <a:cs typeface="Arial" panose="020B0604020202020204" pitchFamily="34" charset="0"/>
              </a:rPr>
              <a:t> 2009; </a:t>
            </a:r>
            <a:r>
              <a:rPr lang="en-GB" sz="1700" dirty="0" err="1">
                <a:latin typeface="+mj-lt"/>
                <a:cs typeface="Arial" panose="020B0604020202020204" pitchFamily="34" charset="0"/>
              </a:rPr>
              <a:t>Solanke</a:t>
            </a:r>
            <a:r>
              <a:rPr lang="en-GB" sz="1700" dirty="0">
                <a:latin typeface="+mj-lt"/>
                <a:cs typeface="Arial" panose="020B0604020202020204" pitchFamily="34" charset="0"/>
              </a:rPr>
              <a:t> 2017) </a:t>
            </a:r>
          </a:p>
          <a:p>
            <a:pPr marL="320040" marR="548640" indent="0">
              <a:lnSpc>
                <a:spcPct val="120000"/>
              </a:lnSpc>
              <a:spcBef>
                <a:spcPts val="2400"/>
              </a:spcBef>
              <a:spcAft>
                <a:spcPts val="800"/>
              </a:spcAft>
              <a:buNone/>
            </a:pPr>
            <a:r>
              <a:rPr lang="en-GB" sz="3400" b="1" dirty="0">
                <a:solidFill>
                  <a:srgbClr val="28839A"/>
                </a:solidFill>
                <a:latin typeface="+mj-lt"/>
                <a:cs typeface="Times New Roman" panose="02020603050405020304" pitchFamily="18" charset="0"/>
              </a:rPr>
              <a:t>Positive discrimination:</a:t>
            </a:r>
            <a:r>
              <a:rPr lang="en-GB" sz="3400" dirty="0">
                <a:solidFill>
                  <a:srgbClr val="28839A"/>
                </a:solidFill>
                <a:latin typeface="+mj-lt"/>
                <a:cs typeface="Times New Roman" panose="02020603050405020304" pitchFamily="18" charset="0"/>
              </a:rPr>
              <a:t> </a:t>
            </a:r>
            <a:r>
              <a:rPr lang="en-GB" sz="2900" dirty="0">
                <a:solidFill>
                  <a:srgbClr val="664778"/>
                </a:solidFill>
                <a:latin typeface="+mj-lt"/>
                <a:cs typeface="Times New Roman" panose="02020603050405020304" pitchFamily="18" charset="0"/>
              </a:rPr>
              <a:t>giving employment opportunities to particular groups - is illegal in the UK with just a few exceptions              </a:t>
            </a:r>
            <a:r>
              <a:rPr lang="en-GB" sz="1700" dirty="0">
                <a:latin typeface="+mj-lt"/>
                <a:cs typeface="Times New Roman" panose="02020603050405020304" pitchFamily="18" charset="0"/>
              </a:rPr>
              <a:t>(Johns and Jordon 2006) </a:t>
            </a:r>
          </a:p>
          <a:p>
            <a:pPr marL="320040" marR="548640" indent="0" algn="r">
              <a:lnSpc>
                <a:spcPct val="120000"/>
              </a:lnSpc>
              <a:spcBef>
                <a:spcPts val="0"/>
              </a:spcBef>
              <a:spcAft>
                <a:spcPts val="800"/>
              </a:spcAft>
              <a:buNone/>
            </a:pPr>
            <a:r>
              <a:rPr lang="en-GB" sz="2900" dirty="0">
                <a:solidFill>
                  <a:srgbClr val="664778"/>
                </a:solidFill>
                <a:latin typeface="+mj-lt"/>
                <a:cs typeface="Times New Roman" panose="02020603050405020304" pitchFamily="18" charset="0"/>
              </a:rPr>
              <a:t>Controversial, but effective   </a:t>
            </a:r>
            <a:r>
              <a:rPr lang="en-GB" sz="1700" dirty="0">
                <a:solidFill>
                  <a:srgbClr val="664778"/>
                </a:solidFill>
                <a:latin typeface="+mj-lt"/>
                <a:cs typeface="Times New Roman" panose="02020603050405020304" pitchFamily="18" charset="0"/>
              </a:rPr>
              <a:t>(e.g. women’s political representation)                                </a:t>
            </a:r>
            <a:r>
              <a:rPr lang="en-GB" sz="1700" dirty="0">
                <a:latin typeface="+mj-lt"/>
                <a:cs typeface="Times New Roman" panose="02020603050405020304" pitchFamily="18" charset="0"/>
              </a:rPr>
              <a:t>(Bennett et al 2005) </a:t>
            </a:r>
          </a:p>
          <a:p>
            <a:pPr marL="2606040" marR="548640" lvl="5" indent="0" algn="r">
              <a:lnSpc>
                <a:spcPct val="100000"/>
              </a:lnSpc>
              <a:spcAft>
                <a:spcPts val="800"/>
              </a:spcAft>
              <a:buNone/>
            </a:pPr>
            <a:endParaRPr lang="en-GB" sz="1200" dirty="0">
              <a:cs typeface="Times New Roman" panose="02020603050405020304" pitchFamily="18" charset="0"/>
            </a:endParaRPr>
          </a:p>
          <a:p>
            <a:pPr marL="2606040" marR="548640" lvl="5" indent="0" algn="r">
              <a:lnSpc>
                <a:spcPct val="100000"/>
              </a:lnSpc>
              <a:spcAft>
                <a:spcPts val="800"/>
              </a:spcAft>
              <a:buNone/>
            </a:pPr>
            <a:endParaRPr lang="en-GB" sz="1200" dirty="0">
              <a:solidFill>
                <a:srgbClr val="28839A"/>
              </a:solidFill>
              <a:effectLst/>
              <a:ea typeface="Calibri" panose="020F0502020204030204" pitchFamily="34" charset="0"/>
              <a:cs typeface="Times New Roman" panose="02020603050405020304" pitchFamily="18" charset="0"/>
            </a:endParaRPr>
          </a:p>
          <a:p>
            <a:pPr marL="0" indent="0">
              <a:buNone/>
            </a:pPr>
            <a:endParaRPr lang="en-GB" sz="1800" dirty="0">
              <a:latin typeface="+mj-lt"/>
              <a:ea typeface="+mn-lt"/>
              <a:cs typeface="Times New Roman" panose="02020603050405020304" pitchFamily="18" charset="0"/>
            </a:endParaRPr>
          </a:p>
          <a:p>
            <a:pPr marL="0" indent="0">
              <a:buNone/>
            </a:pPr>
            <a:endParaRPr lang="en-US" sz="2000" dirty="0">
              <a:latin typeface="Calibri Light"/>
              <a:ea typeface="+mn-lt"/>
              <a:cs typeface="+mn-lt"/>
            </a:endParaRP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9388567"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2052" name="Picture 4" descr="See the source image">
            <a:extLst>
              <a:ext uri="{FF2B5EF4-FFF2-40B4-BE49-F238E27FC236}">
                <a16:creationId xmlns:a16="http://schemas.microsoft.com/office/drawing/2014/main" id="{8B37CBAF-AC06-CEB9-DEAA-84D0C5A0F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28" y="1757813"/>
            <a:ext cx="4940353" cy="32855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D5854CB-A5D4-1350-9924-237B7329C3CC}"/>
              </a:ext>
            </a:extLst>
          </p:cNvPr>
          <p:cNvSpPr txBox="1"/>
          <p:nvPr/>
        </p:nvSpPr>
        <p:spPr>
          <a:xfrm>
            <a:off x="395836" y="5330275"/>
            <a:ext cx="11355773" cy="753861"/>
          </a:xfrm>
          <a:prstGeom prst="rect">
            <a:avLst/>
          </a:prstGeom>
          <a:noFill/>
        </p:spPr>
        <p:txBody>
          <a:bodyPr wrap="square">
            <a:spAutoFit/>
          </a:bodyPr>
          <a:lstStyle/>
          <a:p>
            <a:pPr marL="320040" marR="548640" indent="0">
              <a:lnSpc>
                <a:spcPct val="120000"/>
              </a:lnSpc>
              <a:spcAft>
                <a:spcPts val="800"/>
              </a:spcAft>
              <a:buNone/>
            </a:pPr>
            <a:r>
              <a:rPr lang="en-GB" sz="2000" dirty="0">
                <a:solidFill>
                  <a:srgbClr val="28839A"/>
                </a:solidFill>
                <a:latin typeface="+mj-lt"/>
                <a:cs typeface="Times New Roman" panose="02020603050405020304" pitchFamily="18" charset="0"/>
              </a:rPr>
              <a:t>Charities can use positive action but must not be seen to positively discriminate in their services </a:t>
            </a:r>
          </a:p>
          <a:p>
            <a:pPr marL="320040" marR="548640" indent="0" algn="r">
              <a:lnSpc>
                <a:spcPct val="120000"/>
              </a:lnSpc>
              <a:spcAft>
                <a:spcPts val="800"/>
              </a:spcAft>
              <a:buNone/>
            </a:pPr>
            <a:r>
              <a:rPr lang="en-GB" sz="1100" dirty="0">
                <a:latin typeface="+mj-lt"/>
                <a:cs typeface="Times New Roman" panose="02020603050405020304" pitchFamily="18" charset="0"/>
              </a:rPr>
              <a:t>(</a:t>
            </a:r>
            <a:r>
              <a:rPr lang="en-GB" sz="1100" dirty="0" err="1">
                <a:latin typeface="+mj-lt"/>
                <a:cs typeface="Times New Roman" panose="02020603050405020304" pitchFamily="18" charset="0"/>
              </a:rPr>
              <a:t>Sigafoos</a:t>
            </a:r>
            <a:r>
              <a:rPr lang="en-GB" sz="1100" dirty="0">
                <a:latin typeface="+mj-lt"/>
                <a:cs typeface="Times New Roman" panose="02020603050405020304" pitchFamily="18" charset="0"/>
              </a:rPr>
              <a:t> 2021)</a:t>
            </a:r>
            <a:endParaRPr lang="en-GB" sz="1800" dirty="0">
              <a:solidFill>
                <a:srgbClr val="28839A"/>
              </a:solidFill>
              <a:latin typeface="+mj-lt"/>
              <a:cs typeface="Times New Roman" panose="02020603050405020304" pitchFamily="18" charset="0"/>
            </a:endParaRPr>
          </a:p>
        </p:txBody>
      </p:sp>
    </p:spTree>
    <p:extLst>
      <p:ext uri="{BB962C8B-B14F-4D97-AF65-F5344CB8AC3E}">
        <p14:creationId xmlns:p14="http://schemas.microsoft.com/office/powerpoint/2010/main" val="275067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019664-B5CD-DC4F-A349-74839771DCA5}"/>
              </a:ext>
            </a:extLst>
          </p:cNvPr>
          <p:cNvSpPr txBox="1">
            <a:spLocks/>
          </p:cNvSpPr>
          <p:nvPr/>
        </p:nvSpPr>
        <p:spPr>
          <a:xfrm>
            <a:off x="395837" y="483313"/>
            <a:ext cx="11639953" cy="6769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664778"/>
                </a:solidFill>
                <a:latin typeface="Franklin Gothic Demi" panose="020B0703020102020204" pitchFamily="34" charset="0"/>
                <a:cs typeface="Calibri Light"/>
              </a:rPr>
              <a:t>Inequality between Equalities</a:t>
            </a:r>
          </a:p>
        </p:txBody>
      </p:sp>
      <p:sp>
        <p:nvSpPr>
          <p:cNvPr id="18" name="Subtitle 2">
            <a:extLst>
              <a:ext uri="{FF2B5EF4-FFF2-40B4-BE49-F238E27FC236}">
                <a16:creationId xmlns:a16="http://schemas.microsoft.com/office/drawing/2014/main" id="{1F463012-91A6-8A40-A11A-D1C881F324B4}"/>
              </a:ext>
            </a:extLst>
          </p:cNvPr>
          <p:cNvSpPr txBox="1">
            <a:spLocks/>
          </p:cNvSpPr>
          <p:nvPr/>
        </p:nvSpPr>
        <p:spPr>
          <a:xfrm>
            <a:off x="459680" y="1837191"/>
            <a:ext cx="6901239" cy="48717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00000"/>
              </a:lnSpc>
              <a:spcBef>
                <a:spcPts val="0"/>
              </a:spcBef>
              <a:spcAft>
                <a:spcPts val="1200"/>
              </a:spcAft>
              <a:buNone/>
            </a:pPr>
            <a:r>
              <a:rPr lang="en-GB" sz="2200" b="1" dirty="0">
                <a:effectLst/>
                <a:latin typeface="+mj-lt"/>
                <a:ea typeface="Calibri" panose="020F0502020204030204" pitchFamily="34" charset="0"/>
                <a:cs typeface="Times New Roman" panose="02020603050405020304" pitchFamily="18" charset="0"/>
              </a:rPr>
              <a:t>Ocular-centric: </a:t>
            </a:r>
          </a:p>
          <a:p>
            <a:pPr marL="0" lvl="1" indent="-457200">
              <a:lnSpc>
                <a:spcPct val="100000"/>
              </a:lnSpc>
              <a:spcBef>
                <a:spcPts val="0"/>
              </a:spcBef>
              <a:spcAft>
                <a:spcPts val="1200"/>
              </a:spcAft>
              <a:buNone/>
            </a:pPr>
            <a:r>
              <a:rPr lang="en-GB" sz="1800" b="1" dirty="0">
                <a:solidFill>
                  <a:srgbClr val="28839A"/>
                </a:solidFill>
                <a:latin typeface="+mj-lt"/>
                <a:cs typeface="Times New Roman" panose="02020603050405020304" pitchFamily="18" charset="0"/>
              </a:rPr>
              <a:t>Equality measures provides remedy for inequality they can see   </a:t>
            </a:r>
            <a:r>
              <a:rPr lang="en-GB" sz="1200" dirty="0">
                <a:latin typeface="+mj-lt"/>
                <a:cs typeface="Times New Roman" panose="02020603050405020304" pitchFamily="18" charset="0"/>
              </a:rPr>
              <a:t>(</a:t>
            </a:r>
            <a:r>
              <a:rPr lang="en-GB" sz="1200" dirty="0" err="1">
                <a:latin typeface="+mj-lt"/>
                <a:cs typeface="Times New Roman" panose="02020603050405020304" pitchFamily="18" charset="0"/>
              </a:rPr>
              <a:t>Solanke</a:t>
            </a:r>
            <a:r>
              <a:rPr lang="en-GB" sz="1200" dirty="0">
                <a:latin typeface="+mj-lt"/>
                <a:cs typeface="Times New Roman" panose="02020603050405020304" pitchFamily="18" charset="0"/>
              </a:rPr>
              <a:t> 2010)</a:t>
            </a:r>
          </a:p>
          <a:p>
            <a:pPr marL="0" indent="-457200">
              <a:lnSpc>
                <a:spcPct val="100000"/>
              </a:lnSpc>
              <a:spcBef>
                <a:spcPts val="0"/>
              </a:spcBef>
              <a:spcAft>
                <a:spcPts val="1200"/>
              </a:spcAft>
              <a:buNone/>
            </a:pPr>
            <a:endParaRPr lang="en-GB" sz="1800" b="1" dirty="0">
              <a:effectLst/>
              <a:latin typeface="+mj-lt"/>
              <a:ea typeface="Calibri" panose="020F0502020204030204" pitchFamily="34" charset="0"/>
              <a:cs typeface="Times New Roman" panose="02020603050405020304" pitchFamily="18" charset="0"/>
            </a:endParaRPr>
          </a:p>
          <a:p>
            <a:pPr marL="0" indent="-457200">
              <a:lnSpc>
                <a:spcPct val="100000"/>
              </a:lnSpc>
              <a:spcBef>
                <a:spcPts val="0"/>
              </a:spcBef>
              <a:spcAft>
                <a:spcPts val="1200"/>
              </a:spcAft>
              <a:buNone/>
            </a:pPr>
            <a:r>
              <a:rPr lang="en-GB" sz="2200" b="1" dirty="0">
                <a:effectLst/>
                <a:latin typeface="+mj-lt"/>
                <a:ea typeface="Calibri" panose="020F0502020204030204" pitchFamily="34" charset="0"/>
                <a:cs typeface="Times New Roman" panose="02020603050405020304" pitchFamily="18" charset="0"/>
              </a:rPr>
              <a:t>Hierarchy of (In)equalities:</a:t>
            </a:r>
            <a:r>
              <a:rPr lang="en-GB" sz="1800" dirty="0">
                <a:effectLst/>
                <a:latin typeface="+mj-lt"/>
                <a:ea typeface="Calibri" panose="020F0502020204030204" pitchFamily="34" charset="0"/>
                <a:cs typeface="Times New Roman" panose="02020603050405020304" pitchFamily="18" charset="0"/>
              </a:rPr>
              <a:t> </a:t>
            </a:r>
          </a:p>
          <a:p>
            <a:pPr marL="0" lvl="1" indent="-457200">
              <a:lnSpc>
                <a:spcPct val="100000"/>
              </a:lnSpc>
              <a:spcBef>
                <a:spcPts val="0"/>
              </a:spcBef>
              <a:buNone/>
            </a:pPr>
            <a:r>
              <a:rPr lang="en-GB" sz="1800" b="1" dirty="0">
                <a:solidFill>
                  <a:srgbClr val="28839A"/>
                </a:solidFill>
                <a:latin typeface="+mj-lt"/>
                <a:cs typeface="Times New Roman" panose="02020603050405020304" pitchFamily="18" charset="0"/>
              </a:rPr>
              <a:t>Hierarchies may form between equalities categories due political salience</a:t>
            </a:r>
            <a:r>
              <a:rPr lang="en-GB" sz="2200" b="1" dirty="0">
                <a:solidFill>
                  <a:srgbClr val="28839A"/>
                </a:solidFill>
                <a:latin typeface="+mj-lt"/>
                <a:cs typeface="Times New Roman" panose="02020603050405020304" pitchFamily="18" charset="0"/>
              </a:rPr>
              <a:t> </a:t>
            </a:r>
          </a:p>
          <a:p>
            <a:pPr marL="0" lvl="1" indent="-457200">
              <a:lnSpc>
                <a:spcPct val="100000"/>
              </a:lnSpc>
              <a:spcBef>
                <a:spcPts val="0"/>
              </a:spcBef>
              <a:spcAft>
                <a:spcPts val="1200"/>
              </a:spcAft>
              <a:buNone/>
            </a:pPr>
            <a:r>
              <a:rPr lang="en-GB" sz="2200" b="1" dirty="0">
                <a:solidFill>
                  <a:srgbClr val="28839A"/>
                </a:solidFill>
                <a:latin typeface="+mj-lt"/>
                <a:ea typeface="Calibri" panose="020F0502020204030204" pitchFamily="34" charset="0"/>
                <a:cs typeface="Times New Roman" panose="02020603050405020304" pitchFamily="18" charset="0"/>
              </a:rPr>
              <a:t>                                                                                         </a:t>
            </a:r>
            <a:r>
              <a:rPr lang="en-GB" sz="1200" dirty="0">
                <a:latin typeface="+mj-lt"/>
                <a:ea typeface="Calibri" panose="020F0502020204030204" pitchFamily="34" charset="0"/>
                <a:cs typeface="Times New Roman" panose="02020603050405020304" pitchFamily="18" charset="0"/>
              </a:rPr>
              <a:t>(</a:t>
            </a:r>
            <a:r>
              <a:rPr lang="en-GB" sz="1200" dirty="0" err="1">
                <a:latin typeface="+mj-lt"/>
                <a:ea typeface="Calibri" panose="020F0502020204030204" pitchFamily="34" charset="0"/>
                <a:cs typeface="Times New Roman" panose="02020603050405020304" pitchFamily="18" charset="0"/>
              </a:rPr>
              <a:t>Verloo</a:t>
            </a:r>
            <a:r>
              <a:rPr lang="en-GB" sz="1200" dirty="0">
                <a:latin typeface="+mj-lt"/>
                <a:ea typeface="Calibri" panose="020F0502020204030204" pitchFamily="34" charset="0"/>
                <a:cs typeface="Times New Roman" panose="02020603050405020304" pitchFamily="18" charset="0"/>
              </a:rPr>
              <a:t> 2006)</a:t>
            </a:r>
            <a:r>
              <a:rPr lang="en-GB" sz="1200" b="1" dirty="0">
                <a:latin typeface="+mj-lt"/>
                <a:ea typeface="Calibri" panose="020F0502020204030204" pitchFamily="34" charset="0"/>
                <a:cs typeface="Times New Roman" panose="02020603050405020304" pitchFamily="18" charset="0"/>
              </a:rPr>
              <a:t> </a:t>
            </a:r>
          </a:p>
          <a:p>
            <a:pPr marL="0" lvl="1" indent="-457200">
              <a:lnSpc>
                <a:spcPct val="100000"/>
              </a:lnSpc>
              <a:spcBef>
                <a:spcPts val="0"/>
              </a:spcBef>
              <a:spcAft>
                <a:spcPts val="1200"/>
              </a:spcAft>
              <a:buNone/>
            </a:pPr>
            <a:r>
              <a:rPr lang="en-GB" sz="1800" b="1" dirty="0">
                <a:solidFill>
                  <a:srgbClr val="28839A"/>
                </a:solidFill>
                <a:latin typeface="+mj-lt"/>
                <a:cs typeface="Times New Roman" panose="02020603050405020304" pitchFamily="18" charset="0"/>
              </a:rPr>
              <a:t>Gender and ‘race’ are typically privileged in the hierarchy in policymaking across Europe                                                                                    </a:t>
            </a:r>
            <a:r>
              <a:rPr lang="en-GB" sz="800" dirty="0">
                <a:latin typeface="+mj-lt"/>
                <a:cs typeface="Times New Roman" panose="02020603050405020304" pitchFamily="18" charset="0"/>
              </a:rPr>
              <a:t>(</a:t>
            </a:r>
            <a:r>
              <a:rPr lang="en-GB" sz="1200" dirty="0" err="1">
                <a:latin typeface="+mj-lt"/>
                <a:cs typeface="Times New Roman" panose="02020603050405020304" pitchFamily="18" charset="0"/>
              </a:rPr>
              <a:t>Krizsan</a:t>
            </a:r>
            <a:r>
              <a:rPr lang="en-GB" sz="1200" dirty="0">
                <a:latin typeface="+mj-lt"/>
                <a:cs typeface="Times New Roman" panose="02020603050405020304" pitchFamily="18" charset="0"/>
              </a:rPr>
              <a:t> et al. 2012)</a:t>
            </a:r>
          </a:p>
          <a:p>
            <a:pPr marL="0" lvl="1" indent="-457200" fontAlgn="base">
              <a:lnSpc>
                <a:spcPct val="100000"/>
              </a:lnSpc>
              <a:spcBef>
                <a:spcPts val="0"/>
              </a:spcBef>
              <a:spcAft>
                <a:spcPts val="1200"/>
              </a:spcAft>
              <a:buNone/>
            </a:pPr>
            <a:r>
              <a:rPr lang="en-GB" sz="1700" b="1" dirty="0">
                <a:solidFill>
                  <a:srgbClr val="28839A"/>
                </a:solidFill>
                <a:latin typeface="+mj-lt"/>
                <a:cs typeface="Times New Roman" panose="02020603050405020304" pitchFamily="18" charset="0"/>
              </a:rPr>
              <a:t>It is worthwhile understanding the different equalities contexts in the devolved nations                                                                                                   </a:t>
            </a:r>
            <a:r>
              <a:rPr lang="en-GB" sz="1200" dirty="0">
                <a:latin typeface="+mj-lt"/>
                <a:cs typeface="Times New Roman" panose="02020603050405020304" pitchFamily="18" charset="0"/>
              </a:rPr>
              <a:t>(</a:t>
            </a:r>
            <a:r>
              <a:rPr lang="en-GB" sz="1200" dirty="0" err="1">
                <a:latin typeface="+mj-lt"/>
                <a:cs typeface="Times New Roman" panose="02020603050405020304" pitchFamily="18" charset="0"/>
              </a:rPr>
              <a:t>Hankivsky</a:t>
            </a:r>
            <a:r>
              <a:rPr lang="en-GB" sz="1200" dirty="0">
                <a:latin typeface="+mj-lt"/>
                <a:cs typeface="Times New Roman" panose="02020603050405020304" pitchFamily="18" charset="0"/>
              </a:rPr>
              <a:t> et al. 2019) </a:t>
            </a:r>
          </a:p>
          <a:p>
            <a:pPr marL="0" indent="0">
              <a:buNone/>
            </a:pPr>
            <a:endParaRPr lang="en-US" sz="2000" dirty="0">
              <a:latin typeface="Calibri Light"/>
              <a:ea typeface="+mn-lt"/>
              <a:cs typeface="+mn-lt"/>
            </a:endParaRPr>
          </a:p>
        </p:txBody>
      </p:sp>
      <p:cxnSp>
        <p:nvCxnSpPr>
          <p:cNvPr id="6" name="Straight Arrow Connector 5">
            <a:extLst>
              <a:ext uri="{FF2B5EF4-FFF2-40B4-BE49-F238E27FC236}">
                <a16:creationId xmlns:a16="http://schemas.microsoft.com/office/drawing/2014/main" id="{F573AAB5-1075-4A65-99AC-48C53B4731B8}"/>
              </a:ext>
            </a:extLst>
          </p:cNvPr>
          <p:cNvCxnSpPr>
            <a:cxnSpLocks/>
          </p:cNvCxnSpPr>
          <p:nvPr/>
        </p:nvCxnSpPr>
        <p:spPr>
          <a:xfrm>
            <a:off x="477328" y="1160252"/>
            <a:ext cx="6621056" cy="0"/>
          </a:xfrm>
          <a:prstGeom prst="straightConnector1">
            <a:avLst/>
          </a:prstGeom>
          <a:ln w="28575">
            <a:solidFill>
              <a:srgbClr val="664778"/>
            </a:solidFill>
          </a:ln>
        </p:spPr>
        <p:style>
          <a:lnRef idx="1">
            <a:schemeClr val="accent1"/>
          </a:lnRef>
          <a:fillRef idx="0">
            <a:schemeClr val="accent1"/>
          </a:fillRef>
          <a:effectRef idx="0">
            <a:schemeClr val="accent1"/>
          </a:effectRef>
          <a:fontRef idx="minor">
            <a:schemeClr val="tx1"/>
          </a:fontRef>
        </p:style>
      </p:cxnSp>
      <p:pic>
        <p:nvPicPr>
          <p:cNvPr id="1026" name="Picture 2" descr="See the source image">
            <a:extLst>
              <a:ext uri="{FF2B5EF4-FFF2-40B4-BE49-F238E27FC236}">
                <a16:creationId xmlns:a16="http://schemas.microsoft.com/office/drawing/2014/main" id="{83A6810C-EEC9-364D-0DDA-780907682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5980" y="483311"/>
            <a:ext cx="3715978" cy="558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829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172058A7AD7E419761C76BCB5245C9" ma:contentTypeVersion="14" ma:contentTypeDescription="Create a new document." ma:contentTypeScope="" ma:versionID="204dc8183c679137f4cfe94682b09caf">
  <xsd:schema xmlns:xsd="http://www.w3.org/2001/XMLSchema" xmlns:xs="http://www.w3.org/2001/XMLSchema" xmlns:p="http://schemas.microsoft.com/office/2006/metadata/properties" xmlns:ns2="d9a63c65-3b55-4113-926e-ef3f0fe6b4ab" xmlns:ns3="099f9c5c-fe00-4a84-b45a-c1b876fccf8d" targetNamespace="http://schemas.microsoft.com/office/2006/metadata/properties" ma:root="true" ma:fieldsID="3b813f89c971f923c18446edc617abbb" ns2:_="" ns3:_="">
    <xsd:import namespace="d9a63c65-3b55-4113-926e-ef3f0fe6b4ab"/>
    <xsd:import namespace="099f9c5c-fe00-4a84-b45a-c1b876fccf8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a63c65-3b55-4113-926e-ef3f0fe6b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9f9c5c-fe00-4a84-b45a-c1b876fccf8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07ee44a-afdd-4be1-b706-03c18c603f98}" ma:internalName="TaxCatchAll" ma:showField="CatchAllData" ma:web="099f9c5c-fe00-4a84-b45a-c1b876fccf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9f9c5c-fe00-4a84-b45a-c1b876fccf8d" xsi:nil="true"/>
    <lcf76f155ced4ddcb4097134ff3c332f xmlns="d9a63c65-3b55-4113-926e-ef3f0fe6b4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10022C-B333-4619-941C-A54AF2F38222}">
  <ds:schemaRefs>
    <ds:schemaRef ds:uri="http://schemas.microsoft.com/sharepoint/v3/contenttype/forms"/>
  </ds:schemaRefs>
</ds:datastoreItem>
</file>

<file path=customXml/itemProps2.xml><?xml version="1.0" encoding="utf-8"?>
<ds:datastoreItem xmlns:ds="http://schemas.openxmlformats.org/officeDocument/2006/customXml" ds:itemID="{9A452254-B529-46C9-A439-D3810C02F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a63c65-3b55-4113-926e-ef3f0fe6b4ab"/>
    <ds:schemaRef ds:uri="099f9c5c-fe00-4a84-b45a-c1b876fccf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AD532F-9B93-406A-8043-0E7CD791B25A}">
  <ds:schemaRefs>
    <ds:schemaRef ds:uri="http://purl.org/dc/dcmitype/"/>
    <ds:schemaRef ds:uri="http://purl.org/dc/elements/1.1/"/>
    <ds:schemaRef ds:uri="http://schemas.microsoft.com/office/2006/metadata/properties"/>
    <ds:schemaRef ds:uri="d9a63c65-3b55-4113-926e-ef3f0fe6b4ab"/>
    <ds:schemaRef ds:uri="http://schemas.microsoft.com/office/2006/documentManagement/types"/>
    <ds:schemaRef ds:uri="http://purl.org/dc/terms/"/>
    <ds:schemaRef ds:uri="099f9c5c-fe00-4a84-b45a-c1b876fccf8d"/>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5729</TotalTime>
  <Words>3383</Words>
  <Application>Microsoft Office PowerPoint</Application>
  <PresentationFormat>Widescreen</PresentationFormat>
  <Paragraphs>233</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Franklin Gothic Book</vt:lpstr>
      <vt:lpstr>Franklin Gothic Demi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Molins-Esteban</dc:creator>
  <cp:lastModifiedBy>Amy Sanders [ams48] (Staff)</cp:lastModifiedBy>
  <cp:revision>170</cp:revision>
  <dcterms:created xsi:type="dcterms:W3CDTF">2020-09-23T11:07:18Z</dcterms:created>
  <dcterms:modified xsi:type="dcterms:W3CDTF">2022-07-02T17:13:14Z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0x010100F3172058A7AD7E419761C76BCB5245C9</vt:lpwstr>
  </property>
</Properties>
</file>