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0080625" cy="567055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97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57120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638040" y="132660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5040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57120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638040" y="3044160"/>
            <a:ext cx="29206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1640" cy="43884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304416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92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3044160"/>
            <a:ext cx="907164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GB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5165280"/>
            <a:ext cx="234828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GB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en-GB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09335FD0-1DE5-44A0-A5DF-AD9225EC86C0}" type="slidenum">
              <a:rPr lang="en-GB" sz="1400" b="0" strike="noStrike" spc="-1">
                <a:latin typeface="Times New Roman"/>
              </a:rPr>
              <a:t>‹#›</a:t>
            </a:fld>
            <a:endParaRPr lang="en-GB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etheses.whiterose.ac.uk/28808/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187200"/>
            <a:ext cx="9071640" cy="1024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GB" sz="3600" b="0" strike="noStrike" spc="-1">
                <a:latin typeface="Arial"/>
              </a:rPr>
              <a:t>Incomers: The Experience of Households Moving Into a Yorkshire Mining Village</a:t>
            </a:r>
          </a:p>
        </p:txBody>
      </p:sp>
      <p:sp>
        <p:nvSpPr>
          <p:cNvPr id="42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GB" sz="2800" b="0" strike="noStrike" spc="-1">
                <a:latin typeface="Arial"/>
              </a:rPr>
              <a:t>John Erskine</a:t>
            </a:r>
          </a:p>
          <a:p>
            <a:pPr algn="ctr"/>
            <a:r>
              <a:rPr lang="en-GB" sz="2800" b="0" strike="noStrike" spc="-1">
                <a:latin typeface="Arial"/>
              </a:rPr>
              <a:t>Department of Urban Studies and Planning, University of Sheffield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marL="108000" algn="ctr"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en-GB" sz="4400" b="0" strike="noStrike" spc="-1" dirty="0">
                <a:latin typeface="Arial"/>
              </a:rPr>
              <a:t>Katie (43) and Mark (42)</a:t>
            </a:r>
          </a:p>
        </p:txBody>
      </p:sp>
      <p:sp>
        <p:nvSpPr>
          <p:cNvPr id="61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No typical weeks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The demands of a new business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Hyper-managed diaries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Conscious local networking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No family support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marL="108000" algn="ctr"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en-GB" sz="4400" b="0" strike="noStrike" spc="-1" dirty="0">
                <a:latin typeface="Arial"/>
              </a:rPr>
              <a:t>Gillian (41) and Terry (48)</a:t>
            </a:r>
          </a:p>
        </p:txBody>
      </p:sp>
      <p:sp>
        <p:nvSpPr>
          <p:cNvPr id="63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Three autistic sons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Household repairs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Negotiating school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Pets as a safety valve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No family support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marL="108000" algn="ctr"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en-GB" sz="4400" b="0" strike="noStrike" spc="-1" dirty="0">
                <a:latin typeface="Arial"/>
              </a:rPr>
              <a:t>Rosemary (46)</a:t>
            </a:r>
          </a:p>
        </p:txBody>
      </p:sp>
      <p:sp>
        <p:nvSpPr>
          <p:cNvPr id="65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Choosing to work nights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Ten pets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Interactions with other pet owners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Limited family contact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A sub-optimal location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GB" sz="4400" b="0" strike="noStrike" spc="-1">
                <a:latin typeface="Arial"/>
              </a:rPr>
              <a:t>Carole (53)</a:t>
            </a:r>
          </a:p>
        </p:txBody>
      </p:sp>
      <p:sp>
        <p:nvSpPr>
          <p:cNvPr id="67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 dirty="0">
                <a:latin typeface="Arial"/>
              </a:rPr>
              <a:t>Non-driver, dependent on local cleaning and administrative jobs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 dirty="0">
                <a:latin typeface="Arial"/>
              </a:rPr>
              <a:t>Living with second husband, Alan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 dirty="0">
                <a:latin typeface="Arial"/>
              </a:rPr>
              <a:t>Seven grown-up children living within </a:t>
            </a:r>
            <a:r>
              <a:rPr lang="en-GB" sz="3200" b="0" strike="noStrike" spc="-1" dirty="0" err="1">
                <a:latin typeface="Arial"/>
              </a:rPr>
              <a:t>20km</a:t>
            </a:r>
            <a:endParaRPr lang="en-GB" sz="3200" b="0" strike="noStrike" spc="-1" dirty="0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 dirty="0">
                <a:latin typeface="Arial"/>
              </a:rPr>
              <a:t>Caring for mother and grandchildren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GB" sz="4400" b="0" strike="noStrike" spc="-1">
                <a:latin typeface="Arial"/>
              </a:rPr>
              <a:t>Conclusions</a:t>
            </a:r>
          </a:p>
        </p:txBody>
      </p:sp>
      <p:sp>
        <p:nvSpPr>
          <p:cNvPr id="69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800" b="0" strike="noStrike" spc="-1" dirty="0">
                <a:latin typeface="Arial"/>
              </a:rPr>
              <a:t>The positive and negative impacts of space and location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800" b="0" strike="noStrike" spc="-1" dirty="0">
                <a:latin typeface="Arial"/>
              </a:rPr>
              <a:t>The importance of care and caring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800" b="0" strike="noStrike" spc="-1" dirty="0">
                <a:latin typeface="Arial"/>
              </a:rPr>
              <a:t>Families (and their absence) matter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800" b="0" strike="noStrike" spc="-1" dirty="0">
                <a:latin typeface="Arial"/>
              </a:rPr>
              <a:t>The importance and the limitations of networks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800" b="0" strike="noStrike" spc="-1" dirty="0">
                <a:latin typeface="Arial"/>
              </a:rPr>
              <a:t>The positive and negative effects of economic change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800" b="0" strike="noStrike" spc="-1" dirty="0">
                <a:latin typeface="Arial"/>
              </a:rPr>
              <a:t>The importance of pets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GB" sz="4400" b="0" strike="noStrike" spc="-1">
                <a:latin typeface="Arial"/>
              </a:rPr>
              <a:t>Link to Thesis</a:t>
            </a:r>
          </a:p>
        </p:txBody>
      </p:sp>
      <p:sp>
        <p:nvSpPr>
          <p:cNvPr id="71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 </a:t>
            </a:r>
            <a:r>
              <a:rPr lang="en-GB" sz="3200" b="0" strike="noStrike" spc="-1">
                <a:latin typeface="Arial"/>
                <a:hlinkClick r:id="rId2"/>
              </a:rPr>
              <a:t>https://etheses.whiterose.ac.uk/28808/</a:t>
            </a:r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GB" sz="4400" b="0" strike="noStrike" spc="-1">
                <a:latin typeface="Arial"/>
              </a:rPr>
              <a:t>Selected References: 1</a:t>
            </a:r>
          </a:p>
        </p:txBody>
      </p:sp>
      <p:sp>
        <p:nvSpPr>
          <p:cNvPr id="73" name="TextShape 2"/>
          <p:cNvSpPr txBox="1"/>
          <p:nvPr/>
        </p:nvSpPr>
        <p:spPr>
          <a:xfrm>
            <a:off x="504000" y="1088136"/>
            <a:ext cx="9071640" cy="352670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marL="304920" indent="-304920">
              <a:lnSpc>
                <a:spcPct val="120000"/>
              </a:lnSpc>
              <a:spcAft>
                <a:spcPts val="700"/>
              </a:spcAft>
            </a:pPr>
            <a:r>
              <a:rPr lang="en-GB" sz="800" b="0" strike="noStrike" spc="-1" dirty="0">
                <a:latin typeface="Arial"/>
              </a:rPr>
              <a:t>Bagnall, G., Longhurst, B., &amp; Savage, M. (2003). ‘Children, Belonging and Social Capital: The PTA and Middle Class Narratives of Social Involvement in the North-West of England.’ Sociological Research Online, 8(4), 128–143. https://</a:t>
            </a:r>
            <a:r>
              <a:rPr lang="en-GB" sz="800" b="0" strike="noStrike" spc="-1" dirty="0" err="1">
                <a:latin typeface="Arial"/>
              </a:rPr>
              <a:t>doi.org</a:t>
            </a:r>
            <a:r>
              <a:rPr lang="en-GB" sz="800" b="0" strike="noStrike" spc="-1" dirty="0">
                <a:latin typeface="Arial"/>
              </a:rPr>
              <a:t>/10.5153/</a:t>
            </a:r>
            <a:r>
              <a:rPr lang="en-GB" sz="800" b="0" strike="noStrike" spc="-1" dirty="0" err="1">
                <a:latin typeface="Arial"/>
              </a:rPr>
              <a:t>sro.862</a:t>
            </a:r>
            <a:endParaRPr lang="en-GB" sz="800" b="0" strike="noStrike" spc="-1" dirty="0">
              <a:latin typeface="Arial"/>
            </a:endParaRPr>
          </a:p>
          <a:p>
            <a:pPr marL="304920" indent="-304920">
              <a:lnSpc>
                <a:spcPct val="120000"/>
              </a:lnSpc>
              <a:spcAft>
                <a:spcPts val="700"/>
              </a:spcAft>
            </a:pPr>
            <a:r>
              <a:rPr lang="en-GB" sz="800" b="0" strike="noStrike" spc="-1" dirty="0">
                <a:latin typeface="Arial"/>
              </a:rPr>
              <a:t>Bernstein, B. B. (1971). Class, codes and control. London : Routledge and Kegan Paul, 1971.</a:t>
            </a:r>
          </a:p>
          <a:p>
            <a:pPr marL="304920" indent="-304920">
              <a:lnSpc>
                <a:spcPct val="120000"/>
              </a:lnSpc>
              <a:spcAft>
                <a:spcPts val="700"/>
              </a:spcAft>
            </a:pPr>
            <a:r>
              <a:rPr lang="en-GB" sz="800" b="0" strike="noStrike" spc="-1" dirty="0">
                <a:latin typeface="Arial"/>
              </a:rPr>
              <a:t>Champion, T. (2009). Urban–Rural Differences in Commuting in England: A Challenge to the Rural Sustainability Agenda? Planning Practice and Research, 24(2), 161–183. https://</a:t>
            </a:r>
            <a:r>
              <a:rPr lang="en-GB" sz="800" b="0" strike="noStrike" spc="-1" dirty="0" err="1">
                <a:latin typeface="Arial"/>
              </a:rPr>
              <a:t>doi.org</a:t>
            </a:r>
            <a:r>
              <a:rPr lang="en-GB" sz="800" b="0" strike="noStrike" spc="-1" dirty="0">
                <a:latin typeface="Arial"/>
              </a:rPr>
              <a:t>/10.1080/02697450902827329</a:t>
            </a:r>
          </a:p>
          <a:p>
            <a:pPr marL="304920" indent="-304920">
              <a:lnSpc>
                <a:spcPct val="120000"/>
              </a:lnSpc>
              <a:spcAft>
                <a:spcPts val="700"/>
              </a:spcAft>
            </a:pPr>
            <a:r>
              <a:rPr lang="en-GB" sz="800" b="0" strike="noStrike" spc="-1" dirty="0">
                <a:latin typeface="Arial"/>
              </a:rPr>
              <a:t>Cheshire, P. (2009). Urban Containment , Housing Affordability and Price Stability - Irreconcilable Goals (Issue September).</a:t>
            </a:r>
          </a:p>
          <a:p>
            <a:pPr marL="304920" indent="-304920">
              <a:lnSpc>
                <a:spcPct val="120000"/>
              </a:lnSpc>
              <a:spcAft>
                <a:spcPts val="700"/>
              </a:spcAft>
            </a:pPr>
            <a:r>
              <a:rPr lang="en-GB" sz="800" b="0" strike="noStrike" spc="-1" dirty="0">
                <a:latin typeface="Arial"/>
              </a:rPr>
              <a:t>Cole, I. (2015). The Housing Market Renewal Pathfinder Programme - A Drop of Keynes in a Neo-Liberal Ocean? Built Environment, 41(2), 289–304. https://</a:t>
            </a:r>
            <a:r>
              <a:rPr lang="en-GB" sz="800" b="0" strike="noStrike" spc="-1" dirty="0" err="1">
                <a:latin typeface="Arial"/>
              </a:rPr>
              <a:t>doi.org</a:t>
            </a:r>
            <a:r>
              <a:rPr lang="en-GB" sz="800" b="0" strike="noStrike" spc="-1" dirty="0">
                <a:latin typeface="Arial"/>
              </a:rPr>
              <a:t>/10.2148/</a:t>
            </a:r>
            <a:r>
              <a:rPr lang="en-GB" sz="800" b="0" strike="noStrike" spc="-1" dirty="0" err="1">
                <a:latin typeface="Arial"/>
              </a:rPr>
              <a:t>benv.41.2.289</a:t>
            </a:r>
            <a:endParaRPr lang="en-GB" sz="800" b="0" strike="noStrike" spc="-1" dirty="0">
              <a:latin typeface="Arial"/>
            </a:endParaRPr>
          </a:p>
          <a:p>
            <a:pPr marL="304920" indent="-304920">
              <a:lnSpc>
                <a:spcPct val="120000"/>
              </a:lnSpc>
              <a:spcAft>
                <a:spcPts val="700"/>
              </a:spcAft>
            </a:pPr>
            <a:r>
              <a:rPr lang="en-GB" sz="800" b="0" strike="noStrike" spc="-1" dirty="0">
                <a:latin typeface="Arial"/>
              </a:rPr>
              <a:t>De </a:t>
            </a:r>
            <a:r>
              <a:rPr lang="en-GB" sz="800" b="0" strike="noStrike" spc="-1" dirty="0" err="1">
                <a:latin typeface="Arial"/>
              </a:rPr>
              <a:t>Ruijter</a:t>
            </a:r>
            <a:r>
              <a:rPr lang="en-GB" sz="800" b="0" strike="noStrike" spc="-1" dirty="0">
                <a:latin typeface="Arial"/>
              </a:rPr>
              <a:t>, E., Van Der Lippe, T., &amp; </a:t>
            </a:r>
            <a:r>
              <a:rPr lang="en-GB" sz="800" b="0" strike="noStrike" spc="-1" dirty="0" err="1">
                <a:latin typeface="Arial"/>
              </a:rPr>
              <a:t>Raub</a:t>
            </a:r>
            <a:r>
              <a:rPr lang="en-GB" sz="800" b="0" strike="noStrike" spc="-1" dirty="0">
                <a:latin typeface="Arial"/>
              </a:rPr>
              <a:t>, W. (2003). Trust Problems in Household Outsourcing. Rationality and Society, 15(4), 473–507.</a:t>
            </a:r>
          </a:p>
          <a:p>
            <a:pPr marL="304920" indent="-304920">
              <a:lnSpc>
                <a:spcPct val="120000"/>
              </a:lnSpc>
              <a:spcAft>
                <a:spcPts val="700"/>
              </a:spcAft>
            </a:pPr>
            <a:r>
              <a:rPr lang="en-GB" sz="800" b="0" strike="noStrike" spc="-1" dirty="0">
                <a:latin typeface="Arial"/>
              </a:rPr>
              <a:t>Dennis, N., Henriques, F., &amp; Slaughter, C. (1969). Coal is our life : an analysis of a Yorkshire mining community (2nd ed.). London: Tavistock. http://</a:t>
            </a:r>
            <a:r>
              <a:rPr lang="en-GB" sz="800" b="0" strike="noStrike" spc="-1" dirty="0" err="1">
                <a:latin typeface="Arial"/>
              </a:rPr>
              <a:t>copac.ac.uk</a:t>
            </a:r>
            <a:r>
              <a:rPr lang="en-GB" sz="800" b="0" strike="noStrike" spc="-1" dirty="0">
                <a:latin typeface="Arial"/>
              </a:rPr>
              <a:t>/</a:t>
            </a:r>
            <a:r>
              <a:rPr lang="en-GB" sz="800" b="0" strike="noStrike" spc="-1" dirty="0" err="1">
                <a:latin typeface="Arial"/>
              </a:rPr>
              <a:t>search?isn</a:t>
            </a:r>
            <a:r>
              <a:rPr lang="en-GB" sz="800" b="0" strike="noStrike" spc="-1" dirty="0">
                <a:latin typeface="Arial"/>
              </a:rPr>
              <a:t>=</a:t>
            </a:r>
            <a:r>
              <a:rPr lang="en-GB" sz="800" b="0" strike="noStrike" spc="-1" dirty="0" err="1">
                <a:latin typeface="Arial"/>
              </a:rPr>
              <a:t>0422732508&amp;rn</a:t>
            </a:r>
            <a:r>
              <a:rPr lang="en-GB" sz="800" b="0" strike="noStrike" spc="-1" dirty="0">
                <a:latin typeface="Arial"/>
              </a:rPr>
              <a:t>=1#.</a:t>
            </a:r>
            <a:r>
              <a:rPr lang="en-GB" sz="800" b="0" strike="noStrike" spc="-1" dirty="0" err="1">
                <a:latin typeface="Arial"/>
              </a:rPr>
              <a:t>UXkwE0Q-x28.mendeley</a:t>
            </a:r>
            <a:endParaRPr lang="en-GB" sz="800" b="0" strike="noStrike" spc="-1" dirty="0">
              <a:latin typeface="Arial"/>
            </a:endParaRPr>
          </a:p>
          <a:p>
            <a:pPr marL="304920" indent="-304920">
              <a:lnSpc>
                <a:spcPct val="120000"/>
              </a:lnSpc>
              <a:spcAft>
                <a:spcPts val="700"/>
              </a:spcAft>
            </a:pPr>
            <a:r>
              <a:rPr lang="en-GB" sz="800" b="0" strike="noStrike" spc="-1" dirty="0">
                <a:latin typeface="Arial"/>
              </a:rPr>
              <a:t>Elias, N., &amp; Scotson, J. L. (1994). The Established and the Outsiders. Sage Publications.</a:t>
            </a:r>
          </a:p>
          <a:p>
            <a:pPr marL="304920" indent="-304920">
              <a:lnSpc>
                <a:spcPct val="120000"/>
              </a:lnSpc>
              <a:spcAft>
                <a:spcPts val="700"/>
              </a:spcAft>
            </a:pPr>
            <a:r>
              <a:rPr lang="en-GB" sz="800" b="0" strike="noStrike" spc="-1" dirty="0">
                <a:latin typeface="Arial"/>
              </a:rPr>
              <a:t>Evans, M., </a:t>
            </a:r>
            <a:r>
              <a:rPr lang="en-GB" sz="800" b="0" strike="noStrike" spc="-1" dirty="0" err="1">
                <a:latin typeface="Arial"/>
              </a:rPr>
              <a:t>Syrett</a:t>
            </a:r>
            <a:r>
              <a:rPr lang="en-GB" sz="800" b="0" strike="noStrike" spc="-1" dirty="0">
                <a:latin typeface="Arial"/>
              </a:rPr>
              <a:t>, S., &amp; Williams, C. (2006). Informal Economic Activities and Deprived Neighbourhoods. Department for Communities and Local Government. http://</a:t>
            </a:r>
            <a:r>
              <a:rPr lang="en-GB" sz="800" b="0" strike="noStrike" spc="-1" dirty="0" err="1">
                <a:latin typeface="Arial"/>
              </a:rPr>
              <a:t>eprints.mdx.ac.uk</a:t>
            </a:r>
            <a:r>
              <a:rPr lang="en-GB" sz="800" b="0" strike="noStrike" spc="-1" dirty="0">
                <a:latin typeface="Arial"/>
              </a:rPr>
              <a:t>/3760/1/</a:t>
            </a:r>
            <a:r>
              <a:rPr lang="en-GB" sz="800" b="0" strike="noStrike" spc="-1" dirty="0" err="1">
                <a:latin typeface="Arial"/>
              </a:rPr>
              <a:t>Informal_economic_activities_and_deprived_neighbourhoods.pdf</a:t>
            </a:r>
            <a:endParaRPr lang="en-GB" sz="800" b="0" strike="noStrike" spc="-1" dirty="0">
              <a:latin typeface="Arial"/>
            </a:endParaRPr>
          </a:p>
          <a:p>
            <a:pPr marL="304920" indent="-304920">
              <a:lnSpc>
                <a:spcPct val="120000"/>
              </a:lnSpc>
              <a:spcAft>
                <a:spcPts val="700"/>
              </a:spcAft>
            </a:pPr>
            <a:r>
              <a:rPr lang="en-GB" sz="800" b="0" strike="noStrike" spc="-1" dirty="0">
                <a:latin typeface="Arial"/>
              </a:rPr>
              <a:t>Fletcher, D. R. (2009). Social Tenants, Attachment to Place and Work in the Post-industrial Labour Market: Underlining the Limits of Housing-based Explanations of Labour Immobility? Housing Studies, 24(6), 775–791. https://</a:t>
            </a:r>
            <a:r>
              <a:rPr lang="en-GB" sz="800" b="0" strike="noStrike" spc="-1" dirty="0" err="1">
                <a:latin typeface="Arial"/>
              </a:rPr>
              <a:t>doi.org</a:t>
            </a:r>
            <a:r>
              <a:rPr lang="en-GB" sz="800" b="0" strike="noStrike" spc="-1" dirty="0">
                <a:latin typeface="Arial"/>
              </a:rPr>
              <a:t>/10.1080/02673030903205895</a:t>
            </a:r>
          </a:p>
          <a:p>
            <a:pPr marL="304920" indent="-304920">
              <a:lnSpc>
                <a:spcPct val="120000"/>
              </a:lnSpc>
              <a:spcAft>
                <a:spcPts val="700"/>
              </a:spcAft>
            </a:pPr>
            <a:r>
              <a:rPr lang="en-GB" sz="800" b="0" strike="noStrike" spc="-1" dirty="0" err="1">
                <a:latin typeface="Arial"/>
              </a:rPr>
              <a:t>Glucksmann</a:t>
            </a:r>
            <a:r>
              <a:rPr lang="en-GB" sz="800" b="0" strike="noStrike" spc="-1" dirty="0">
                <a:latin typeface="Arial"/>
              </a:rPr>
              <a:t>, M. (2009). Formations, Connections and Divisions of Labour. Sociology, 43(5), 878–895. https://</a:t>
            </a:r>
            <a:r>
              <a:rPr lang="en-GB" sz="800" b="0" strike="noStrike" spc="-1" dirty="0" err="1">
                <a:latin typeface="Arial"/>
              </a:rPr>
              <a:t>doi.org</a:t>
            </a:r>
            <a:r>
              <a:rPr lang="en-GB" sz="800" b="0" strike="noStrike" spc="-1" dirty="0">
                <a:latin typeface="Arial"/>
              </a:rPr>
              <a:t>/10.1177/0038038509340727</a:t>
            </a:r>
          </a:p>
          <a:p>
            <a:pPr marL="304920" indent="-304920">
              <a:lnSpc>
                <a:spcPct val="120000"/>
              </a:lnSpc>
              <a:spcAft>
                <a:spcPts val="700"/>
              </a:spcAft>
            </a:pPr>
            <a:r>
              <a:rPr lang="en-GB" sz="800" b="0" strike="noStrike" spc="-1" dirty="0">
                <a:latin typeface="Arial"/>
              </a:rPr>
              <a:t>Green, A. E. (2004). Is Relocation Redundant? Observations on the Changing Nature and Impacts of Employment-related Geographical Mobility in the UK. Regional Studies, 38(August), 629–641. https://</a:t>
            </a:r>
            <a:r>
              <a:rPr lang="en-GB" sz="800" b="0" strike="noStrike" spc="-1" dirty="0" err="1">
                <a:latin typeface="Arial"/>
              </a:rPr>
              <a:t>doi.org</a:t>
            </a:r>
            <a:r>
              <a:rPr lang="en-GB" sz="800" b="0" strike="noStrike" spc="-1" dirty="0">
                <a:latin typeface="Arial"/>
              </a:rPr>
              <a:t>/10.1080/0034340042000240941</a:t>
            </a:r>
          </a:p>
          <a:p>
            <a:pPr marL="304920" indent="-304920">
              <a:lnSpc>
                <a:spcPct val="120000"/>
              </a:lnSpc>
              <a:spcAft>
                <a:spcPts val="700"/>
              </a:spcAft>
            </a:pPr>
            <a:r>
              <a:rPr lang="en-GB" sz="800" b="0" strike="noStrike" spc="-1" dirty="0">
                <a:latin typeface="Arial"/>
              </a:rPr>
              <a:t>Hickman, P., Walshaw, A., Ferrari, E., Gore, T., &amp; Wilson, I. (2011). “The Houses all Look Posh Now” - Evaluating the Impact of a Housing Improvement Programme: The Case of Portobello and Belle Vue (Issue February).</a:t>
            </a:r>
          </a:p>
          <a:p>
            <a:pPr marL="304920" indent="-304920">
              <a:lnSpc>
                <a:spcPct val="120000"/>
              </a:lnSpc>
              <a:spcAft>
                <a:spcPts val="700"/>
              </a:spcAft>
            </a:pPr>
            <a:r>
              <a:rPr lang="en-GB" sz="800" b="0" strike="noStrike" spc="-1" dirty="0">
                <a:latin typeface="Arial"/>
              </a:rPr>
              <a:t>Hochschild, A. (2015). Emotional life on the market frontier. Working in America: Continuity, Conflict, and Change in a New Economic Era, 37(1), 89–100. https://</a:t>
            </a:r>
            <a:r>
              <a:rPr lang="en-GB" sz="800" b="0" strike="noStrike" spc="-1" dirty="0" err="1">
                <a:latin typeface="Arial"/>
              </a:rPr>
              <a:t>doi.org</a:t>
            </a:r>
            <a:r>
              <a:rPr lang="en-GB" sz="800" b="0" strike="noStrike" spc="-1" dirty="0">
                <a:latin typeface="Arial"/>
              </a:rPr>
              <a:t>/10.4324/9781315631011</a:t>
            </a:r>
          </a:p>
          <a:p>
            <a:pPr marL="304920" indent="-304920">
              <a:lnSpc>
                <a:spcPct val="120000"/>
              </a:lnSpc>
              <a:spcAft>
                <a:spcPts val="700"/>
              </a:spcAft>
            </a:pPr>
            <a:r>
              <a:rPr lang="en-GB" sz="800" b="0" strike="noStrike" spc="-1" dirty="0">
                <a:latin typeface="Arial"/>
              </a:rPr>
              <a:t>Hochschild, A. R. (2012). The managed heart : commercialization of human feeling. University of California Press.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GB" sz="4400" b="0" strike="noStrike" spc="-1">
                <a:latin typeface="Arial"/>
              </a:rPr>
              <a:t>Selected References: 2</a:t>
            </a:r>
          </a:p>
        </p:txBody>
      </p:sp>
      <p:sp>
        <p:nvSpPr>
          <p:cNvPr id="75" name="TextShape 2"/>
          <p:cNvSpPr txBox="1"/>
          <p:nvPr/>
        </p:nvSpPr>
        <p:spPr>
          <a:xfrm>
            <a:off x="504000" y="1078992"/>
            <a:ext cx="9071640" cy="353584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25000" lnSpcReduction="20000"/>
          </a:bodyPr>
          <a:lstStyle/>
          <a:p>
            <a:pPr marL="304920" indent="-304920">
              <a:lnSpc>
                <a:spcPct val="120000"/>
              </a:lnSpc>
              <a:spcAft>
                <a:spcPts val="700"/>
              </a:spcAft>
            </a:pPr>
            <a:r>
              <a:rPr lang="en-GB" sz="3200" b="0" strike="noStrike" spc="-1" dirty="0">
                <a:latin typeface="Arial"/>
              </a:rPr>
              <a:t>Jarvis, H. (2005). Work/Life City Limits. Palgrave Macmillan. http://</a:t>
            </a:r>
            <a:r>
              <a:rPr lang="en-GB" sz="3200" b="0" strike="noStrike" spc="-1" dirty="0" err="1">
                <a:latin typeface="Arial"/>
              </a:rPr>
              <a:t>www.palgraveconnect.com</a:t>
            </a:r>
            <a:r>
              <a:rPr lang="en-GB" sz="3200" b="0" strike="noStrike" spc="-1" dirty="0">
                <a:latin typeface="Arial"/>
              </a:rPr>
              <a:t>/pc/</a:t>
            </a:r>
            <a:r>
              <a:rPr lang="en-GB" sz="3200" b="0" strike="noStrike" spc="-1" dirty="0" err="1">
                <a:latin typeface="Arial"/>
              </a:rPr>
              <a:t>doifinder</a:t>
            </a:r>
            <a:r>
              <a:rPr lang="en-GB" sz="3200" b="0" strike="noStrike" spc="-1" dirty="0">
                <a:latin typeface="Arial"/>
              </a:rPr>
              <a:t>/10.1057/9780230503304</a:t>
            </a:r>
          </a:p>
          <a:p>
            <a:pPr marL="304920" indent="-304920">
              <a:lnSpc>
                <a:spcPct val="120000"/>
              </a:lnSpc>
              <a:spcAft>
                <a:spcPts val="700"/>
              </a:spcAft>
            </a:pPr>
            <a:r>
              <a:rPr lang="en-GB" sz="3200" b="0" strike="noStrike" spc="-1" dirty="0">
                <a:latin typeface="Arial"/>
              </a:rPr>
              <a:t>Leather, P., Nevin, B., Cole, I., &amp; Eadson, W. (2012). The Housing Market Renewal Programme in England: development, impact and legacy. Sheffield: CRESR Sheffield Hallam University, January.</a:t>
            </a:r>
          </a:p>
          <a:p>
            <a:pPr marL="304920" indent="-304920">
              <a:lnSpc>
                <a:spcPct val="120000"/>
              </a:lnSpc>
              <a:spcAft>
                <a:spcPts val="700"/>
              </a:spcAft>
            </a:pPr>
            <a:r>
              <a:rPr lang="en-GB" sz="3200" b="0" strike="noStrike" spc="-1" dirty="0">
                <a:latin typeface="Arial"/>
              </a:rPr>
              <a:t>McDowell, L., Ray, K., Perrons, D., Fagan, C., &amp; Ward, K. (2005). Women’s paid work and moral economies of care. Social &amp; Cultural Geography, 6(2), 219–235. https://</a:t>
            </a:r>
            <a:r>
              <a:rPr lang="en-GB" sz="3200" b="0" strike="noStrike" spc="-1" dirty="0" err="1">
                <a:latin typeface="Arial"/>
              </a:rPr>
              <a:t>doi.org</a:t>
            </a:r>
            <a:r>
              <a:rPr lang="en-GB" sz="3200" b="0" strike="noStrike" spc="-1" dirty="0">
                <a:latin typeface="Arial"/>
              </a:rPr>
              <a:t>/10.1080/14649360500074642</a:t>
            </a:r>
          </a:p>
          <a:p>
            <a:pPr marL="304920" indent="-304920">
              <a:lnSpc>
                <a:spcPct val="120000"/>
              </a:lnSpc>
              <a:spcAft>
                <a:spcPts val="700"/>
              </a:spcAft>
            </a:pPr>
            <a:r>
              <a:rPr lang="en-GB" sz="3200" b="0" strike="noStrike" spc="-1" dirty="0">
                <a:latin typeface="Arial"/>
              </a:rPr>
              <a:t>McKie, L., Gregory, S., &amp; Bowlby, S. (2002). Shadow Times: The Temporal and Spatial Frameworks and Experiences of Caring and Working. Sociology, 36(4), 897–924. https://</a:t>
            </a:r>
            <a:r>
              <a:rPr lang="en-GB" sz="3200" b="0" strike="noStrike" spc="-1" dirty="0" err="1">
                <a:latin typeface="Arial"/>
              </a:rPr>
              <a:t>doi.org</a:t>
            </a:r>
            <a:r>
              <a:rPr lang="en-GB" sz="3200" b="0" strike="noStrike" spc="-1" dirty="0">
                <a:latin typeface="Arial"/>
              </a:rPr>
              <a:t>/10.1177/003803850203600406</a:t>
            </a:r>
          </a:p>
          <a:p>
            <a:pPr marL="304920" indent="-304920">
              <a:lnSpc>
                <a:spcPct val="120000"/>
              </a:lnSpc>
              <a:spcAft>
                <a:spcPts val="700"/>
              </a:spcAft>
            </a:pPr>
            <a:r>
              <a:rPr lang="en-GB" sz="3200" b="0" strike="noStrike" spc="-1" dirty="0">
                <a:latin typeface="Arial"/>
              </a:rPr>
              <a:t>McNicholas, J., </a:t>
            </a:r>
            <a:r>
              <a:rPr lang="en-GB" sz="3200" b="0" strike="noStrike" spc="-1" dirty="0" err="1">
                <a:latin typeface="Arial"/>
              </a:rPr>
              <a:t>Gilbey</a:t>
            </a:r>
            <a:r>
              <a:rPr lang="en-GB" sz="3200" b="0" strike="noStrike" spc="-1" dirty="0">
                <a:latin typeface="Arial"/>
              </a:rPr>
              <a:t>, A., Rennie, A., </a:t>
            </a:r>
            <a:r>
              <a:rPr lang="en-GB" sz="3200" b="0" strike="noStrike" spc="-1" dirty="0" err="1">
                <a:latin typeface="Arial"/>
              </a:rPr>
              <a:t>Ahmedzai</a:t>
            </a:r>
            <a:r>
              <a:rPr lang="en-GB" sz="3200" b="0" strike="noStrike" spc="-1" dirty="0">
                <a:latin typeface="Arial"/>
              </a:rPr>
              <a:t>, S., </a:t>
            </a:r>
            <a:r>
              <a:rPr lang="en-GB" sz="3200" b="0" strike="noStrike" spc="-1" dirty="0" err="1">
                <a:latin typeface="Arial"/>
              </a:rPr>
              <a:t>Dono</a:t>
            </a:r>
            <a:r>
              <a:rPr lang="en-GB" sz="3200" b="0" strike="noStrike" spc="-1" dirty="0">
                <a:latin typeface="Arial"/>
              </a:rPr>
              <a:t>, J.-A., &amp; Ormerod, E. (2005). Pet ownership and human health: a brief review of evidence and issues. </a:t>
            </a:r>
            <a:r>
              <a:rPr lang="en-GB" sz="3200" b="0" strike="noStrike" spc="-1" dirty="0" err="1">
                <a:latin typeface="Arial"/>
              </a:rPr>
              <a:t>BMJ</a:t>
            </a:r>
            <a:r>
              <a:rPr lang="en-GB" sz="3200" b="0" strike="noStrike" spc="-1" dirty="0">
                <a:latin typeface="Arial"/>
              </a:rPr>
              <a:t>, 331(7527). http://</a:t>
            </a:r>
            <a:r>
              <a:rPr lang="en-GB" sz="3200" b="0" strike="noStrike" spc="-1" dirty="0" err="1">
                <a:latin typeface="Arial"/>
              </a:rPr>
              <a:t>www.bmj.com</a:t>
            </a:r>
            <a:r>
              <a:rPr lang="en-GB" sz="3200" b="0" strike="noStrike" spc="-1" dirty="0">
                <a:latin typeface="Arial"/>
              </a:rPr>
              <a:t>/content/</a:t>
            </a:r>
            <a:r>
              <a:rPr lang="en-GB" sz="3200" b="0" strike="noStrike" spc="-1" dirty="0" err="1">
                <a:latin typeface="Arial"/>
              </a:rPr>
              <a:t>bmj</a:t>
            </a:r>
            <a:r>
              <a:rPr lang="en-GB" sz="3200" b="0" strike="noStrike" spc="-1" dirty="0">
                <a:latin typeface="Arial"/>
              </a:rPr>
              <a:t>/331/7527/</a:t>
            </a:r>
            <a:r>
              <a:rPr lang="en-GB" sz="3200" b="0" strike="noStrike" spc="-1" dirty="0" err="1">
                <a:latin typeface="Arial"/>
              </a:rPr>
              <a:t>1252.full.pdf</a:t>
            </a:r>
            <a:endParaRPr lang="en-GB" sz="3200" b="0" strike="noStrike" spc="-1" dirty="0">
              <a:latin typeface="Arial"/>
            </a:endParaRPr>
          </a:p>
          <a:p>
            <a:pPr marL="304920" indent="-304920">
              <a:lnSpc>
                <a:spcPct val="120000"/>
              </a:lnSpc>
              <a:spcAft>
                <a:spcPts val="700"/>
              </a:spcAft>
            </a:pPr>
            <a:r>
              <a:rPr lang="en-GB" sz="3200" b="0" strike="noStrike" spc="-1" dirty="0">
                <a:latin typeface="Arial"/>
              </a:rPr>
              <a:t>Mulder, C. H., &amp; </a:t>
            </a:r>
            <a:r>
              <a:rPr lang="en-GB" sz="3200" b="0" strike="noStrike" spc="-1" dirty="0" err="1">
                <a:latin typeface="Arial"/>
              </a:rPr>
              <a:t>Kalmijn</a:t>
            </a:r>
            <a:r>
              <a:rPr lang="en-GB" sz="3200" b="0" strike="noStrike" spc="-1" dirty="0">
                <a:latin typeface="Arial"/>
              </a:rPr>
              <a:t>, M. (</a:t>
            </a:r>
            <a:r>
              <a:rPr lang="en-GB" sz="2500" b="0" strike="noStrike" spc="-1" dirty="0">
                <a:latin typeface="Arial"/>
              </a:rPr>
              <a:t>2005</a:t>
            </a:r>
            <a:r>
              <a:rPr lang="en-GB" sz="3200" b="0" strike="noStrike" spc="-1" dirty="0">
                <a:latin typeface="Arial"/>
              </a:rPr>
              <a:t>). The geography of family networks. </a:t>
            </a:r>
            <a:r>
              <a:rPr lang="en-GB" sz="3200" b="0" strike="noStrike" spc="-1" dirty="0" err="1">
                <a:latin typeface="Arial"/>
              </a:rPr>
              <a:t>IUSSP</a:t>
            </a:r>
            <a:r>
              <a:rPr lang="en-GB" sz="3200" b="0" strike="noStrike" spc="-1" dirty="0">
                <a:latin typeface="Arial"/>
              </a:rPr>
              <a:t> XXV International Population Conference Tours, France, July 18-23, 2005, 1995, 1–19.</a:t>
            </a:r>
          </a:p>
          <a:p>
            <a:pPr marL="304920" indent="-304920">
              <a:lnSpc>
                <a:spcPct val="120000"/>
              </a:lnSpc>
              <a:spcAft>
                <a:spcPts val="700"/>
              </a:spcAft>
            </a:pPr>
            <a:r>
              <a:rPr lang="en-GB" sz="3200" b="0" strike="noStrike" spc="-1" dirty="0" err="1">
                <a:latin typeface="Arial"/>
              </a:rPr>
              <a:t>Pahl</a:t>
            </a:r>
            <a:r>
              <a:rPr lang="en-GB" sz="3200" b="0" strike="noStrike" spc="-1" dirty="0">
                <a:latin typeface="Arial"/>
              </a:rPr>
              <a:t>, R. E. (1984). Divisions of labour. B. Blackwell.</a:t>
            </a:r>
          </a:p>
          <a:p>
            <a:pPr marL="304920" indent="-304920">
              <a:lnSpc>
                <a:spcPct val="120000"/>
              </a:lnSpc>
              <a:spcAft>
                <a:spcPts val="700"/>
              </a:spcAft>
            </a:pPr>
            <a:r>
              <a:rPr lang="en-GB" sz="3200" b="0" strike="noStrike" spc="-1" dirty="0">
                <a:latin typeface="Arial"/>
              </a:rPr>
              <a:t>Raw, A., &amp; McKie, L. (2020). Exploring Women’s Mutuality in Confronting Care-Precarity: ‘Care Accounts’ – a Conceptual Tool. Sociology, 54(1), 53–69. https://</a:t>
            </a:r>
            <a:r>
              <a:rPr lang="en-GB" sz="3200" b="0" strike="noStrike" spc="-1" dirty="0" err="1">
                <a:latin typeface="Arial"/>
              </a:rPr>
              <a:t>doi.org</a:t>
            </a:r>
            <a:r>
              <a:rPr lang="en-GB" sz="3200" b="0" strike="noStrike" spc="-1" dirty="0">
                <a:latin typeface="Arial"/>
              </a:rPr>
              <a:t>/10.1177/0038038519856236</a:t>
            </a:r>
          </a:p>
          <a:p>
            <a:pPr marL="304920" indent="-304920">
              <a:lnSpc>
                <a:spcPct val="120000"/>
              </a:lnSpc>
              <a:spcAft>
                <a:spcPts val="700"/>
              </a:spcAft>
            </a:pPr>
            <a:r>
              <a:rPr lang="en-GB" sz="3200" b="0" strike="noStrike" spc="-1" dirty="0" err="1">
                <a:latin typeface="Arial"/>
              </a:rPr>
              <a:t>Rijken</a:t>
            </a:r>
            <a:r>
              <a:rPr lang="en-GB" sz="3200" b="0" strike="noStrike" spc="-1" dirty="0">
                <a:latin typeface="Arial"/>
              </a:rPr>
              <a:t>, M., &amp; Van Beek, S. (2016). About Cats and Dogs ... Reconsidering the Relationship Between Pet Ownership and Health Related Outcomes in Community-Dwelling Elderly Author ( s ): </a:t>
            </a:r>
            <a:r>
              <a:rPr lang="en-GB" sz="3200" b="0" strike="noStrike" spc="-1" dirty="0" err="1">
                <a:latin typeface="Arial"/>
              </a:rPr>
              <a:t>Mieke</a:t>
            </a:r>
            <a:r>
              <a:rPr lang="en-GB" sz="3200" b="0" strike="noStrike" spc="-1" dirty="0">
                <a:latin typeface="Arial"/>
              </a:rPr>
              <a:t> </a:t>
            </a:r>
            <a:r>
              <a:rPr lang="en-GB" sz="3200" b="0" strike="noStrike" spc="-1" dirty="0" err="1">
                <a:latin typeface="Arial"/>
              </a:rPr>
              <a:t>Rijken</a:t>
            </a:r>
            <a:r>
              <a:rPr lang="en-GB" sz="3200" b="0" strike="noStrike" spc="-1" dirty="0">
                <a:latin typeface="Arial"/>
              </a:rPr>
              <a:t> and Sandra van Beek Published by : Springer Stable URL : http://</a:t>
            </a:r>
            <a:r>
              <a:rPr lang="en-GB" sz="3200" b="0" strike="noStrike" spc="-1" dirty="0" err="1">
                <a:latin typeface="Arial"/>
              </a:rPr>
              <a:t>www.jstor.org</a:t>
            </a:r>
            <a:r>
              <a:rPr lang="en-GB" sz="3200" b="0" strike="noStrike" spc="-1" dirty="0">
                <a:latin typeface="Arial"/>
              </a:rPr>
              <a:t>/stable/41476490. Social Indicators Research, 102(3), 373–388. http://</a:t>
            </a:r>
            <a:r>
              <a:rPr lang="en-GB" sz="3200" b="0" strike="noStrike" spc="-1" dirty="0" err="1">
                <a:latin typeface="Arial"/>
              </a:rPr>
              <a:t>www.jstor.org</a:t>
            </a:r>
            <a:r>
              <a:rPr lang="en-GB" sz="3200" b="0" strike="noStrike" spc="-1" dirty="0">
                <a:latin typeface="Arial"/>
              </a:rPr>
              <a:t>/stable/41476490</a:t>
            </a:r>
          </a:p>
          <a:p>
            <a:pPr marL="304920" indent="-304920">
              <a:lnSpc>
                <a:spcPct val="120000"/>
              </a:lnSpc>
              <a:spcAft>
                <a:spcPts val="700"/>
              </a:spcAft>
            </a:pPr>
            <a:r>
              <a:rPr lang="en-GB" sz="3200" b="0" strike="noStrike" spc="-1" dirty="0">
                <a:latin typeface="Arial"/>
              </a:rPr>
              <a:t>Rowan, C. F. (2015). Health, well-being, and social dynamics in mixed communities. University of Glasgow.</a:t>
            </a:r>
          </a:p>
          <a:p>
            <a:pPr marL="304920" indent="-304920">
              <a:lnSpc>
                <a:spcPct val="120000"/>
              </a:lnSpc>
              <a:spcAft>
                <a:spcPts val="700"/>
              </a:spcAft>
            </a:pPr>
            <a:r>
              <a:rPr lang="en-GB" sz="3200" b="0" strike="noStrike" spc="-1" dirty="0">
                <a:latin typeface="Arial"/>
              </a:rPr>
              <a:t>Savage, M., Bagnall, G., &amp; Longhurst, B. (2001). Ordinary, Ambivalent and Defensive: Class Identities in the Northwest of England. Sociology, 35(4), 875–892. https://</a:t>
            </a:r>
            <a:r>
              <a:rPr lang="en-GB" sz="3200" b="0" strike="noStrike" spc="-1" dirty="0" err="1">
                <a:latin typeface="Arial"/>
              </a:rPr>
              <a:t>doi.org</a:t>
            </a:r>
            <a:r>
              <a:rPr lang="en-GB" sz="3200" b="0" strike="noStrike" spc="-1" dirty="0">
                <a:latin typeface="Arial"/>
              </a:rPr>
              <a:t>/10.1177/0038038501035004005</a:t>
            </a:r>
          </a:p>
          <a:p>
            <a:pPr marL="304920" indent="-304920">
              <a:lnSpc>
                <a:spcPct val="120000"/>
              </a:lnSpc>
              <a:spcAft>
                <a:spcPts val="700"/>
              </a:spcAft>
            </a:pPr>
            <a:r>
              <a:rPr lang="en-GB" sz="3200" b="0" strike="noStrike" spc="-1" dirty="0" err="1">
                <a:latin typeface="Arial"/>
              </a:rPr>
              <a:t>Sihto</a:t>
            </a:r>
            <a:r>
              <a:rPr lang="en-GB" sz="3200" b="0" strike="noStrike" spc="-1" dirty="0">
                <a:latin typeface="Arial"/>
              </a:rPr>
              <a:t>, T. (2019). Placing women? How locality shapes women’s opportunities for reconciling work and care. University of </a:t>
            </a:r>
            <a:r>
              <a:rPr lang="en-GB" sz="3200" b="0" strike="noStrike" spc="-1" dirty="0" err="1">
                <a:latin typeface="Arial"/>
              </a:rPr>
              <a:t>Jyväskylä</a:t>
            </a:r>
            <a:r>
              <a:rPr lang="en-GB" sz="3200" b="0" strike="noStrike" spc="-1" dirty="0">
                <a:latin typeface="Arial"/>
              </a:rPr>
              <a:t>.</a:t>
            </a:r>
          </a:p>
          <a:p>
            <a:pPr marL="304920" indent="-304920">
              <a:lnSpc>
                <a:spcPct val="120000"/>
              </a:lnSpc>
              <a:spcAft>
                <a:spcPts val="700"/>
              </a:spcAft>
            </a:pPr>
            <a:r>
              <a:rPr lang="en-GB" sz="3200" b="0" strike="noStrike" spc="-1" dirty="0">
                <a:latin typeface="Arial"/>
              </a:rPr>
              <a:t>Swann, R., &amp; Hughes, G. (2016). Exploring micro-sociality through the lens of ‘established-outsider’ </a:t>
            </a:r>
            <a:r>
              <a:rPr lang="en-GB" sz="3200" b="0" strike="noStrike" spc="-1" dirty="0" err="1">
                <a:latin typeface="Arial"/>
              </a:rPr>
              <a:t>figurational</a:t>
            </a:r>
            <a:r>
              <a:rPr lang="en-GB" sz="3200" b="0" strike="noStrike" spc="-1" dirty="0">
                <a:latin typeface="Arial"/>
              </a:rPr>
              <a:t> dynamics in a South Wales community. Sociological Review, 64(4), 681–698. https://</a:t>
            </a:r>
            <a:r>
              <a:rPr lang="en-GB" sz="3200" b="0" strike="noStrike" spc="-1" dirty="0" err="1">
                <a:latin typeface="Arial"/>
              </a:rPr>
              <a:t>doi.org</a:t>
            </a:r>
            <a:r>
              <a:rPr lang="en-GB" sz="3200" b="0" strike="noStrike" spc="-1" dirty="0">
                <a:latin typeface="Arial"/>
              </a:rPr>
              <a:t>/10.1111/1467-</a:t>
            </a:r>
            <a:r>
              <a:rPr lang="en-GB" sz="3200" b="0" strike="noStrike" spc="-1" dirty="0" err="1">
                <a:latin typeface="Arial"/>
              </a:rPr>
              <a:t>954X.12428</a:t>
            </a:r>
            <a:endParaRPr lang="en-GB" sz="3200" b="0" strike="noStrike" spc="-1" dirty="0">
              <a:latin typeface="Arial"/>
            </a:endParaRPr>
          </a:p>
          <a:p>
            <a:pPr marL="304920" indent="-304920">
              <a:lnSpc>
                <a:spcPct val="120000"/>
              </a:lnSpc>
              <a:spcAft>
                <a:spcPts val="700"/>
              </a:spcAft>
            </a:pPr>
            <a:r>
              <a:rPr lang="en-GB" sz="3200" b="0" strike="noStrike" spc="-1" dirty="0">
                <a:latin typeface="Arial"/>
              </a:rPr>
              <a:t>Wallace, C. (2002). Household Strategies: Their Conceptual Relevance and Analytical Scope in Social Research. Sociology, 36(2), 275–292. https://</a:t>
            </a:r>
            <a:r>
              <a:rPr lang="en-GB" sz="3200" b="0" strike="noStrike" spc="-1" dirty="0" err="1">
                <a:latin typeface="Arial"/>
              </a:rPr>
              <a:t>doi.org</a:t>
            </a:r>
            <a:r>
              <a:rPr lang="en-GB" sz="3200" b="0" strike="noStrike" spc="-1" dirty="0">
                <a:latin typeface="Arial"/>
              </a:rPr>
              <a:t>/10.1177/0038038502036002003</a:t>
            </a:r>
          </a:p>
          <a:p>
            <a:pPr marL="304920" indent="-304920">
              <a:lnSpc>
                <a:spcPct val="120000"/>
              </a:lnSpc>
              <a:spcAft>
                <a:spcPts val="700"/>
              </a:spcAft>
            </a:pPr>
            <a:r>
              <a:rPr lang="en-GB" sz="3200" b="0" strike="noStrike" spc="-1" dirty="0">
                <a:latin typeface="Arial"/>
              </a:rPr>
              <a:t>Warwick, D., &amp; Littlejohn, G. (1992). Coal, capital, and culture : a sociological analysis of mining communities in West Yorkshire. Routledge.</a:t>
            </a:r>
          </a:p>
          <a:p>
            <a:pPr marL="304920" indent="-304920">
              <a:lnSpc>
                <a:spcPct val="120000"/>
              </a:lnSpc>
              <a:spcAft>
                <a:spcPts val="700"/>
              </a:spcAft>
            </a:pPr>
            <a:r>
              <a:rPr lang="en-GB" sz="3200" b="0" strike="noStrike" spc="-1" dirty="0">
                <a:latin typeface="Arial"/>
              </a:rPr>
              <a:t>Watt, P. (2009). Living in an oasis: Middle-class disaffiliation and selective belonging in an </a:t>
            </a:r>
            <a:r>
              <a:rPr lang="en-GB" sz="3200" b="0" strike="noStrike" spc="-1" dirty="0" err="1">
                <a:latin typeface="Arial"/>
              </a:rPr>
              <a:t>english</a:t>
            </a:r>
            <a:r>
              <a:rPr lang="en-GB" sz="3200" b="0" strike="noStrike" spc="-1" dirty="0">
                <a:latin typeface="Arial"/>
              </a:rPr>
              <a:t> suburb. Environment and Planning A, 41(12), 2874–2892. https://</a:t>
            </a:r>
            <a:r>
              <a:rPr lang="en-GB" sz="3200" b="0" strike="noStrike" spc="-1" dirty="0" err="1">
                <a:latin typeface="Arial"/>
              </a:rPr>
              <a:t>doi.org</a:t>
            </a:r>
            <a:r>
              <a:rPr lang="en-GB" sz="3200" b="0" strike="noStrike" spc="-1" dirty="0">
                <a:latin typeface="Arial"/>
              </a:rPr>
              <a:t>/10.1068/</a:t>
            </a:r>
            <a:r>
              <a:rPr lang="en-GB" sz="3200" b="0" strike="noStrike" spc="-1" dirty="0" err="1">
                <a:latin typeface="Arial"/>
              </a:rPr>
              <a:t>a41120</a:t>
            </a:r>
            <a:endParaRPr lang="en-GB" sz="3200" b="0" strike="noStrike" spc="-1" dirty="0">
              <a:latin typeface="Arial"/>
            </a:endParaRPr>
          </a:p>
          <a:p>
            <a:pPr marL="304920" indent="-304920">
              <a:lnSpc>
                <a:spcPct val="120000"/>
              </a:lnSpc>
              <a:spcAft>
                <a:spcPts val="700"/>
              </a:spcAft>
            </a:pPr>
            <a:r>
              <a:rPr lang="en-GB" sz="3200" b="0" strike="noStrike" spc="-1" dirty="0">
                <a:latin typeface="Arial"/>
              </a:rPr>
              <a:t>Wheelock, J., &amp; Jones, K. (2002). ‘Grandparents Are the Next Best Thing’: Informal Childcare for Working Parents in Urban Britain. Journal of Social Policy, 31(03), 441–463. https://</a:t>
            </a:r>
            <a:r>
              <a:rPr lang="en-GB" sz="3200" b="0" strike="noStrike" spc="-1" dirty="0" err="1">
                <a:latin typeface="Arial"/>
              </a:rPr>
              <a:t>doi.org</a:t>
            </a:r>
            <a:r>
              <a:rPr lang="en-GB" sz="3200" b="0" strike="noStrike" spc="-1" dirty="0">
                <a:latin typeface="Arial"/>
              </a:rPr>
              <a:t>/10.1017/</a:t>
            </a:r>
            <a:r>
              <a:rPr lang="en-GB" sz="3200" b="0" strike="noStrike" spc="-1" dirty="0" err="1">
                <a:latin typeface="Arial"/>
              </a:rPr>
              <a:t>S0047279402006657</a:t>
            </a:r>
            <a:endParaRPr lang="en-GB" sz="3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GB" sz="4400" b="0" strike="noStrike" spc="-1">
                <a:latin typeface="Arial"/>
              </a:rPr>
              <a:t>Background</a:t>
            </a:r>
          </a:p>
        </p:txBody>
      </p:sp>
      <p:sp>
        <p:nvSpPr>
          <p:cNvPr id="44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1000" lnSpcReduction="1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800" b="0" strike="noStrike" spc="-1" dirty="0">
                <a:latin typeface="Arial"/>
              </a:rPr>
              <a:t>Policy</a:t>
            </a:r>
          </a:p>
          <a:p>
            <a:pPr marL="360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200" b="0" strike="noStrike" spc="-1" dirty="0">
                <a:latin typeface="Arial"/>
                <a:ea typeface="Noto Sans CJK SC"/>
              </a:rPr>
              <a:t> Coal Task Force/National Coalfields Programme: 1996-2010...</a:t>
            </a:r>
            <a:endParaRPr lang="en-GB" sz="2200" b="0" strike="noStrike" spc="-1" dirty="0">
              <a:latin typeface="Arial"/>
            </a:endParaRPr>
          </a:p>
          <a:p>
            <a:pPr marL="360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200" b="0" strike="noStrike" spc="-1" dirty="0">
                <a:latin typeface="Arial"/>
                <a:ea typeface="Noto Sans CJK SC"/>
              </a:rPr>
              <a:t> ERDF and ESF</a:t>
            </a:r>
            <a:endParaRPr lang="en-GB" sz="2200" b="0" strike="noStrike" spc="-1" dirty="0">
              <a:latin typeface="Arial"/>
            </a:endParaRPr>
          </a:p>
          <a:p>
            <a:pPr marL="360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200" b="0" strike="noStrike" spc="-1" dirty="0">
                <a:latin typeface="Arial"/>
                <a:ea typeface="Noto Sans CJK SC"/>
              </a:rPr>
              <a:t> Housing Market Renewal: 2002-2011</a:t>
            </a:r>
            <a:endParaRPr lang="en-GB" sz="2200" b="0" strike="noStrike" spc="-1" dirty="0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800" b="0" strike="noStrike" spc="-1" dirty="0">
                <a:latin typeface="Arial"/>
              </a:rPr>
              <a:t>Personal</a:t>
            </a:r>
          </a:p>
          <a:p>
            <a:pPr marL="360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200" b="0" strike="noStrike" spc="-1" dirty="0">
                <a:latin typeface="Arial"/>
                <a:ea typeface="Noto Sans CJK SC"/>
              </a:rPr>
              <a:t> Professional Experience</a:t>
            </a:r>
            <a:endParaRPr lang="en-GB" sz="2200" b="0" strike="noStrike" spc="-1" dirty="0">
              <a:latin typeface="Arial"/>
            </a:endParaRPr>
          </a:p>
          <a:p>
            <a:pPr marL="360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200" b="0" strike="noStrike" spc="-1" dirty="0">
                <a:latin typeface="Arial"/>
                <a:ea typeface="Noto Sans CJK SC"/>
              </a:rPr>
              <a:t> PhD Research</a:t>
            </a:r>
            <a:endParaRPr lang="en-GB" sz="2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GB" sz="3600" b="0" strike="noStrike" spc="-1">
                <a:latin typeface="Arial"/>
              </a:rPr>
              <a:t>The Study</a:t>
            </a:r>
          </a:p>
        </p:txBody>
      </p:sp>
      <p:sp>
        <p:nvSpPr>
          <p:cNvPr id="46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800" b="0" strike="noStrike" spc="-1" dirty="0">
                <a:latin typeface="Arial"/>
              </a:rPr>
              <a:t>A qualitative examination of household work strategies and the informal economy in a mining village in Yorkshire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800" b="0" strike="noStrike" spc="-1" dirty="0">
                <a:latin typeface="Arial"/>
              </a:rPr>
              <a:t>Based on approaches developed by </a:t>
            </a:r>
            <a:r>
              <a:rPr lang="en-GB" sz="2800" b="0" strike="noStrike" spc="-1" dirty="0" err="1">
                <a:latin typeface="Arial"/>
              </a:rPr>
              <a:t>Pahl</a:t>
            </a:r>
            <a:r>
              <a:rPr lang="en-GB" sz="2800" b="0" strike="noStrike" spc="-1" dirty="0">
                <a:latin typeface="Arial"/>
              </a:rPr>
              <a:t> and Williams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800" b="0" strike="noStrike" spc="-1" dirty="0">
                <a:latin typeface="Arial"/>
              </a:rPr>
              <a:t>Initially premised on a ‘hidden economy’ that did not actually exist for the households studied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GB" sz="2800" b="0" strike="noStrike" spc="-1" dirty="0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en-GB" sz="2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GB" sz="4400" b="0" strike="noStrike" spc="-1">
                <a:latin typeface="Arial"/>
              </a:rPr>
              <a:t>Household Work Strategies</a:t>
            </a:r>
          </a:p>
        </p:txBody>
      </p:sp>
      <p:sp>
        <p:nvSpPr>
          <p:cNvPr id="48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49" name="TextShape 3"/>
          <p:cNvSpPr txBox="1"/>
          <p:nvPr/>
        </p:nvSpPr>
        <p:spPr>
          <a:xfrm>
            <a:off x="1152720" y="2534400"/>
            <a:ext cx="7791480" cy="1027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en-GB" sz="2200" b="0" i="1" strike="noStrike" spc="-1">
                <a:latin typeface="Arial"/>
              </a:rPr>
              <a:t>'...how households allocate their collective effort to getting all the work done that they define has, or they feel needs to be done...'</a:t>
            </a:r>
            <a:r>
              <a:rPr lang="en-GB" sz="2200" b="0" strike="noStrike" spc="-1">
                <a:latin typeface="Arial"/>
              </a:rPr>
              <a:t> (Pahl, 1984: 113)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GB" sz="4400" b="0" strike="noStrike" spc="-1">
                <a:latin typeface="Arial"/>
              </a:rPr>
              <a:t>The Village: ‘Ballyhenry’</a:t>
            </a:r>
          </a:p>
        </p:txBody>
      </p:sp>
      <p:sp>
        <p:nvSpPr>
          <p:cNvPr id="51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3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 dirty="0">
                <a:latin typeface="Arial"/>
              </a:rPr>
              <a:t>In the Wakefield Metropolitan District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 dirty="0">
                <a:latin typeface="Arial"/>
              </a:rPr>
              <a:t>A growing resident population of just over 6000 (2011 Census), with rising economic activity levels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 dirty="0">
                <a:latin typeface="Arial"/>
              </a:rPr>
              <a:t>Above national and district average in Social Classes </a:t>
            </a:r>
            <a:r>
              <a:rPr lang="en-GB" sz="2000" b="0" strike="noStrike" spc="-1" dirty="0" err="1">
                <a:latin typeface="Arial"/>
              </a:rPr>
              <a:t>C2</a:t>
            </a:r>
            <a:r>
              <a:rPr lang="en-GB" sz="2000" b="0" strike="noStrike" spc="-1" dirty="0">
                <a:latin typeface="Arial"/>
              </a:rPr>
              <a:t>, D, E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 dirty="0">
                <a:latin typeface="Arial"/>
              </a:rPr>
              <a:t>Significantly lower qualification levels, with almost 40% with no qualifications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 dirty="0">
                <a:latin typeface="Arial"/>
              </a:rPr>
              <a:t>Rural location, with post-2000 housing development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GB" sz="3200" b="0" strike="noStrike" spc="-1">
                <a:latin typeface="Arial"/>
              </a:rPr>
              <a:t>Distances Travelled to Work (ONS</a:t>
            </a:r>
            <a:r>
              <a:rPr lang="en-GB" sz="3200" b="0" i="1" strike="noStrike" spc="-1">
                <a:latin typeface="Arial"/>
              </a:rPr>
              <a:t>;2018</a:t>
            </a:r>
            <a:r>
              <a:rPr lang="en-GB" sz="3200" b="0" strike="noStrike" spc="-1">
                <a:latin typeface="Arial"/>
              </a:rPr>
              <a:t>)</a:t>
            </a:r>
          </a:p>
        </p:txBody>
      </p:sp>
      <p:pic>
        <p:nvPicPr>
          <p:cNvPr id="53" name="Picture 52"/>
          <p:cNvPicPr/>
          <p:nvPr/>
        </p:nvPicPr>
        <p:blipFill>
          <a:blip r:embed="rId2"/>
          <a:stretch/>
        </p:blipFill>
        <p:spPr>
          <a:xfrm>
            <a:off x="1836360" y="1326600"/>
            <a:ext cx="6406200" cy="3288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GB" sz="3200" b="0" strike="noStrike" spc="-1">
                <a:latin typeface="Arial"/>
              </a:rPr>
              <a:t>Journey Times: Key Employment Locations</a:t>
            </a:r>
          </a:p>
        </p:txBody>
      </p:sp>
      <p:pic>
        <p:nvPicPr>
          <p:cNvPr id="55" name="Picture 54"/>
          <p:cNvPicPr/>
          <p:nvPr/>
        </p:nvPicPr>
        <p:blipFill>
          <a:blip r:embed="rId2"/>
          <a:stretch/>
        </p:blipFill>
        <p:spPr>
          <a:xfrm>
            <a:off x="845640" y="1326600"/>
            <a:ext cx="8388000" cy="32882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en-GB" sz="4400" b="0" strike="noStrike" spc="-1">
                <a:latin typeface="Arial"/>
              </a:rPr>
              <a:t>The Households</a:t>
            </a:r>
          </a:p>
        </p:txBody>
      </p:sp>
      <p:sp>
        <p:nvSpPr>
          <p:cNvPr id="57" name="TextShape 2"/>
          <p:cNvSpPr txBox="1"/>
          <p:nvPr/>
        </p:nvSpPr>
        <p:spPr>
          <a:xfrm>
            <a:off x="504000" y="1326600"/>
            <a:ext cx="9071640" cy="362030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Autofit/>
          </a:bodyPr>
          <a:lstStyle/>
          <a:p>
            <a:pPr marL="1005750" indent="-285750">
              <a:spcBef>
                <a:spcPts val="1417"/>
              </a:spcBef>
              <a:buClr>
                <a:srgbClr val="000000"/>
              </a:buClr>
              <a:buSzPct val="45000"/>
              <a:buFont typeface="Arial" panose="020B0604020202020204" pitchFamily="34" charset="0"/>
              <a:buChar char="•"/>
            </a:pPr>
            <a:r>
              <a:rPr lang="en-GB" sz="1400" b="0" strike="noStrike" spc="-1" dirty="0">
                <a:latin typeface="Arial"/>
              </a:rPr>
              <a:t>17 households </a:t>
            </a:r>
          </a:p>
          <a:p>
            <a:pPr marL="1462950" lvl="1" indent="-285750">
              <a:spcBef>
                <a:spcPts val="1417"/>
              </a:spcBef>
              <a:buClr>
                <a:srgbClr val="000000"/>
              </a:buClr>
              <a:buSzPct val="45000"/>
              <a:buFont typeface="Arial" panose="020B0604020202020204" pitchFamily="34" charset="0"/>
              <a:buChar char="•"/>
            </a:pPr>
            <a:r>
              <a:rPr lang="en-GB" sz="1400" b="0" i="1" strike="noStrike" spc="-1" dirty="0">
                <a:latin typeface="Arial"/>
              </a:rPr>
              <a:t>5 working couples with children </a:t>
            </a:r>
          </a:p>
          <a:p>
            <a:pPr marL="1462950" lvl="1" indent="-285750">
              <a:spcBef>
                <a:spcPts val="1417"/>
              </a:spcBef>
              <a:buClr>
                <a:srgbClr val="000000"/>
              </a:buClr>
              <a:buSzPct val="45000"/>
              <a:buFont typeface="Arial" panose="020B0604020202020204" pitchFamily="34" charset="0"/>
              <a:buChar char="•"/>
            </a:pPr>
            <a:r>
              <a:rPr lang="en-GB" sz="1400" b="0" i="1" strike="noStrike" spc="-1" dirty="0">
                <a:latin typeface="Arial"/>
              </a:rPr>
              <a:t>2 working single men, one with a child </a:t>
            </a:r>
          </a:p>
          <a:p>
            <a:pPr marL="1462950" lvl="1" indent="-285750">
              <a:spcBef>
                <a:spcPts val="1417"/>
              </a:spcBef>
              <a:buClr>
                <a:srgbClr val="000000"/>
              </a:buClr>
              <a:buSzPct val="45000"/>
              <a:buFont typeface="Arial" panose="020B0604020202020204" pitchFamily="34" charset="0"/>
              <a:buChar char="•"/>
            </a:pPr>
            <a:r>
              <a:rPr lang="en-GB" sz="1400" b="0" i="1" strike="noStrike" spc="-1" dirty="0">
                <a:latin typeface="Arial"/>
              </a:rPr>
              <a:t>3 working single women </a:t>
            </a:r>
          </a:p>
          <a:p>
            <a:pPr marL="1462950" lvl="1" indent="-285750">
              <a:spcBef>
                <a:spcPts val="1417"/>
              </a:spcBef>
              <a:buClr>
                <a:srgbClr val="000000"/>
              </a:buClr>
              <a:buSzPct val="45000"/>
              <a:buFont typeface="Arial" panose="020B0604020202020204" pitchFamily="34" charset="0"/>
              <a:buChar char="•"/>
            </a:pPr>
            <a:r>
              <a:rPr lang="en-GB" sz="1400" b="0" i="1" strike="noStrike" spc="-1" dirty="0">
                <a:latin typeface="Arial"/>
              </a:rPr>
              <a:t>2 unemployed/long-term sick </a:t>
            </a:r>
          </a:p>
          <a:p>
            <a:pPr marL="1462950" lvl="1" indent="-285750">
              <a:spcBef>
                <a:spcPts val="1417"/>
              </a:spcBef>
              <a:buClr>
                <a:srgbClr val="000000"/>
              </a:buClr>
              <a:buSzPct val="45000"/>
              <a:buFont typeface="Arial" panose="020B0604020202020204" pitchFamily="34" charset="0"/>
              <a:buChar char="•"/>
            </a:pPr>
            <a:r>
              <a:rPr lang="en-GB" sz="1400" b="0" i="1" strike="noStrike" spc="-1" dirty="0">
                <a:latin typeface="Arial"/>
              </a:rPr>
              <a:t>2 retired couples </a:t>
            </a:r>
          </a:p>
          <a:p>
            <a:pPr marL="1462950" lvl="1" indent="-285750">
              <a:spcBef>
                <a:spcPts val="1417"/>
              </a:spcBef>
              <a:buClr>
                <a:srgbClr val="000000"/>
              </a:buClr>
              <a:buSzPct val="45000"/>
              <a:buFont typeface="Arial" panose="020B0604020202020204" pitchFamily="34" charset="0"/>
              <a:buChar char="•"/>
            </a:pPr>
            <a:r>
              <a:rPr lang="en-GB" sz="1400" b="0" i="1" strike="noStrike" spc="-1" dirty="0">
                <a:latin typeface="Arial"/>
              </a:rPr>
              <a:t>2 retired single women</a:t>
            </a:r>
            <a:r>
              <a:rPr lang="en-GB" sz="1400" b="0" strike="noStrike" spc="-1" dirty="0">
                <a:latin typeface="Arial"/>
              </a:rPr>
              <a:t> </a:t>
            </a:r>
          </a:p>
          <a:p>
            <a:pPr marL="1005750" indent="-285750">
              <a:spcBef>
                <a:spcPts val="1417"/>
              </a:spcBef>
              <a:buClr>
                <a:srgbClr val="000000"/>
              </a:buClr>
              <a:buSzPct val="45000"/>
              <a:buFont typeface="Arial" panose="020B0604020202020204" pitchFamily="34" charset="0"/>
              <a:buChar char="•"/>
            </a:pPr>
            <a:r>
              <a:rPr lang="en-GB" sz="1400" b="0" strike="noStrike" spc="-1" dirty="0">
                <a:latin typeface="Arial"/>
              </a:rPr>
              <a:t>12 households with at least one member educated to Level 4 or higher, 5 with postgraduate qualifications</a:t>
            </a:r>
          </a:p>
          <a:p>
            <a:pPr marL="1005750" indent="-285750">
              <a:spcBef>
                <a:spcPts val="1417"/>
              </a:spcBef>
              <a:buClr>
                <a:srgbClr val="000000"/>
              </a:buClr>
              <a:buSzPct val="45000"/>
              <a:buFont typeface="Arial" panose="020B0604020202020204" pitchFamily="34" charset="0"/>
              <a:buChar char="•"/>
            </a:pPr>
            <a:r>
              <a:rPr lang="en-GB" sz="1400" b="0" strike="noStrike" spc="-1" dirty="0">
                <a:latin typeface="Arial"/>
              </a:rPr>
              <a:t> All had moved into the village from elsewhere</a:t>
            </a:r>
            <a:endParaRPr lang="en-GB" sz="1400" b="0" strike="noStrike" spc="-1" dirty="0">
              <a:latin typeface="Arial"/>
              <a:ea typeface="Noto Sans CJK S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504000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>
            <a:noAutofit/>
          </a:bodyPr>
          <a:lstStyle/>
          <a:p>
            <a:pPr marL="108000" algn="ctr">
              <a:spcBef>
                <a:spcPts val="1417"/>
              </a:spcBef>
              <a:buClr>
                <a:srgbClr val="000000"/>
              </a:buClr>
              <a:buSzPct val="45000"/>
            </a:pPr>
            <a:r>
              <a:rPr lang="en-GB" sz="4400" b="0" strike="noStrike" spc="-1" dirty="0">
                <a:latin typeface="Arial"/>
              </a:rPr>
              <a:t>Abigail (40) and Thomas (42)</a:t>
            </a:r>
          </a:p>
        </p:txBody>
      </p:sp>
      <p:sp>
        <p:nvSpPr>
          <p:cNvPr id="59" name="TextShape 2"/>
          <p:cNvSpPr txBox="1"/>
          <p:nvPr/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Difficult commutes to Leeds and Sheffield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The impact of long hours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A third child born on Christmas Eve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A change to working from home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No family support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1755</Words>
  <Application>Microsoft Office PowerPoint</Application>
  <PresentationFormat>Custom</PresentationFormat>
  <Paragraphs>107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Batty, Elaine</dc:creator>
  <dc:description/>
  <cp:lastModifiedBy>Batty, Elaine</cp:lastModifiedBy>
  <cp:revision>8</cp:revision>
  <dcterms:created xsi:type="dcterms:W3CDTF">2022-07-03T15:49:45Z</dcterms:created>
  <dcterms:modified xsi:type="dcterms:W3CDTF">2022-07-04T14:44:04Z</dcterms:modified>
  <dc:language>en-GB</dc:language>
</cp:coreProperties>
</file>