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21" r:id="rId2"/>
    <p:sldId id="512" r:id="rId3"/>
    <p:sldId id="427" r:id="rId4"/>
    <p:sldId id="540" r:id="rId5"/>
    <p:sldId id="428" r:id="rId6"/>
    <p:sldId id="541" r:id="rId7"/>
    <p:sldId id="528" r:id="rId8"/>
    <p:sldId id="529" r:id="rId9"/>
    <p:sldId id="439" r:id="rId10"/>
    <p:sldId id="536" r:id="rId11"/>
    <p:sldId id="532" r:id="rId12"/>
    <p:sldId id="410" r:id="rId13"/>
    <p:sldId id="537" r:id="rId14"/>
    <p:sldId id="53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B4A338-80A8-9216-3132-3B6A00BE4D60}" name="Wells, Peter" initials="WP" userId="S::sedpw3@hallam.shu.ac.uk::58cb0904-5bf4-46b6-8ed8-b64d879eede3" providerId="AD"/>
  <p188:author id="{E2E81983-EEF9-D56D-E0B5-09983A6F7545}" name="Sanderson, Elizabeth" initials="SE" userId="S::dmdes@hallam.shu.ac.uk::c60d2d71-d30c-4489-a7ef-fd0cae1ae0d0" providerId="AD"/>
  <p188:author id="{5FF9CBB1-95EB-1C34-8741-159324385585}" name="Crisp, Richard" initials="CR" userId="S::dsrc2@hallam.shu.ac.uk::c5db137e-7cce-4343-844d-d3d25e691b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p, Richard" initials="C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D50"/>
    <a:srgbClr val="62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71800" autoAdjust="0"/>
  </p:normalViewPr>
  <p:slideViewPr>
    <p:cSldViewPr snapToGrid="0">
      <p:cViewPr varScale="1">
        <p:scale>
          <a:sx n="48" d="100"/>
          <a:sy n="48" d="100"/>
        </p:scale>
        <p:origin x="13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102DD-5F92-45C7-94EA-15032D77B773}" type="datetimeFigureOut">
              <a:rPr lang="en-GB" smtClean="0"/>
              <a:t>05/07/2022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EC8B-A30A-413A-81BE-39D30BABB1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Emerged out of work..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Little exploration of concepts and theories informing these frameworks to date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Want to develop a little by looking through the lens of value only one perspective. Interrogated through concepts of democracy + justice </a:t>
            </a:r>
          </a:p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524B-CE0C-4B05-90DD-97DDF50EEF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6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 based sociologist</a:t>
            </a:r>
          </a:p>
          <a:p>
            <a:endParaRPr lang="en-GB" dirty="0"/>
          </a:p>
          <a:p>
            <a:r>
              <a:rPr lang="en-GB" dirty="0"/>
              <a:t>Develops a theory of how social transformation in his book ‘Envisioning Real Utopias’.</a:t>
            </a:r>
          </a:p>
          <a:p>
            <a:endParaRPr lang="en-GB" dirty="0"/>
          </a:p>
          <a:p>
            <a:r>
              <a:rPr lang="en-GB" dirty="0"/>
              <a:t>Has resonance for thinking AEDFs</a:t>
            </a:r>
          </a:p>
          <a:p>
            <a:endParaRPr lang="en-GB" dirty="0"/>
          </a:p>
          <a:p>
            <a:r>
              <a:rPr lang="en-GB" dirty="0"/>
              <a:t>Distinguishes three approaches</a:t>
            </a:r>
          </a:p>
          <a:p>
            <a:endParaRPr lang="en-GB" dirty="0"/>
          </a:p>
          <a:p>
            <a:r>
              <a:rPr lang="en-GB" dirty="0"/>
              <a:t>Interstitial ‘spaces and cracks’ – worker cooperatives, community land trusts,</a:t>
            </a:r>
          </a:p>
          <a:p>
            <a:endParaRPr lang="en-GB" b="1" dirty="0"/>
          </a:p>
          <a:p>
            <a:r>
              <a:rPr lang="en-GB" b="1" dirty="0"/>
              <a:t>Contradictory character: </a:t>
            </a:r>
            <a:r>
              <a:rPr lang="en-GB" b="1" i="0" dirty="0"/>
              <a:t>both expanding social power and strengthening aspects of the existing system </a:t>
            </a:r>
            <a:r>
              <a:rPr lang="en-GB" i="0" dirty="0"/>
              <a:t>(introduction of democracy as an eg) one hand might be seen to give power to the working class but actually helped to stable the capitalist system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4894-D8ED-4B6C-B945-83335207F4F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9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about to what extent V in PE as a diagnostic tool for understanding the ways in which value is created and – especially extracted – generates inequalities</a:t>
            </a:r>
          </a:p>
          <a:p>
            <a:endParaRPr lang="en-GB" dirty="0"/>
          </a:p>
          <a:p>
            <a:r>
              <a:rPr lang="en-GB" dirty="0"/>
              <a:t>Also extent to which V in ME terms emerging as a vision of new norms, principles and outcomes that define the ‘good life’</a:t>
            </a:r>
          </a:p>
          <a:p>
            <a:endParaRPr lang="en-GB" dirty="0"/>
          </a:p>
          <a:p>
            <a:r>
              <a:rPr lang="en-GB" dirty="0"/>
              <a:t>IG is weak on both those dimensions; FE strong on diagnosis; DE on envisioning a better life.</a:t>
            </a:r>
          </a:p>
          <a:p>
            <a:endParaRPr lang="en-GB" dirty="0"/>
          </a:p>
          <a:p>
            <a:r>
              <a:rPr lang="en-GB" sz="1200" b="0" dirty="0">
                <a:effectLst/>
                <a:latin typeface="+mj-lt"/>
              </a:rPr>
              <a:t>That has implications for the strategic approach envisioned.</a:t>
            </a:r>
          </a:p>
          <a:p>
            <a:endParaRPr lang="en-GB" sz="1200" b="0" dirty="0">
              <a:effectLst/>
              <a:latin typeface="+mj-lt"/>
            </a:endParaRPr>
          </a:p>
          <a:p>
            <a:r>
              <a:rPr lang="en-GB" sz="1200" b="0" dirty="0">
                <a:effectLst/>
                <a:latin typeface="+mj-lt"/>
              </a:rPr>
              <a:t>IG lacks that analysis of power imbalances – falls back on weak symbiotic strategies – state, private sector, workers, civil society will all benefit from investment in social infrastructure, productivity improvements and better jobs  - drives more equitable forms of growth. </a:t>
            </a:r>
          </a:p>
          <a:p>
            <a:endParaRPr lang="en-GB" sz="1200" b="0" dirty="0">
              <a:effectLst/>
              <a:latin typeface="+mj-lt"/>
            </a:endParaRPr>
          </a:p>
          <a:p>
            <a:r>
              <a:rPr lang="en-GB" sz="1200" b="0" dirty="0">
                <a:effectLst/>
                <a:latin typeface="+mj-lt"/>
              </a:rPr>
              <a:t>Lacks explanation for how benefits of, say, productivity improvements will be secured for benefit of workers rather than returns for shareholders or employers.</a:t>
            </a:r>
          </a:p>
          <a:p>
            <a:endParaRPr lang="en-GB" sz="1200" b="0" dirty="0">
              <a:effectLst/>
              <a:latin typeface="+mj-lt"/>
            </a:endParaRPr>
          </a:p>
          <a:p>
            <a:r>
              <a:rPr lang="en-GB" sz="1200" b="0" dirty="0">
                <a:effectLst/>
                <a:latin typeface="+mj-lt"/>
              </a:rPr>
              <a:t>FE – clear focus on SS - reshaping corporate business models through muscular state regulation of corporations operating in F. space. Reflects the analysis of this space as critical site of wealth extraction.</a:t>
            </a:r>
          </a:p>
          <a:p>
            <a:endParaRPr lang="en-GB" sz="1200" b="0" dirty="0">
              <a:effectLst/>
              <a:latin typeface="+mj-lt"/>
            </a:endParaRPr>
          </a:p>
          <a:p>
            <a:r>
              <a:rPr lang="en-GB" sz="1200" b="0" dirty="0">
                <a:effectLst/>
                <a:latin typeface="+mj-lt"/>
              </a:rPr>
              <a:t>- more ambivalent about benefits of interstitial strategies due to challenges in scaling up local experiments and less obviously a solution to the challenges posed corporate by practice in delivering foundational goods and services and scale. If TESCOs is your problem </a:t>
            </a:r>
          </a:p>
          <a:p>
            <a:endParaRPr lang="en-GB" sz="1200" b="0" dirty="0">
              <a:effectLst/>
              <a:latin typeface="+mj-lt"/>
            </a:endParaRPr>
          </a:p>
          <a:p>
            <a:r>
              <a:rPr lang="en-GB" sz="1200" b="0" dirty="0">
                <a:effectLst/>
                <a:latin typeface="+mj-lt"/>
              </a:rPr>
              <a:t>DE less focussed on political economy of inequalities - lacks that follow the money analysis  - which perhaps explains its focus on the role of the state as investor (co-creator of wealth) but less clear on regulatory function in restraining exploitive modes of corporate practice.</a:t>
            </a:r>
          </a:p>
          <a:p>
            <a:endParaRPr lang="en-GB" sz="1200" b="0" dirty="0">
              <a:effectLst/>
              <a:latin typeface="+mj-lt"/>
            </a:endParaRPr>
          </a:p>
          <a:p>
            <a:r>
              <a:rPr lang="en-GB" sz="1200" b="0" dirty="0">
                <a:effectLst/>
                <a:latin typeface="+mj-lt"/>
              </a:rPr>
              <a:t>In line with its deeper roots in moral economy focus it places more emphasis on how interstitial forms of eco development can create redistributive/regenerative models of enterprises. Sow the seeds of new alternative economy in the cracks and fissures rather than root and branch reform of existing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2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SimSun" panose="02010600030101010101" pitchFamily="2" charset="-122"/>
              </a:rPr>
              <a:t>How do they envisage change occurring...And how links back to ideas of value?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SimSun" panose="02010600030101010101" pitchFamily="2" charset="-122"/>
              </a:rPr>
              <a:t>These frameworks are not interchangeable and the choice will have very different implications for strategies as well as the prospects for reducing inequalities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9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A number of LEDF have gained traction over a number of years</a:t>
            </a:r>
          </a:p>
          <a:p>
            <a:endParaRPr lang="en-GB" sz="1100" dirty="0"/>
          </a:p>
          <a:p>
            <a:r>
              <a:rPr lang="en-GB" sz="1100" dirty="0"/>
              <a:t>Driven by concerns about the exclusionary spatial (and social dynamics) of prevailing growth models against a backdrop of austerity...</a:t>
            </a:r>
          </a:p>
          <a:p>
            <a:endParaRPr lang="en-GB" sz="1100" dirty="0"/>
          </a:p>
          <a:p>
            <a:r>
              <a:rPr lang="en-GB" sz="1100" dirty="0"/>
              <a:t>...have led to renewed interest in experimenting with alternative ways of doing economic development (EM)...</a:t>
            </a:r>
          </a:p>
          <a:p>
            <a:endParaRPr lang="en-GB" sz="1100" dirty="0"/>
          </a:p>
          <a:p>
            <a:r>
              <a:rPr lang="en-GB" sz="1100" dirty="0"/>
              <a:t>..all linked as beyond GDP critiques of prevailing;;but conceived in quite different ways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54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Critical of orthodox forms of economics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Costs of clean up river polluted by industry would be counted in GDP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Uses example of finance as a rentier sector that was seen by policymakers to generate value until it collapsed secularly financial crisis.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No seen as a source of value and indeed taxes valuing-creating activities in the private sector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Technology sector from benefiting from public investment in new technologies like the internet.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Through legitimisation of value extraction and accumulation of wealth which has harmful distributional consequences.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cap="none" baseline="0" dirty="0">
                <a:effectLst/>
                <a:latin typeface="+mj-lt"/>
              </a:rPr>
              <a:t>Norms, principles and ultimately outcomes that should orient economic policy. Should we focus on care, wellbeing environmental sustainability?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cap="none" baseline="0" dirty="0">
              <a:effectLst/>
              <a:latin typeface="+mj-lt"/>
            </a:endParaRPr>
          </a:p>
          <a:p>
            <a:pPr marL="171450" indent="-171450">
              <a:buFontTx/>
              <a:buChar char="-"/>
            </a:pPr>
            <a:endParaRPr lang="en-GB" sz="1200" dirty="0">
              <a:effectLst/>
              <a:latin typeface="+mj-lt"/>
            </a:endParaRP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84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Share ‘beyond GDP’ agenda – challenge to notion that growth alone will resolve inequalities</a:t>
            </a:r>
          </a:p>
          <a:p>
            <a:endParaRPr lang="en-GB" dirty="0"/>
          </a:p>
          <a:p>
            <a:r>
              <a:rPr lang="en-GB" dirty="0"/>
              <a:t>Different emphases: </a:t>
            </a:r>
          </a:p>
          <a:p>
            <a:endParaRPr lang="en-GB" dirty="0"/>
          </a:p>
          <a:p>
            <a:r>
              <a:rPr lang="en-GB" dirty="0"/>
              <a:t>IG – reversing often unjust distributional consequences of growth and the centred on the notion that inequalities stymie growth</a:t>
            </a:r>
          </a:p>
          <a:p>
            <a:endParaRPr lang="en-GB" dirty="0"/>
          </a:p>
          <a:p>
            <a:r>
              <a:rPr lang="en-GB" dirty="0"/>
              <a:t>DE put ecological harms at centre of critique – advocates economies that are not just redistributive but regenerative.</a:t>
            </a:r>
          </a:p>
          <a:p>
            <a:endParaRPr lang="en-GB" dirty="0"/>
          </a:p>
          <a:p>
            <a:r>
              <a:rPr lang="en-GB" dirty="0"/>
              <a:t>..identifying a set of social needs (e.g. health and education – informed by SDGs) that should be achieved without breaching ecological limits</a:t>
            </a:r>
          </a:p>
          <a:p>
            <a:endParaRPr lang="en-GB" dirty="0"/>
          </a:p>
          <a:p>
            <a:r>
              <a:rPr lang="en-GB" dirty="0"/>
              <a:t>FE  – Focus on supporting collective consumption – provision of local infrastructures and services (utilities, housing, food, care)</a:t>
            </a:r>
          </a:p>
          <a:p>
            <a:endParaRPr lang="en-GB" dirty="0"/>
          </a:p>
          <a:p>
            <a:r>
              <a:rPr lang="en-GB" dirty="0"/>
              <a:t>...rather than </a:t>
            </a:r>
            <a:r>
              <a:rPr lang="en-GB" sz="1200" dirty="0">
                <a:solidFill>
                  <a:srgbClr val="2B2B2B"/>
                </a:solidFill>
                <a:effectLst/>
                <a:latin typeface="Lato"/>
                <a:ea typeface="Times New Roman" panose="02020603050405020304" pitchFamily="18" charset="0"/>
              </a:rPr>
              <a:t>competitive export sectors such as advanced manufacturing and knowledge-intensive business services that have been fixation of urban and regional policy.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45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RSA Inclusive Growth commission</a:t>
            </a:r>
          </a:p>
          <a:p>
            <a:endParaRPr lang="en-GB" dirty="0"/>
          </a:p>
          <a:p>
            <a:r>
              <a:rPr lang="en-GB" b="1" dirty="0"/>
              <a:t>Each of three frameworks – PE, VE, strategies</a:t>
            </a:r>
          </a:p>
          <a:p>
            <a:endParaRPr lang="en-GB" dirty="0"/>
          </a:p>
          <a:p>
            <a:r>
              <a:rPr lang="en-GB" dirty="0"/>
              <a:t>Describes structural changes and imbalances – market failure - that lead to inequalities</a:t>
            </a:r>
          </a:p>
          <a:p>
            <a:endParaRPr lang="en-GB" dirty="0"/>
          </a:p>
          <a:p>
            <a:r>
              <a:rPr lang="en-GB" dirty="0"/>
              <a:t>Compared with other frameworks – no analysis of power. No active agent or institution that generates exclusion.</a:t>
            </a:r>
          </a:p>
          <a:p>
            <a:endParaRPr lang="en-GB" dirty="0"/>
          </a:p>
          <a:p>
            <a:r>
              <a:rPr lang="en-GB" dirty="0"/>
              <a:t>Q of G matters – not just in terms of the distribution economic benefits but also the subjective dimensions of human experience. </a:t>
            </a:r>
          </a:p>
          <a:p>
            <a:endParaRPr lang="en-GB" dirty="0"/>
          </a:p>
          <a:p>
            <a:r>
              <a:rPr lang="en-GB" dirty="0"/>
              <a:t>Move outside that traditional economic policy paradigm (ideas becoming more mainstream)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b="1" dirty="0"/>
              <a:t>Long-term structural imbalances </a:t>
            </a:r>
            <a:r>
              <a:rPr lang="en-GB" dirty="0"/>
              <a:t>including industrial restructuring, asset inflation (housing), low skills, chronic productivity gap.</a:t>
            </a:r>
          </a:p>
          <a:p>
            <a:pPr lvl="1"/>
            <a:r>
              <a:rPr lang="en-GB" b="1" dirty="0"/>
              <a:t>Lack of public investment </a:t>
            </a:r>
            <a:r>
              <a:rPr lang="en-GB" dirty="0"/>
              <a:t>(austerity).</a:t>
            </a:r>
          </a:p>
          <a:p>
            <a:endParaRPr lang="en-GB" dirty="0"/>
          </a:p>
          <a:p>
            <a:r>
              <a:rPr lang="en-GB" b="1" dirty="0"/>
              <a:t>Vision of a new economy:</a:t>
            </a:r>
          </a:p>
          <a:p>
            <a:endParaRPr lang="en-GB" b="1" dirty="0"/>
          </a:p>
          <a:p>
            <a:pPr lvl="1"/>
            <a:r>
              <a:rPr lang="en-GB" sz="2700" dirty="0"/>
              <a:t>Need to measure </a:t>
            </a:r>
            <a:r>
              <a:rPr lang="en-GB" sz="2700" b="1" dirty="0"/>
              <a:t>quantity and</a:t>
            </a:r>
            <a:r>
              <a:rPr lang="en-GB" sz="2700" dirty="0"/>
              <a:t> </a:t>
            </a:r>
            <a:r>
              <a:rPr lang="en-GB" sz="2700" b="1" i="1" dirty="0"/>
              <a:t>quality</a:t>
            </a:r>
            <a:r>
              <a:rPr lang="en-GB" sz="2700" b="1" dirty="0"/>
              <a:t> of growth </a:t>
            </a:r>
            <a:r>
              <a:rPr lang="en-GB" sz="2700" dirty="0"/>
              <a:t>and distributional impacts.</a:t>
            </a:r>
          </a:p>
          <a:p>
            <a:pPr lvl="1"/>
            <a:r>
              <a:rPr lang="en-GB" sz="2700" dirty="0"/>
              <a:t>Includes </a:t>
            </a:r>
            <a:r>
              <a:rPr lang="en-GB" sz="2700" b="1" dirty="0"/>
              <a:t>subjective human experience </a:t>
            </a:r>
            <a:r>
              <a:rPr lang="en-GB" sz="2700" dirty="0"/>
              <a:t>e.g. </a:t>
            </a:r>
            <a:r>
              <a:rPr lang="en-GB" sz="2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community/economic security, identity, belonging, self-worth.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Strategy for change:</a:t>
            </a:r>
          </a:p>
          <a:p>
            <a:endParaRPr lang="en-GB" b="1" dirty="0"/>
          </a:p>
          <a:p>
            <a:pPr lvl="1"/>
            <a:r>
              <a:rPr lang="en-GB" sz="2700" dirty="0"/>
              <a:t>Investment in </a:t>
            </a:r>
            <a:r>
              <a:rPr lang="en-GB" sz="2700" b="1" dirty="0"/>
              <a:t>social infrastructure </a:t>
            </a:r>
            <a:r>
              <a:rPr lang="en-GB" sz="2700" dirty="0"/>
              <a:t>(e.g. education and childcare), </a:t>
            </a:r>
            <a:r>
              <a:rPr lang="en-GB" sz="2700" b="1" dirty="0"/>
              <a:t>physical infrastructure </a:t>
            </a:r>
            <a:r>
              <a:rPr lang="en-GB" sz="2700" dirty="0"/>
              <a:t>(e.g. transport and housing), </a:t>
            </a:r>
            <a:r>
              <a:rPr lang="en-GB" sz="2700" b="1" dirty="0"/>
              <a:t>inclusive industrial strategy </a:t>
            </a:r>
            <a:r>
              <a:rPr lang="en-GB" sz="2700" dirty="0"/>
              <a:t>(e.g. foundational sectors), </a:t>
            </a:r>
            <a:r>
              <a:rPr lang="en-GB" sz="2700" b="1" dirty="0"/>
              <a:t>productivity and jobs</a:t>
            </a:r>
            <a:r>
              <a:rPr lang="en-GB" sz="2700" dirty="0"/>
              <a:t>, and </a:t>
            </a:r>
            <a:r>
              <a:rPr lang="en-GB" sz="2700" b="1" dirty="0">
                <a:highlight>
                  <a:srgbClr val="FFFF00"/>
                </a:highlight>
              </a:rPr>
              <a:t>macro-environment </a:t>
            </a:r>
            <a:r>
              <a:rPr lang="en-GB" sz="2700" dirty="0">
                <a:highlight>
                  <a:srgbClr val="FFFF00"/>
                </a:highlight>
              </a:rPr>
              <a:t>(e.g. regional banking)</a:t>
            </a:r>
          </a:p>
          <a:p>
            <a:pPr lvl="1"/>
            <a:r>
              <a:rPr lang="en-GB" sz="2700" b="1" dirty="0"/>
              <a:t>Wider measures of “social value” </a:t>
            </a:r>
            <a:r>
              <a:rPr lang="en-GB" sz="2700" dirty="0"/>
              <a:t>needed alongside conventional economic metrics (e.g. </a:t>
            </a:r>
            <a:r>
              <a:rPr lang="en-GB" sz="2700" dirty="0">
                <a:highlight>
                  <a:srgbClr val="FFFF00"/>
                </a:highlight>
              </a:rPr>
              <a:t>individual capabilities, community capital, household incomes, wellbeing, job quality, opportunties for social mobility, healthy life expectancy, school readiness, quality of PRS</a:t>
            </a:r>
            <a:r>
              <a:rPr lang="en-GB" sz="2700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90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Starts from a very different position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Identifies agents, institutions and mechanism that generate forms of value extraction and inequalities 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j-lt"/>
              </a:rPr>
              <a:t>Analyses dynamics of wealth accumulation – ownership of land and property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Leads to inequalities such house price hikes and debt crises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Very clear vision of the good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Envisions a fundamentally different economy which requires economic policy to be oriented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do we develop capabilities of individuals...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Embed new norms and values in CG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avoid the capture of wealth by elites.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at the very tax the gains that accrue from possession land and technologies</a:t>
            </a:r>
          </a:p>
          <a:p>
            <a:pPr lvl="1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8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74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Has the most complex and sophisticated  analysis of what it calls financialised capitalism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Detailed exposition of the agents and mechanisms of extraction.</a:t>
            </a:r>
          </a:p>
          <a:p>
            <a:pPr lvl="0"/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FTMA....of corporate practice in foundational sectors.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Doesn’t have such a well-rounded vision of what the good life might constitute as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Sees provision of collective goods and services as performing a moral function in underpinning the good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lvl="0"/>
            <a:r>
              <a:rPr lang="en-GB" dirty="0"/>
              <a:t>Argues need for more muscular regulation of corporate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EEC8B-A30A-413A-81BE-39D30BABB16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6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pPr/>
              <a:t>05/07/2022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09751" y="1682750"/>
            <a:ext cx="6472238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12926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86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pPr/>
              <a:t>05/07/2022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931224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6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45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45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pPr/>
              <a:t>05/07/2022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55577" y="476672"/>
            <a:ext cx="7931224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70D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/>
              <a:t>iiuiiiiuiu</a:t>
            </a:r>
          </a:p>
        </p:txBody>
      </p:sp>
    </p:spTree>
    <p:extLst>
      <p:ext uri="{BB962C8B-B14F-4D97-AF65-F5344CB8AC3E}">
        <p14:creationId xmlns:p14="http://schemas.microsoft.com/office/powerpoint/2010/main" val="101965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8" y="1923648"/>
            <a:ext cx="6480175" cy="432857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1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4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7" y="1600202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4B1D-ADB2-4F15-8389-44110F300007}" type="datetimeFigureOut">
              <a:rPr lang="en-GB" smtClean="0"/>
              <a:pPr/>
              <a:t>05/07/2022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931224" cy="72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4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B70D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4468" y="1732565"/>
            <a:ext cx="6357482" cy="825683"/>
          </a:xfrm>
        </p:spPr>
        <p:txBody>
          <a:bodyPr>
            <a:noAutofit/>
          </a:bodyPr>
          <a:lstStyle/>
          <a:p>
            <a:r>
              <a:rPr lang="en-GB" sz="2400" b="1" dirty="0"/>
              <a:t>Exploring value in alternative frameworks for local economic development</a:t>
            </a:r>
            <a:br>
              <a:rPr lang="en-GB" sz="3200" b="1" dirty="0"/>
            </a:br>
            <a:endParaRPr sz="3200" b="1" dirty="0"/>
          </a:p>
        </p:txBody>
      </p:sp>
      <p:sp>
        <p:nvSpPr>
          <p:cNvPr id="21505" name="Content Placeholder 3"/>
          <p:cNvSpPr>
            <a:spLocks noGrp="1"/>
          </p:cNvSpPr>
          <p:nvPr>
            <p:ph idx="1"/>
          </p:nvPr>
        </p:nvSpPr>
        <p:spPr>
          <a:xfrm>
            <a:off x="1357768" y="3286504"/>
            <a:ext cx="6689709" cy="2295145"/>
          </a:xfrm>
        </p:spPr>
        <p:txBody>
          <a:bodyPr>
            <a:normAutofit lnSpcReduction="10000"/>
          </a:bodyPr>
          <a:lstStyle/>
          <a:p>
            <a:r>
              <a:rPr lang="en-GB" sz="1800" i="1" dirty="0">
                <a:solidFill>
                  <a:srgbClr val="621B40"/>
                </a:solidFill>
              </a:rPr>
              <a:t>PPP Annual conference 2022</a:t>
            </a:r>
            <a:br>
              <a:rPr lang="en-GB" b="1" dirty="0"/>
            </a:br>
            <a:br>
              <a:rPr lang="en-GB" b="1" dirty="0"/>
            </a:br>
            <a:br>
              <a:rPr lang="en-GB" sz="1500" dirty="0"/>
            </a:br>
            <a:r>
              <a:rPr lang="en-GB" sz="1500" dirty="0"/>
              <a:t>Rich Crisp (r.crisp@shu.ac.uk)</a:t>
            </a:r>
          </a:p>
          <a:p>
            <a:r>
              <a:rPr lang="en-GB" sz="1500" dirty="0"/>
              <a:t>Peter Wells (p.wells@shu.ac.uk)</a:t>
            </a:r>
          </a:p>
          <a:p>
            <a:endParaRPr lang="en-GB" sz="1500" dirty="0"/>
          </a:p>
          <a:p>
            <a:r>
              <a:rPr lang="en-GB" sz="1500" dirty="0"/>
              <a:t>CRESR (Sheffield Hallam University)</a:t>
            </a:r>
          </a:p>
          <a:p>
            <a:endParaRPr lang="en-GB" sz="1500" dirty="0"/>
          </a:p>
          <a:p>
            <a:r>
              <a:rPr lang="en-GB" sz="1500" dirty="0"/>
              <a:t>06 July 2022</a:t>
            </a:r>
            <a:endParaRPr lang="en-GB" sz="15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8" y="259714"/>
            <a:ext cx="2878479" cy="5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C819E-BCAF-2586-D7E7-031A032A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600201"/>
            <a:ext cx="8252236" cy="4995151"/>
          </a:xfrm>
        </p:spPr>
        <p:txBody>
          <a:bodyPr>
            <a:normAutofit fontScale="85000" lnSpcReduction="10000"/>
          </a:bodyPr>
          <a:lstStyle/>
          <a:p>
            <a:r>
              <a:rPr lang="en-GB" sz="2600" b="1" dirty="0"/>
              <a:t>Drivers of inequality</a:t>
            </a:r>
            <a:r>
              <a:rPr lang="en-GB" sz="2600" dirty="0"/>
              <a:t>:</a:t>
            </a:r>
          </a:p>
          <a:p>
            <a:pPr lvl="1"/>
            <a:endParaRPr lang="en-GB" sz="2200" dirty="0"/>
          </a:p>
          <a:p>
            <a:pPr lvl="1"/>
            <a:r>
              <a:rPr lang="en-GB" sz="1900" b="1" dirty="0"/>
              <a:t>Financialised capitalism &gt; </a:t>
            </a:r>
            <a:r>
              <a:rPr lang="en-GB" sz="1900" dirty="0"/>
              <a:t>extraction via privatisation + outsourcing </a:t>
            </a:r>
          </a:p>
          <a:p>
            <a:pPr lvl="1"/>
            <a:r>
              <a:rPr lang="en-GB" sz="1900" dirty="0"/>
              <a:t>Corporate business models based on </a:t>
            </a:r>
            <a:r>
              <a:rPr lang="en-GB" sz="1900" b="1" dirty="0"/>
              <a:t>financial engineering + levered power</a:t>
            </a:r>
          </a:p>
          <a:p>
            <a:pPr lvl="1"/>
            <a:r>
              <a:rPr lang="en-GB" sz="1900" dirty="0"/>
              <a:t>Need for </a:t>
            </a:r>
            <a:r>
              <a:rPr lang="en-GB" sz="1900" i="1" dirty="0"/>
              <a:t>“</a:t>
            </a:r>
            <a:r>
              <a:rPr lang="en-GB" sz="1900" b="1" i="1" dirty="0"/>
              <a:t>follow the money analysis</a:t>
            </a:r>
            <a:r>
              <a:rPr lang="en-GB" sz="1900" b="1" dirty="0"/>
              <a:t>”</a:t>
            </a:r>
          </a:p>
          <a:p>
            <a:pPr marL="457200" lvl="1" indent="0">
              <a:buNone/>
            </a:pPr>
            <a:endParaRPr lang="en-GB" sz="2200" i="1" dirty="0"/>
          </a:p>
          <a:p>
            <a:r>
              <a:rPr lang="en-GB" sz="2600" b="1" dirty="0"/>
              <a:t>Vision of a new economy:</a:t>
            </a:r>
          </a:p>
          <a:p>
            <a:endParaRPr lang="en-GB" sz="1700" b="1" dirty="0"/>
          </a:p>
          <a:p>
            <a:pPr lvl="1">
              <a:spcBef>
                <a:spcPts val="312"/>
              </a:spcBef>
            </a:pPr>
            <a:r>
              <a:rPr lang="en-GB" sz="1900" b="1" dirty="0"/>
              <a:t>Critique of utility (price) </a:t>
            </a:r>
            <a:r>
              <a:rPr lang="en-GB" sz="1900" dirty="0"/>
              <a:t>as a measure of value - lost insights of moral economy</a:t>
            </a:r>
          </a:p>
          <a:p>
            <a:pPr lvl="1">
              <a:lnSpc>
                <a:spcPct val="107000"/>
              </a:lnSpc>
              <a:spcBef>
                <a:spcPts val="312"/>
              </a:spcBef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 as </a:t>
            </a: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“immanent (implicit) </a:t>
            </a:r>
            <a:r>
              <a:rPr lang="en-GB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 theory of citizenship” </a:t>
            </a: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GB" sz="1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“good life”</a:t>
            </a:r>
            <a:endParaRPr lang="en-GB" sz="1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312"/>
              </a:spcBef>
            </a:pPr>
            <a:r>
              <a:rPr lang="en-GB" sz="1900" dirty="0">
                <a:latin typeface="Arial" panose="020B0604020202020204" pitchFamily="34" charset="0"/>
                <a:ea typeface="Calibri" panose="020F0502020204030204" pitchFamily="34" charset="0"/>
              </a:rPr>
              <a:t>Economy = </a:t>
            </a:r>
            <a:r>
              <a:rPr lang="en-GB" sz="19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“politico-moral means to </a:t>
            </a:r>
            <a:r>
              <a:rPr lang="en-GB" sz="19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wellbeing and flourishing</a:t>
            </a:r>
            <a:r>
              <a:rPr lang="en-GB" sz="19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(capabilities)</a:t>
            </a:r>
          </a:p>
          <a:p>
            <a:endParaRPr lang="en-GB" sz="1800" dirty="0">
              <a:latin typeface="Arial" panose="020B0604020202020204" pitchFamily="34" charset="0"/>
            </a:endParaRPr>
          </a:p>
          <a:p>
            <a:r>
              <a:rPr lang="en-GB" sz="2600" b="1" dirty="0"/>
              <a:t>Strategy for change:</a:t>
            </a:r>
          </a:p>
          <a:p>
            <a:pPr lvl="1"/>
            <a:endParaRPr lang="en-GB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democratise policymaking </a:t>
            </a:r>
          </a:p>
          <a:p>
            <a:pPr lvl="1"/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 social licensing for firms operating in foundational sectors </a:t>
            </a:r>
          </a:p>
          <a:p>
            <a:pPr lvl="1"/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levy wealth taxes </a:t>
            </a:r>
          </a:p>
          <a:p>
            <a:pPr lvl="1"/>
            <a:endParaRPr lang="en-GB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B97568-9343-FAF0-4D43-03CC8043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Foundational Economy</a:t>
            </a:r>
          </a:p>
        </p:txBody>
      </p:sp>
    </p:spTree>
    <p:extLst>
      <p:ext uri="{BB962C8B-B14F-4D97-AF65-F5344CB8AC3E}">
        <p14:creationId xmlns:p14="http://schemas.microsoft.com/office/powerpoint/2010/main" val="148585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1B992-E945-72F1-65F9-83DF95C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Follow the money: West Coast trains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B04EA-73C3-AA60-F555-0E2FBC967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1" y="2047874"/>
            <a:ext cx="3127472" cy="16539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146F8B-1A33-45E4-E490-828D42B4E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82989" y="1147109"/>
            <a:ext cx="4714984" cy="537263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4DB69-34E8-5AD9-C66A-599D17F70777}"/>
              </a:ext>
            </a:extLst>
          </p:cNvPr>
          <p:cNvSpPr txBox="1"/>
          <p:nvPr/>
        </p:nvSpPr>
        <p:spPr>
          <a:xfrm>
            <a:off x="3794161" y="6335074"/>
            <a:ext cx="345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Bowman et al., 2013</a:t>
            </a:r>
          </a:p>
        </p:txBody>
      </p:sp>
    </p:spTree>
    <p:extLst>
      <p:ext uri="{BB962C8B-B14F-4D97-AF65-F5344CB8AC3E}">
        <p14:creationId xmlns:p14="http://schemas.microsoft.com/office/powerpoint/2010/main" val="149529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CF3962-779B-47E6-AD9B-C7763DDB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831570"/>
            <a:ext cx="6342169" cy="41778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Erik Olin Wright (2010, 2019) identifies </a:t>
            </a:r>
            <a:r>
              <a:rPr lang="en-GB" b="1" dirty="0"/>
              <a:t>three strategies of transformation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b="1" dirty="0"/>
              <a:t>Ruptural: </a:t>
            </a:r>
            <a:r>
              <a:rPr lang="en-GB" dirty="0"/>
              <a:t>Create a sharp break with existing institutions and structures (‘Smash first, build second’).</a:t>
            </a:r>
          </a:p>
          <a:p>
            <a:pPr marL="52755" indent="0">
              <a:buNone/>
            </a:pPr>
            <a:endParaRPr lang="en-GB" dirty="0"/>
          </a:p>
          <a:p>
            <a:r>
              <a:rPr lang="en-GB" b="1" dirty="0"/>
              <a:t>Interstitial: </a:t>
            </a:r>
            <a:r>
              <a:rPr lang="en-GB" dirty="0"/>
              <a:t>Build new forms of social empowerment in the niches and margins of capitalist society outside the state.</a:t>
            </a:r>
          </a:p>
          <a:p>
            <a:endParaRPr lang="en-GB" dirty="0"/>
          </a:p>
          <a:p>
            <a:r>
              <a:rPr lang="en-GB" b="1" dirty="0"/>
              <a:t>Symbiotic</a:t>
            </a:r>
            <a:r>
              <a:rPr lang="en-GB" dirty="0"/>
              <a:t>:  Deepen institutional forms of popular social empowerment  in ways that simultaneously solve ‘real problems’ faced by dominant classes and elites.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‘Contradictory character’ – creates ‘win-win’ situations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51E13-2D01-4A21-8DFC-D99C0BD7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54" b="1" dirty="0"/>
              <a:t>A theory of social transformation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DD4B2-36B5-459F-99C3-989D304B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9368B-FAB8-4E0F-AB9B-85F5BB8C806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55ECF79-F638-43E5-B20E-66DAB8886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32" y="1740878"/>
            <a:ext cx="1221818" cy="18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955340-14B9-288C-78ED-CDF9E0E9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12645" y="-30777"/>
            <a:ext cx="22186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108975-3246-D9CB-E29C-B9F26CDB8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438304"/>
              </p:ext>
            </p:extLst>
          </p:nvPr>
        </p:nvGraphicFramePr>
        <p:xfrm>
          <a:off x="206666" y="228600"/>
          <a:ext cx="8730667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834">
                  <a:extLst>
                    <a:ext uri="{9D8B030D-6E8A-4147-A177-3AD203B41FA5}">
                      <a16:colId xmlns:a16="http://schemas.microsoft.com/office/drawing/2014/main" val="104928834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890964586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1919131699"/>
                    </a:ext>
                  </a:extLst>
                </a:gridCol>
                <a:gridCol w="4731093">
                  <a:extLst>
                    <a:ext uri="{9D8B030D-6E8A-4147-A177-3AD203B41FA5}">
                      <a16:colId xmlns:a16="http://schemas.microsoft.com/office/drawing/2014/main" val="2221914856"/>
                    </a:ext>
                  </a:extLst>
                </a:gridCol>
              </a:tblGrid>
              <a:tr h="2045443"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  <a:latin typeface="+mj-lt"/>
                        </a:rPr>
                        <a:t> </a:t>
                      </a:r>
                      <a:endParaRPr lang="en-GB" sz="13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cap="all" baseline="0" dirty="0">
                        <a:effectLst/>
                        <a:latin typeface="+mj-lt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i="0" cap="all" baseline="0" dirty="0">
                          <a:effectLst/>
                          <a:latin typeface="+mj-lt"/>
                        </a:rPr>
                        <a:t>Value as  diagnostic tool (PE)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cap="all" baseline="0" dirty="0">
                        <a:effectLst/>
                        <a:latin typeface="+mj-lt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i="1" cap="all" baseline="0" dirty="0">
                          <a:effectLst/>
                          <a:latin typeface="+mj-lt"/>
                        </a:rPr>
                        <a:t>what’s the problem?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cap="all" baseline="0" dirty="0">
                        <a:effectLst/>
                        <a:latin typeface="+mj-lt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cap="all" baseline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400" i="0" cap="all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VAlue as  NORMATIVE VISION (me) </a:t>
                      </a:r>
                    </a:p>
                    <a:p>
                      <a:pPr algn="ctr"/>
                      <a:endParaRPr lang="en-GB" sz="1400" i="1" cap="all" baseline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400" i="1" cap="all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HOW defined is the good life?</a:t>
                      </a: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400" cap="all" baseline="0" dirty="0">
                        <a:effectLst/>
                        <a:latin typeface="+mj-lt"/>
                      </a:endParaRPr>
                    </a:p>
                    <a:p>
                      <a:pPr algn="ctr"/>
                      <a:endParaRPr lang="en-GB" sz="1400" cap="all" baseline="0" dirty="0"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GB" sz="1400" cap="all" baseline="0" dirty="0">
                          <a:effectLst/>
                          <a:latin typeface="+mj-lt"/>
                        </a:rPr>
                        <a:t>Strategy for transformation</a:t>
                      </a:r>
                    </a:p>
                    <a:p>
                      <a:pPr algn="ctr"/>
                      <a:endParaRPr lang="en-GB" sz="1400" cap="all" baseline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GB" sz="1400" i="1" cap="all" baseline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GB" sz="1400" i="1" cap="all" baseline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400" i="1" cap="all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How do we get there?</a:t>
                      </a:r>
                    </a:p>
                  </a:txBody>
                  <a:tcPr marL="37031" marR="37031" marT="0" marB="0"/>
                </a:tc>
                <a:extLst>
                  <a:ext uri="{0D108BD9-81ED-4DB2-BD59-A6C34878D82A}">
                    <a16:rowId xmlns:a16="http://schemas.microsoft.com/office/drawing/2014/main" val="3332447683"/>
                  </a:ext>
                </a:extLst>
              </a:tr>
              <a:tr h="664277"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  <a:latin typeface="+mj-lt"/>
                        </a:rPr>
                        <a:t>INCLUSIVE GROWTH</a:t>
                      </a:r>
                      <a:endParaRPr lang="en-GB" sz="13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Weak</a:t>
                      </a: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Weak</a:t>
                      </a:r>
                      <a:endParaRPr lang="en-GB" sz="1300" dirty="0">
                        <a:effectLst/>
                        <a:latin typeface="+mj-lt"/>
                      </a:endParaRPr>
                    </a:p>
                    <a:p>
                      <a:pPr algn="ctr"/>
                      <a:endParaRPr lang="en-GB" sz="13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  <a:latin typeface="+mj-lt"/>
                        </a:rPr>
                        <a:t>Weak symbiotic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300" b="0" dirty="0">
                          <a:effectLst/>
                          <a:latin typeface="+mj-lt"/>
                        </a:rPr>
                        <a:t>‘win-win’ benefits for all stakeholders </a:t>
                      </a:r>
                    </a:p>
                  </a:txBody>
                  <a:tcPr marL="37031" marR="37031" marT="0" marB="0"/>
                </a:tc>
                <a:extLst>
                  <a:ext uri="{0D108BD9-81ED-4DB2-BD59-A6C34878D82A}">
                    <a16:rowId xmlns:a16="http://schemas.microsoft.com/office/drawing/2014/main" val="2892976169"/>
                  </a:ext>
                </a:extLst>
              </a:tr>
              <a:tr h="1992832"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FOUNDATIONAL ECONOMY</a:t>
                      </a:r>
                      <a:endParaRPr lang="en-GB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Strong</a:t>
                      </a:r>
                      <a:r>
                        <a:rPr lang="en-GB" sz="130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Medium</a:t>
                      </a:r>
                      <a:r>
                        <a:rPr lang="en-GB" sz="13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endParaRPr lang="en-GB" sz="1300" dirty="0">
                        <a:effectLst/>
                        <a:latin typeface="+mj-lt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  <a:latin typeface="+mj-lt"/>
                        </a:rPr>
                        <a:t>Strong symbiotic  </a:t>
                      </a:r>
                      <a:endParaRPr lang="en-GB" sz="1300" dirty="0">
                        <a:effectLst/>
                        <a:latin typeface="+mj-lt"/>
                      </a:endParaRPr>
                    </a:p>
                    <a:p>
                      <a:r>
                        <a:rPr lang="en-GB" sz="1300" dirty="0">
                          <a:effectLst/>
                          <a:latin typeface="+mj-lt"/>
                        </a:rPr>
                        <a:t>- essential role for state as guarantor of FE + regulator of corporate practice</a:t>
                      </a:r>
                    </a:p>
                    <a:p>
                      <a:endParaRPr lang="en-GB" sz="1300" dirty="0">
                        <a:effectLst/>
                        <a:latin typeface="+mj-lt"/>
                      </a:endParaRPr>
                    </a:p>
                    <a:p>
                      <a:r>
                        <a:rPr lang="en-GB" sz="1300" b="1" dirty="0">
                          <a:effectLst/>
                          <a:latin typeface="+mj-lt"/>
                        </a:rPr>
                        <a:t>Medium interstitial </a:t>
                      </a:r>
                    </a:p>
                    <a:p>
                      <a:r>
                        <a:rPr lang="en-GB" sz="1300" dirty="0">
                          <a:effectLst/>
                          <a:latin typeface="+mj-lt"/>
                        </a:rPr>
                        <a:t>-  advocates small scale experiments as basis of “scalable progress”</a:t>
                      </a:r>
                    </a:p>
                    <a:p>
                      <a:r>
                        <a:rPr lang="en-GB" sz="1300" dirty="0">
                          <a:effectLst/>
                          <a:latin typeface="+mj-lt"/>
                        </a:rPr>
                        <a:t>-  ambivalent about benefits of alternative forms of economic ownership  </a:t>
                      </a:r>
                      <a:endParaRPr lang="en-GB" sz="13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/>
                </a:tc>
                <a:extLst>
                  <a:ext uri="{0D108BD9-81ED-4DB2-BD59-A6C34878D82A}">
                    <a16:rowId xmlns:a16="http://schemas.microsoft.com/office/drawing/2014/main" val="1187247773"/>
                  </a:ext>
                </a:extLst>
              </a:tr>
              <a:tr h="1698248"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DOUGHNUT ECONOMICS</a:t>
                      </a: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Medium</a:t>
                      </a:r>
                      <a:endParaRPr lang="en-GB" sz="13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Strong</a:t>
                      </a:r>
                      <a:r>
                        <a:rPr lang="en-GB" sz="1300" b="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  <a:latin typeface="+mj-lt"/>
                        </a:rPr>
                        <a:t>Medium symbiotic </a:t>
                      </a:r>
                    </a:p>
                    <a:p>
                      <a:r>
                        <a:rPr lang="en-GB" sz="1300" b="1" dirty="0">
                          <a:effectLst/>
                          <a:latin typeface="+mj-lt"/>
                        </a:rPr>
                        <a:t>- </a:t>
                      </a:r>
                      <a:r>
                        <a:rPr lang="en-GB" sz="1300" b="0" dirty="0">
                          <a:effectLst/>
                          <a:latin typeface="+mj-lt"/>
                        </a:rPr>
                        <a:t>clear role for state to catalyse investment but less focus on regulating corporate (mal)practice)</a:t>
                      </a:r>
                    </a:p>
                    <a:p>
                      <a:endParaRPr lang="en-GB" sz="1300" b="0" dirty="0">
                        <a:effectLst/>
                        <a:latin typeface="+mj-lt"/>
                      </a:endParaRPr>
                    </a:p>
                    <a:p>
                      <a:r>
                        <a:rPr lang="en-GB" sz="1300" b="1" dirty="0">
                          <a:effectLst/>
                          <a:latin typeface="+mj-lt"/>
                        </a:rPr>
                        <a:t>Strong interstitial</a:t>
                      </a:r>
                    </a:p>
                    <a:p>
                      <a:r>
                        <a:rPr lang="en-GB" sz="1300" b="0" dirty="0">
                          <a:effectLst/>
                          <a:latin typeface="+mj-lt"/>
                        </a:rPr>
                        <a:t>- advocates alternative forms of economic ownership as driver of new moral economy</a:t>
                      </a:r>
                      <a:endParaRPr lang="en-GB" sz="13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7031" marR="37031" marT="0" marB="0"/>
                </a:tc>
                <a:extLst>
                  <a:ext uri="{0D108BD9-81ED-4DB2-BD59-A6C34878D82A}">
                    <a16:rowId xmlns:a16="http://schemas.microsoft.com/office/drawing/2014/main" val="386495771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36CE855-A885-64EF-3A0F-0583918E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65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CA9FA-4F10-992F-D62B-48A7BDC8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/>
              <a:t>Frameworks do different things and are not interchangeable – not a ‘picnic blanket’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Beware the localist trap:</a:t>
            </a:r>
          </a:p>
          <a:p>
            <a:pPr lvl="1"/>
            <a:r>
              <a:rPr lang="en-GB" sz="2200" dirty="0"/>
              <a:t>how far can a new municipalism go?</a:t>
            </a:r>
          </a:p>
          <a:p>
            <a:pPr lvl="1"/>
            <a:r>
              <a:rPr lang="en-GB" sz="2200" dirty="0"/>
              <a:t>austerity solutions: filling a policy vacuum?</a:t>
            </a:r>
          </a:p>
          <a:p>
            <a:pPr lvl="1"/>
            <a:endParaRPr lang="en-GB" dirty="0"/>
          </a:p>
          <a:p>
            <a:r>
              <a:rPr lang="en-GB" sz="2600" dirty="0"/>
              <a:t>Value of value: </a:t>
            </a:r>
          </a:p>
          <a:p>
            <a:pPr lvl="1"/>
            <a:r>
              <a:rPr lang="en-GB" sz="2200" dirty="0"/>
              <a:t>importance of analysis of circuits of value</a:t>
            </a:r>
          </a:p>
          <a:p>
            <a:pPr lvl="1"/>
            <a:r>
              <a:rPr lang="en-GB" sz="2200" dirty="0"/>
              <a:t>allows space for alternatives: prefigurative politics</a:t>
            </a:r>
          </a:p>
          <a:p>
            <a:pPr lvl="1"/>
            <a:r>
              <a:rPr lang="en-GB" sz="2200" dirty="0"/>
              <a:t>shows the need to consider moral and political interactions of frameworks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54D6D3-C35C-A814-A241-67A7E25A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Final reflections</a:t>
            </a:r>
          </a:p>
        </p:txBody>
      </p:sp>
    </p:spTree>
    <p:extLst>
      <p:ext uri="{BB962C8B-B14F-4D97-AF65-F5344CB8AC3E}">
        <p14:creationId xmlns:p14="http://schemas.microsoft.com/office/powerpoint/2010/main" val="92150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0488C-A6B8-408F-A66D-06F8EFC5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582324"/>
            <a:ext cx="7702623" cy="4727036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r>
              <a:rPr lang="en-GB" sz="2600" dirty="0">
                <a:latin typeface="Arial" panose="020B0604020202020204" pitchFamily="34" charset="0"/>
                <a:ea typeface="SimSun" panose="02010600030101010101" pitchFamily="2" charset="-122"/>
              </a:rPr>
              <a:t>Review conceptualisations of value</a:t>
            </a:r>
            <a:r>
              <a:rPr lang="en-GB" sz="26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and how these can shape (or challenge) inequalities (Mazzucato, 2019)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endParaRPr lang="en-GB" sz="21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Explore if, and how, notions of value, are deployed in three alternative economic development  frameworks: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endParaRPr lang="en-GB" sz="22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algn="just">
              <a:spcAft>
                <a:spcPts val="600"/>
              </a:spcAft>
              <a:tabLst>
                <a:tab pos="756285" algn="l"/>
              </a:tabLst>
            </a:pPr>
            <a:r>
              <a:rPr lang="en-GB" sz="23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Inclusive Growth</a:t>
            </a:r>
          </a:p>
          <a:p>
            <a:pPr lvl="1" algn="just">
              <a:spcAft>
                <a:spcPts val="600"/>
              </a:spcAft>
              <a:tabLst>
                <a:tab pos="756285" algn="l"/>
              </a:tabLst>
            </a:pPr>
            <a:r>
              <a:rPr lang="en-GB" sz="23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Doughnut Economics</a:t>
            </a:r>
          </a:p>
          <a:p>
            <a:pPr lvl="1" algn="just">
              <a:spcAft>
                <a:spcPts val="600"/>
              </a:spcAft>
              <a:tabLst>
                <a:tab pos="756285" algn="l"/>
              </a:tabLst>
            </a:pPr>
            <a:r>
              <a:rPr lang="en-GB" sz="23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Foundational Economy</a:t>
            </a:r>
          </a:p>
          <a:p>
            <a:pPr lvl="1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endParaRPr lang="en-GB" sz="21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Consider proposed forms of strategic transformation (Olin Wright, 2010)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endParaRPr lang="en-GB" sz="26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756285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Reflect on the implications of different ways in which value is embedded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14C93-540C-4419-A260-C8048CE2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7" y="335995"/>
            <a:ext cx="7931224" cy="720080"/>
          </a:xfrm>
        </p:spPr>
        <p:txBody>
          <a:bodyPr>
            <a:normAutofit/>
          </a:bodyPr>
          <a:lstStyle/>
          <a:p>
            <a:r>
              <a:rPr lang="en-GB" sz="3200" b="1" dirty="0"/>
              <a:t>Outline </a:t>
            </a:r>
          </a:p>
        </p:txBody>
      </p:sp>
    </p:spTree>
    <p:extLst>
      <p:ext uri="{BB962C8B-B14F-4D97-AF65-F5344CB8AC3E}">
        <p14:creationId xmlns:p14="http://schemas.microsoft.com/office/powerpoint/2010/main" val="34505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BE258-41B1-4771-A124-E9F16596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0" y="1584649"/>
            <a:ext cx="4372983" cy="52733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Local challenge and experimentation around economic development:</a:t>
            </a:r>
            <a:endParaRPr lang="en-GB" sz="3200" b="1" dirty="0"/>
          </a:p>
          <a:p>
            <a:pPr marL="0" indent="0">
              <a:buNone/>
            </a:pPr>
            <a:endParaRPr lang="en-GB" sz="3200" b="1" dirty="0"/>
          </a:p>
          <a:p>
            <a:r>
              <a:rPr lang="en-GB" sz="3200" dirty="0">
                <a:latin typeface="Arial" panose="020B0604020202020204" pitchFamily="34" charset="0"/>
                <a:ea typeface="SimSun" panose="02010600030101010101" pitchFamily="2" charset="-122"/>
              </a:rPr>
              <a:t>Search for solutions to socio-spatial inequalities under conditions of austerity urbanism (Peck, 2012)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New forms of ‘entrepreneurial municipalism’ emerging as creative responses to the failures of austerity urbanism (Thompson et al., 2021)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Series of ‘beyond GDP’ critiques of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prevailing economic models that advocate more economically, socially and ecological just approaches</a:t>
            </a:r>
            <a:endParaRPr lang="en-GB" sz="1700" dirty="0"/>
          </a:p>
          <a:p>
            <a:pPr marL="0" indent="0">
              <a:buNone/>
            </a:pPr>
            <a:r>
              <a:rPr lang="en-GB" sz="2500" dirty="0"/>
              <a:t>			</a:t>
            </a:r>
            <a:endParaRPr lang="en-GB" sz="1200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200" dirty="0"/>
              <a:t>		* (Davies, 2021)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4534D-7D07-4A1C-8D35-87CB329B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0" y="359919"/>
            <a:ext cx="7931224" cy="720080"/>
          </a:xfrm>
        </p:spPr>
        <p:txBody>
          <a:bodyPr>
            <a:normAutofit/>
          </a:bodyPr>
          <a:lstStyle/>
          <a:p>
            <a:r>
              <a:rPr lang="en-GB" sz="2800" b="1" dirty="0"/>
              <a:t>The rise of ‘insurgent political economies’*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3282E-FFCF-4E93-AB45-7E301F6C8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95" y="1270324"/>
            <a:ext cx="1660634" cy="243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72A36-734E-4FE3-8DBE-1231FA849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487" y="1270324"/>
            <a:ext cx="1660634" cy="2364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9573A-2F86-4A86-BC64-EB00090CA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622" y="3879866"/>
            <a:ext cx="1721608" cy="225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EB0C5-5203-401F-8DD8-924251DF8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249" y="4048032"/>
            <a:ext cx="1578259" cy="19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7FF5A-D843-0FDF-4468-2A7AF3FE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64520"/>
            <a:ext cx="5673662" cy="4978151"/>
          </a:xfrm>
        </p:spPr>
        <p:txBody>
          <a:bodyPr>
            <a:normAutofit fontScale="32500" lnSpcReduction="20000"/>
          </a:bodyPr>
          <a:lstStyle/>
          <a:p>
            <a:r>
              <a:rPr lang="en-GB" sz="4000" dirty="0"/>
              <a:t>Critique of GDP (macro) and price (micro) as dominant measures of value</a:t>
            </a:r>
            <a:r>
              <a:rPr lang="en-GB" sz="3700" dirty="0"/>
              <a:t>:</a:t>
            </a:r>
          </a:p>
          <a:p>
            <a:pPr marL="0" indent="0">
              <a:buNone/>
            </a:pPr>
            <a:endParaRPr lang="en-GB" sz="3700" dirty="0"/>
          </a:p>
          <a:p>
            <a:pPr lvl="1"/>
            <a:r>
              <a:rPr lang="en-GB" sz="4000" dirty="0" err="1"/>
              <a:t>sidelines</a:t>
            </a:r>
            <a:r>
              <a:rPr lang="en-GB" sz="4000" dirty="0"/>
              <a:t> externalities (e.g. pollution)</a:t>
            </a:r>
          </a:p>
          <a:p>
            <a:pPr lvl="1"/>
            <a:r>
              <a:rPr lang="en-GB" sz="3700" dirty="0"/>
              <a:t>devalues non-productive systems (e.g. informal care, biodiversity)</a:t>
            </a:r>
          </a:p>
          <a:p>
            <a:pPr lvl="1"/>
            <a:r>
              <a:rPr lang="en-GB" sz="3700" dirty="0"/>
              <a:t>enables wealth extraction (rentier activities) to pass as wealth creation</a:t>
            </a:r>
          </a:p>
          <a:p>
            <a:pPr lvl="1"/>
            <a:r>
              <a:rPr lang="en-GB" sz="3700" dirty="0"/>
              <a:t>undervalues the ‘unproductive’ state</a:t>
            </a:r>
          </a:p>
          <a:p>
            <a:pPr lvl="1"/>
            <a:r>
              <a:rPr lang="en-GB" sz="3700" dirty="0"/>
              <a:t>drives inequality across society and places</a:t>
            </a:r>
          </a:p>
          <a:p>
            <a:pPr lvl="1"/>
            <a:endParaRPr lang="en-GB" sz="4000" dirty="0"/>
          </a:p>
          <a:p>
            <a:r>
              <a:rPr lang="en-GB" sz="4000" dirty="0"/>
              <a:t>Mazzucato influential in redefining role of the state as a “co-creator” of wealth that adds “public value” but also useful to explore:</a:t>
            </a:r>
          </a:p>
          <a:p>
            <a:pPr marL="0" indent="0">
              <a:buNone/>
            </a:pPr>
            <a:endParaRPr lang="en-GB" sz="3700" dirty="0"/>
          </a:p>
          <a:p>
            <a:pPr lvl="1"/>
            <a:r>
              <a:rPr lang="en-GB" sz="3700" dirty="0"/>
              <a:t>“what kind of economy we want” (moral economy)</a:t>
            </a:r>
          </a:p>
          <a:p>
            <a:pPr lvl="1"/>
            <a:r>
              <a:rPr lang="en-GB" sz="3700" dirty="0"/>
              <a:t>the political, economic and institutional drivers of wealth creation, or extraction (political economy)   </a:t>
            </a:r>
          </a:p>
          <a:p>
            <a:pPr marL="0" indent="0">
              <a:buNone/>
            </a:pPr>
            <a:endParaRPr lang="en-GB" sz="3700" dirty="0"/>
          </a:p>
          <a:p>
            <a:r>
              <a:rPr lang="en-GB" sz="4000" dirty="0"/>
              <a:t>Our questions:</a:t>
            </a:r>
          </a:p>
          <a:p>
            <a:pPr marL="0" indent="0">
              <a:buNone/>
            </a:pPr>
            <a:endParaRPr lang="en-GB" sz="3700" dirty="0"/>
          </a:p>
          <a:p>
            <a:pPr lvl="1"/>
            <a:r>
              <a:rPr lang="en-GB" sz="3700" dirty="0"/>
              <a:t>How do AED frameworks understand and use value?</a:t>
            </a:r>
          </a:p>
          <a:p>
            <a:pPr lvl="1"/>
            <a:r>
              <a:rPr lang="en-GB" sz="3700" dirty="0"/>
              <a:t>What are their moral-economic and political-economic foundations?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7DD23-0ABD-8F71-5752-FC014395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Using value to understand inequalities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1372E-F3C8-CA4B-88D2-1274FB33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239" y="2321169"/>
            <a:ext cx="2257562" cy="34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142CB8-13DA-454B-B6A8-FD63A59CC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36807"/>
              </p:ext>
            </p:extLst>
          </p:nvPr>
        </p:nvGraphicFramePr>
        <p:xfrm>
          <a:off x="405817" y="1436289"/>
          <a:ext cx="8630744" cy="4945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118">
                  <a:extLst>
                    <a:ext uri="{9D8B030D-6E8A-4147-A177-3AD203B41FA5}">
                      <a16:colId xmlns:a16="http://schemas.microsoft.com/office/drawing/2014/main" val="15112231"/>
                    </a:ext>
                  </a:extLst>
                </a:gridCol>
                <a:gridCol w="2100649">
                  <a:extLst>
                    <a:ext uri="{9D8B030D-6E8A-4147-A177-3AD203B41FA5}">
                      <a16:colId xmlns:a16="http://schemas.microsoft.com/office/drawing/2014/main" val="4282745435"/>
                    </a:ext>
                  </a:extLst>
                </a:gridCol>
                <a:gridCol w="2496065">
                  <a:extLst>
                    <a:ext uri="{9D8B030D-6E8A-4147-A177-3AD203B41FA5}">
                      <a16:colId xmlns:a16="http://schemas.microsoft.com/office/drawing/2014/main" val="951200475"/>
                    </a:ext>
                  </a:extLst>
                </a:gridCol>
                <a:gridCol w="2363912">
                  <a:extLst>
                    <a:ext uri="{9D8B030D-6E8A-4147-A177-3AD203B41FA5}">
                      <a16:colId xmlns:a16="http://schemas.microsoft.com/office/drawing/2014/main" val="2259033650"/>
                    </a:ext>
                  </a:extLst>
                </a:gridCol>
              </a:tblGrid>
              <a:tr h="64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Inclusive Growth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Doughnut Economics 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Foundational Economy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extLst>
                  <a:ext uri="{0D108BD9-81ED-4DB2-BD59-A6C34878D82A}">
                    <a16:rowId xmlns:a16="http://schemas.microsoft.com/office/drawing/2014/main" val="2665908585"/>
                  </a:ext>
                </a:extLst>
              </a:tr>
              <a:tr h="148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Vision of economic system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Enabling as many people as possible to contribute and benefit from growth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Ecologically safe and socially just space in which humanity can thrive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Focus on infrastructures that make civilised everyday life possible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extLst>
                  <a:ext uri="{0D108BD9-81ED-4DB2-BD59-A6C34878D82A}">
                    <a16:rowId xmlns:a16="http://schemas.microsoft.com/office/drawing/2014/main" val="354241932"/>
                  </a:ext>
                </a:extLst>
              </a:tr>
              <a:tr h="2816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Foundational principles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Inclusive economies good for growth and fairer outcomes for people and places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Realising social need without overshooting planetary boundaries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Economies distributive and regenerative by design.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Emphasis on collective not private consumption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Primary role of policy is to secure supply of basic services for all citizens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7" marR="62527" marT="0" marB="0"/>
                </a:tc>
                <a:extLst>
                  <a:ext uri="{0D108BD9-81ED-4DB2-BD59-A6C34878D82A}">
                    <a16:rowId xmlns:a16="http://schemas.microsoft.com/office/drawing/2014/main" val="1020228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39387C2-F7EC-4428-837B-90976F91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7" y="476670"/>
            <a:ext cx="7931224" cy="720080"/>
          </a:xfrm>
        </p:spPr>
        <p:txBody>
          <a:bodyPr>
            <a:normAutofit/>
          </a:bodyPr>
          <a:lstStyle/>
          <a:p>
            <a:r>
              <a:rPr lang="en-GB" sz="2800" b="1" dirty="0"/>
              <a:t>Three frameworks – core principles</a:t>
            </a:r>
          </a:p>
        </p:txBody>
      </p:sp>
    </p:spTree>
    <p:extLst>
      <p:ext uri="{BB962C8B-B14F-4D97-AF65-F5344CB8AC3E}">
        <p14:creationId xmlns:p14="http://schemas.microsoft.com/office/powerpoint/2010/main" val="352604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0D4CC-7401-A59C-DDA8-CA0B8BCE6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26" y="1699971"/>
            <a:ext cx="2380363" cy="3260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286EA8-6D5B-0AE2-3A5B-89A10DF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Three foundational texts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F35FC-CE80-44F9-94EE-7A686C8F1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72" y="1699972"/>
            <a:ext cx="2277279" cy="3260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B12C5-D301-1E02-D751-B177C1289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34" y="1699971"/>
            <a:ext cx="2095792" cy="3258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B39117-2852-D94B-0A99-BFA735B8E266}"/>
              </a:ext>
            </a:extLst>
          </p:cNvPr>
          <p:cNvSpPr txBox="1"/>
          <p:nvPr/>
        </p:nvSpPr>
        <p:spPr>
          <a:xfrm>
            <a:off x="2204022" y="6227439"/>
            <a:ext cx="793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RSA, 2017; Foundational Economy Collective, 2022; Raworth, 2017</a:t>
            </a:r>
          </a:p>
        </p:txBody>
      </p:sp>
    </p:spTree>
    <p:extLst>
      <p:ext uri="{BB962C8B-B14F-4D97-AF65-F5344CB8AC3E}">
        <p14:creationId xmlns:p14="http://schemas.microsoft.com/office/powerpoint/2010/main" val="397490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49919-AC06-EA96-4CE0-396591E3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209255"/>
            <a:ext cx="8116574" cy="538925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Drivers of inequality:</a:t>
            </a:r>
          </a:p>
          <a:p>
            <a:endParaRPr lang="en-GB" dirty="0"/>
          </a:p>
          <a:p>
            <a:pPr lvl="1"/>
            <a:r>
              <a:rPr lang="en-GB" b="1" dirty="0"/>
              <a:t>Long-term structural imbalances </a:t>
            </a:r>
            <a:r>
              <a:rPr lang="en-GB" dirty="0"/>
              <a:t>(e.g. industrial restructuring, productivity gap)</a:t>
            </a:r>
          </a:p>
          <a:p>
            <a:pPr lvl="1"/>
            <a:r>
              <a:rPr lang="en-GB" b="1" dirty="0"/>
              <a:t>Lack of public investment </a:t>
            </a:r>
            <a:r>
              <a:rPr lang="en-GB" dirty="0"/>
              <a:t>(austerity)</a:t>
            </a:r>
          </a:p>
          <a:p>
            <a:endParaRPr lang="en-GB" dirty="0"/>
          </a:p>
          <a:p>
            <a:r>
              <a:rPr lang="en-GB" b="1" dirty="0"/>
              <a:t>Vision of a new economy:</a:t>
            </a:r>
          </a:p>
          <a:p>
            <a:endParaRPr lang="en-GB" b="1" dirty="0"/>
          </a:p>
          <a:p>
            <a:pPr lvl="1"/>
            <a:r>
              <a:rPr lang="en-GB" sz="2700" dirty="0"/>
              <a:t>Need to measure </a:t>
            </a:r>
            <a:r>
              <a:rPr lang="en-GB" sz="2700" b="1" dirty="0"/>
              <a:t>quantity and</a:t>
            </a:r>
            <a:r>
              <a:rPr lang="en-GB" sz="2700" dirty="0"/>
              <a:t> </a:t>
            </a:r>
            <a:r>
              <a:rPr lang="en-GB" sz="2700" b="1" i="1" dirty="0"/>
              <a:t>quality</a:t>
            </a:r>
            <a:r>
              <a:rPr lang="en-GB" sz="2700" b="1" dirty="0"/>
              <a:t> of growth </a:t>
            </a:r>
            <a:endParaRPr lang="en-GB" sz="2700" dirty="0"/>
          </a:p>
          <a:p>
            <a:pPr lvl="1"/>
            <a:r>
              <a:rPr lang="en-GB" sz="2700" b="1" dirty="0"/>
              <a:t>Human experience matters </a:t>
            </a:r>
            <a:r>
              <a:rPr lang="en-GB" sz="2700" dirty="0"/>
              <a:t>e.g. sense of security and </a:t>
            </a:r>
            <a:r>
              <a:rPr lang="en-GB" sz="2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belonging </a:t>
            </a:r>
          </a:p>
          <a:p>
            <a:pPr lvl="1"/>
            <a:endParaRPr lang="en-GB" dirty="0"/>
          </a:p>
          <a:p>
            <a:r>
              <a:rPr lang="en-GB" b="1" dirty="0"/>
              <a:t>Strategy for change:</a:t>
            </a:r>
          </a:p>
          <a:p>
            <a:endParaRPr lang="en-GB" b="1" dirty="0"/>
          </a:p>
          <a:p>
            <a:pPr lvl="1"/>
            <a:r>
              <a:rPr lang="en-GB" sz="2700" dirty="0"/>
              <a:t>Invest in </a:t>
            </a:r>
            <a:r>
              <a:rPr lang="en-GB" sz="2700" b="1" dirty="0"/>
              <a:t>social infrastructure </a:t>
            </a:r>
            <a:r>
              <a:rPr lang="en-GB" sz="2700" dirty="0"/>
              <a:t>(e.g. education, childcare) alongside a higher productivity + better jobs agenda</a:t>
            </a:r>
          </a:p>
          <a:p>
            <a:pPr lvl="1"/>
            <a:r>
              <a:rPr lang="en-GB" sz="2700" b="1" dirty="0"/>
              <a:t>Develop wider measures of “social value” </a:t>
            </a:r>
            <a:r>
              <a:rPr lang="en-GB" sz="2700" dirty="0"/>
              <a:t>e.g. HLE + wellbeing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DA5AC2-405E-8606-AA94-ACB70572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88" y="353251"/>
            <a:ext cx="7931224" cy="720080"/>
          </a:xfrm>
        </p:spPr>
        <p:txBody>
          <a:bodyPr>
            <a:normAutofit/>
          </a:bodyPr>
          <a:lstStyle/>
          <a:p>
            <a:r>
              <a:rPr lang="en-GB" sz="2800" b="1" dirty="0"/>
              <a:t>Inclusive growth</a:t>
            </a:r>
          </a:p>
        </p:txBody>
      </p:sp>
    </p:spTree>
    <p:extLst>
      <p:ext uri="{BB962C8B-B14F-4D97-AF65-F5344CB8AC3E}">
        <p14:creationId xmlns:p14="http://schemas.microsoft.com/office/powerpoint/2010/main" val="38644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C819E-BCAF-2586-D7E7-031A032A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333500"/>
            <a:ext cx="7931224" cy="504782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Drivers of inequality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200" b="1" dirty="0"/>
              <a:t>Deep power imbalances </a:t>
            </a:r>
            <a:r>
              <a:rPr lang="en-GB" sz="2200" dirty="0"/>
              <a:t>between</a:t>
            </a:r>
            <a:r>
              <a:rPr lang="en-GB" sz="2200" b="1" dirty="0"/>
              <a:t> </a:t>
            </a:r>
            <a:r>
              <a:rPr lang="en-GB" sz="2200" dirty="0"/>
              <a:t>capital vs labour</a:t>
            </a:r>
          </a:p>
          <a:p>
            <a:pPr lvl="1"/>
            <a:r>
              <a:rPr lang="en-GB" sz="2200" dirty="0"/>
              <a:t>Rentier landlords +</a:t>
            </a:r>
            <a:r>
              <a:rPr lang="en-GB" sz="2200" b="1" dirty="0"/>
              <a:t> accumulative advantage of wealth</a:t>
            </a:r>
          </a:p>
          <a:p>
            <a:pPr lvl="1"/>
            <a:r>
              <a:rPr lang="en-GB" sz="2200" dirty="0"/>
              <a:t>Deregulation of financial sector,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dismantling of protective legislation, privatisation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Vision of a new economy:</a:t>
            </a:r>
          </a:p>
          <a:p>
            <a:endParaRPr lang="en-GB" b="1" dirty="0"/>
          </a:p>
          <a:p>
            <a:pPr lvl="1"/>
            <a:r>
              <a:rPr lang="en-GB" sz="2200" dirty="0"/>
              <a:t>Explicit </a:t>
            </a:r>
            <a:r>
              <a:rPr lang="en-GB" sz="2200" b="1" dirty="0"/>
              <a:t>critique of utility (price) </a:t>
            </a:r>
            <a:r>
              <a:rPr lang="en-GB" sz="2200" dirty="0"/>
              <a:t>as a measure of value (“cuckoo in the nest”)</a:t>
            </a:r>
          </a:p>
          <a:p>
            <a:pPr lvl="1"/>
            <a:r>
              <a:rPr lang="en-GB" sz="2200" dirty="0"/>
              <a:t>Prioritisation of social needs and ecological boundaries </a:t>
            </a:r>
          </a:p>
          <a:p>
            <a:pPr lvl="1"/>
            <a:r>
              <a:rPr lang="en-GB" sz="2200" dirty="0"/>
              <a:t>Draws on humanistic economics to emphasise importance of </a:t>
            </a:r>
            <a:r>
              <a:rPr lang="en-GB" sz="2200" b="1" dirty="0"/>
              <a:t>capabilities</a:t>
            </a:r>
          </a:p>
          <a:p>
            <a:endParaRPr lang="en-GB" sz="1800" dirty="0">
              <a:latin typeface="Arial" panose="020B0604020202020204" pitchFamily="34" charset="0"/>
            </a:endParaRPr>
          </a:p>
          <a:p>
            <a:r>
              <a:rPr lang="en-GB" sz="3300" b="1" dirty="0"/>
              <a:t>Strategy for change:</a:t>
            </a:r>
          </a:p>
          <a:p>
            <a:endParaRPr lang="en-GB" sz="2200" b="1" dirty="0"/>
          </a:p>
          <a:p>
            <a:pPr lvl="1"/>
            <a:r>
              <a:rPr lang="en-GB" sz="2200" b="1" dirty="0"/>
              <a:t>Doughnut as a tool </a:t>
            </a:r>
            <a:r>
              <a:rPr lang="en-GB" sz="2200" dirty="0"/>
              <a:t>for</a:t>
            </a:r>
            <a:r>
              <a:rPr lang="en-GB" sz="2200" b="1" dirty="0"/>
              <a:t> </a:t>
            </a:r>
            <a:r>
              <a:rPr lang="en-GB" sz="2200" dirty="0"/>
              <a:t>reorientating policy to achieve social and ecological goals</a:t>
            </a:r>
          </a:p>
          <a:p>
            <a:pPr lvl="1"/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Create </a:t>
            </a:r>
            <a:r>
              <a:rPr lang="en-GB" sz="2200" dirty="0">
                <a:latin typeface="Arial" panose="020B0604020202020204" pitchFamily="34" charset="0"/>
              </a:rPr>
              <a:t>“</a:t>
            </a:r>
            <a:r>
              <a:rPr lang="en-GB" sz="2200" i="1" dirty="0">
                <a:latin typeface="Arial" panose="020B0604020202020204" pitchFamily="34" charset="0"/>
              </a:rPr>
              <a:t>values driven” </a:t>
            </a:r>
            <a:r>
              <a:rPr lang="en-GB" sz="2200" b="1" dirty="0">
                <a:latin typeface="Arial" panose="020B0604020202020204" pitchFamily="34" charset="0"/>
              </a:rPr>
              <a:t>corporate governance </a:t>
            </a:r>
            <a:r>
              <a:rPr lang="en-GB" sz="2200" dirty="0">
                <a:latin typeface="Arial" panose="020B0604020202020204" pitchFamily="34" charset="0"/>
              </a:rPr>
              <a:t>and alternative ownership models </a:t>
            </a:r>
          </a:p>
          <a:p>
            <a:pPr lvl="1"/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emocratise ownership of wealth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(e.g. land, technology)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B97568-9343-FAF0-4D43-03CC8043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Doughnut Economics</a:t>
            </a:r>
          </a:p>
        </p:txBody>
      </p:sp>
    </p:spTree>
    <p:extLst>
      <p:ext uri="{BB962C8B-B14F-4D97-AF65-F5344CB8AC3E}">
        <p14:creationId xmlns:p14="http://schemas.microsoft.com/office/powerpoint/2010/main" val="405637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6BAD77-7906-4DC7-AE52-1A9D57CF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Doughnut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9167E-A6F8-4021-929F-68B95E4DF264}"/>
              </a:ext>
            </a:extLst>
          </p:cNvPr>
          <p:cNvSpPr txBox="1"/>
          <p:nvPr/>
        </p:nvSpPr>
        <p:spPr>
          <a:xfrm>
            <a:off x="4953000" y="6391115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https://www.kateraworth.com/doughnut/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DBB9A-A54D-4AEA-B2A3-D2B434D1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00" y="1427820"/>
            <a:ext cx="5181999" cy="4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232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2330</Words>
  <Application>Microsoft Office PowerPoint</Application>
  <PresentationFormat>On-screen Show (4:3)</PresentationFormat>
  <Paragraphs>334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Symbol</vt:lpstr>
      <vt:lpstr>Presentation4</vt:lpstr>
      <vt:lpstr>Exploring value in alternative frameworks for local economic development </vt:lpstr>
      <vt:lpstr>Outline </vt:lpstr>
      <vt:lpstr>The rise of ‘insurgent political economies’*</vt:lpstr>
      <vt:lpstr>Using value to understand inequalities</vt:lpstr>
      <vt:lpstr>Three frameworks – core principles</vt:lpstr>
      <vt:lpstr>Three foundational texts</vt:lpstr>
      <vt:lpstr>Inclusive growth</vt:lpstr>
      <vt:lpstr>Doughnut Economics</vt:lpstr>
      <vt:lpstr>The Doughnut</vt:lpstr>
      <vt:lpstr>Foundational Economy</vt:lpstr>
      <vt:lpstr>Follow the money: West Coast trains</vt:lpstr>
      <vt:lpstr>A theory of social transformation</vt:lpstr>
      <vt:lpstr>PowerPoint Presentation</vt:lpstr>
      <vt:lpstr>Final 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CRESR Ops Board update</dc:title>
  <dc:creator>Crisp, Richard</dc:creator>
  <cp:lastModifiedBy>Crisp, Richard</cp:lastModifiedBy>
  <cp:revision>107</cp:revision>
  <dcterms:created xsi:type="dcterms:W3CDTF">2020-12-01T10:44:24Z</dcterms:created>
  <dcterms:modified xsi:type="dcterms:W3CDTF">2022-07-05T17:48:58Z</dcterms:modified>
</cp:coreProperties>
</file>