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6"/>
  </p:notesMasterIdLst>
  <p:sldIdLst>
    <p:sldId id="256" r:id="rId2"/>
    <p:sldId id="257" r:id="rId3"/>
    <p:sldId id="270" r:id="rId4"/>
    <p:sldId id="272" r:id="rId5"/>
    <p:sldId id="273" r:id="rId6"/>
    <p:sldId id="302" r:id="rId7"/>
    <p:sldId id="313" r:id="rId8"/>
    <p:sldId id="305" r:id="rId9"/>
    <p:sldId id="314" r:id="rId10"/>
    <p:sldId id="315" r:id="rId11"/>
    <p:sldId id="304" r:id="rId12"/>
    <p:sldId id="318" r:id="rId13"/>
    <p:sldId id="317" r:id="rId14"/>
    <p:sldId id="319" r:id="rId15"/>
    <p:sldId id="320" r:id="rId16"/>
    <p:sldId id="321" r:id="rId17"/>
    <p:sldId id="322" r:id="rId18"/>
    <p:sldId id="309" r:id="rId19"/>
    <p:sldId id="310" r:id="rId20"/>
    <p:sldId id="323" r:id="rId21"/>
    <p:sldId id="324" r:id="rId22"/>
    <p:sldId id="325" r:id="rId23"/>
    <p:sldId id="306" r:id="rId24"/>
    <p:sldId id="26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 yitian" initials="ry" lastIdx="1" clrIdx="0">
    <p:extLst>
      <p:ext uri="{19B8F6BF-5375-455C-9EA6-DF929625EA0E}">
        <p15:presenceInfo xmlns:p15="http://schemas.microsoft.com/office/powerpoint/2012/main" userId="656f9f1beb9b36aa" providerId="Windows Live"/>
      </p:ext>
    </p:extLst>
  </p:cmAuthor>
  <p:cmAuthor id="2" name="Windows User" initials="WU" lastIdx="1" clrIdx="1">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5" autoAdjust="0"/>
    <p:restoredTop sz="90526" autoAdjust="0"/>
  </p:normalViewPr>
  <p:slideViewPr>
    <p:cSldViewPr snapToGrid="0">
      <p:cViewPr varScale="1">
        <p:scale>
          <a:sx n="62" d="100"/>
          <a:sy n="62" d="100"/>
        </p:scale>
        <p:origin x="960"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4608-8009-4EC0-B834-3B32A085F82D}" type="datetimeFigureOut">
              <a:rPr lang="zh-CN" altLang="en-US" smtClean="0"/>
              <a:t>2022/7/6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75B5D-61F8-405A-A9BC-60B277A54701}" type="slidenum">
              <a:rPr lang="zh-CN" altLang="en-US" smtClean="0"/>
              <a:t>‹#›</a:t>
            </a:fld>
            <a:endParaRPr lang="zh-CN" altLang="en-US"/>
          </a:p>
        </p:txBody>
      </p:sp>
    </p:spTree>
    <p:extLst>
      <p:ext uri="{BB962C8B-B14F-4D97-AF65-F5344CB8AC3E}">
        <p14:creationId xmlns:p14="http://schemas.microsoft.com/office/powerpoint/2010/main" val="3498395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Introduction (research context)</a:t>
            </a:r>
          </a:p>
          <a:p>
            <a:endParaRPr lang="en-GB"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2</a:t>
            </a:fld>
            <a:endParaRPr lang="zh-CN" altLang="en-US"/>
          </a:p>
        </p:txBody>
      </p:sp>
    </p:spTree>
    <p:extLst>
      <p:ext uri="{BB962C8B-B14F-4D97-AF65-F5344CB8AC3E}">
        <p14:creationId xmlns:p14="http://schemas.microsoft.com/office/powerpoint/2010/main" val="3832979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12</a:t>
            </a:fld>
            <a:endParaRPr lang="zh-CN" altLang="en-US"/>
          </a:p>
        </p:txBody>
      </p:sp>
    </p:spTree>
    <p:extLst>
      <p:ext uri="{BB962C8B-B14F-4D97-AF65-F5344CB8AC3E}">
        <p14:creationId xmlns:p14="http://schemas.microsoft.com/office/powerpoint/2010/main" val="17034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I will pick up two aspects of cultivating local e-commerce professionals and tackling last-mile rural logistics challenges, to demonstrate how the local state managed to address the key issues for supporting local rural e-commerce development. </a:t>
            </a:r>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13</a:t>
            </a:fld>
            <a:endParaRPr lang="zh-CN" altLang="en-US"/>
          </a:p>
        </p:txBody>
      </p:sp>
    </p:spTree>
    <p:extLst>
      <p:ext uri="{BB962C8B-B14F-4D97-AF65-F5344CB8AC3E}">
        <p14:creationId xmlns:p14="http://schemas.microsoft.com/office/powerpoint/2010/main" val="140418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14</a:t>
            </a:fld>
            <a:endParaRPr lang="zh-CN" altLang="en-US"/>
          </a:p>
        </p:txBody>
      </p:sp>
    </p:spTree>
    <p:extLst>
      <p:ext uri="{BB962C8B-B14F-4D97-AF65-F5344CB8AC3E}">
        <p14:creationId xmlns:p14="http://schemas.microsoft.com/office/powerpoint/2010/main" val="370463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15</a:t>
            </a:fld>
            <a:endParaRPr lang="zh-CN" altLang="en-US"/>
          </a:p>
        </p:txBody>
      </p:sp>
    </p:spTree>
    <p:extLst>
      <p:ext uri="{BB962C8B-B14F-4D97-AF65-F5344CB8AC3E}">
        <p14:creationId xmlns:p14="http://schemas.microsoft.com/office/powerpoint/2010/main" val="382969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16</a:t>
            </a:fld>
            <a:endParaRPr lang="zh-CN" altLang="en-US"/>
          </a:p>
        </p:txBody>
      </p:sp>
    </p:spTree>
    <p:extLst>
      <p:ext uri="{BB962C8B-B14F-4D97-AF65-F5344CB8AC3E}">
        <p14:creationId xmlns:p14="http://schemas.microsoft.com/office/powerpoint/2010/main" val="146930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17</a:t>
            </a:fld>
            <a:endParaRPr lang="zh-CN" altLang="en-US"/>
          </a:p>
        </p:txBody>
      </p:sp>
    </p:spTree>
    <p:extLst>
      <p:ext uri="{BB962C8B-B14F-4D97-AF65-F5344CB8AC3E}">
        <p14:creationId xmlns:p14="http://schemas.microsoft.com/office/powerpoint/2010/main" val="4074225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At</a:t>
            </a:r>
            <a:r>
              <a:rPr lang="en-US" altLang="zh-CN" baseline="0" dirty="0" smtClean="0"/>
              <a:t> the end, I am going to present some initial findings upon the impacts of e-commerce development upon rural society across multiple made-ups.</a:t>
            </a:r>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18</a:t>
            </a:fld>
            <a:endParaRPr lang="zh-CN" altLang="en-US"/>
          </a:p>
        </p:txBody>
      </p:sp>
    </p:spTree>
    <p:extLst>
      <p:ext uri="{BB962C8B-B14F-4D97-AF65-F5344CB8AC3E}">
        <p14:creationId xmlns:p14="http://schemas.microsoft.com/office/powerpoint/2010/main" val="219632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19</a:t>
            </a:fld>
            <a:endParaRPr lang="zh-CN" altLang="en-US"/>
          </a:p>
        </p:txBody>
      </p:sp>
    </p:spTree>
    <p:extLst>
      <p:ext uri="{BB962C8B-B14F-4D97-AF65-F5344CB8AC3E}">
        <p14:creationId xmlns:p14="http://schemas.microsoft.com/office/powerpoint/2010/main" val="827644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20</a:t>
            </a:fld>
            <a:endParaRPr lang="zh-CN" altLang="en-US"/>
          </a:p>
        </p:txBody>
      </p:sp>
    </p:spTree>
    <p:extLst>
      <p:ext uri="{BB962C8B-B14F-4D97-AF65-F5344CB8AC3E}">
        <p14:creationId xmlns:p14="http://schemas.microsoft.com/office/powerpoint/2010/main" val="3829050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21</a:t>
            </a:fld>
            <a:endParaRPr lang="zh-CN" altLang="en-US"/>
          </a:p>
        </p:txBody>
      </p:sp>
    </p:spTree>
    <p:extLst>
      <p:ext uri="{BB962C8B-B14F-4D97-AF65-F5344CB8AC3E}">
        <p14:creationId xmlns:p14="http://schemas.microsoft.com/office/powerpoint/2010/main" val="426242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3</a:t>
            </a:fld>
            <a:endParaRPr lang="zh-CN" altLang="en-US"/>
          </a:p>
        </p:txBody>
      </p:sp>
    </p:spTree>
    <p:extLst>
      <p:ext uri="{BB962C8B-B14F-4D97-AF65-F5344CB8AC3E}">
        <p14:creationId xmlns:p14="http://schemas.microsoft.com/office/powerpoint/2010/main" val="2659316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22</a:t>
            </a:fld>
            <a:endParaRPr lang="zh-CN" altLang="en-US"/>
          </a:p>
        </p:txBody>
      </p:sp>
    </p:spTree>
    <p:extLst>
      <p:ext uri="{BB962C8B-B14F-4D97-AF65-F5344CB8AC3E}">
        <p14:creationId xmlns:p14="http://schemas.microsoft.com/office/powerpoint/2010/main" val="911911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23</a:t>
            </a:fld>
            <a:endParaRPr lang="zh-CN" altLang="en-US"/>
          </a:p>
        </p:txBody>
      </p:sp>
    </p:spTree>
    <p:extLst>
      <p:ext uri="{BB962C8B-B14F-4D97-AF65-F5344CB8AC3E}">
        <p14:creationId xmlns:p14="http://schemas.microsoft.com/office/powerpoint/2010/main" val="101089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Following the first three Taobao villages emerged in Zhejiang, Jiangsu and Hebei province respectively in 2009, there are in total 5425 Taobao villages (appropriately 1% of the total villages number in China) and 1756 Taobao townships (appropriately 5.6% of the total townships number in China) distributed in 28 provinces in China by September 2020</a:t>
            </a:r>
            <a:endParaRPr lang="en-GB"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5</a:t>
            </a:fld>
            <a:endParaRPr lang="zh-CN" altLang="en-US"/>
          </a:p>
        </p:txBody>
      </p:sp>
    </p:spTree>
    <p:extLst>
      <p:ext uri="{BB962C8B-B14F-4D97-AF65-F5344CB8AC3E}">
        <p14:creationId xmlns:p14="http://schemas.microsoft.com/office/powerpoint/2010/main" val="199126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6</a:t>
            </a:fld>
            <a:endParaRPr lang="zh-CN" altLang="en-US"/>
          </a:p>
        </p:txBody>
      </p:sp>
    </p:spTree>
    <p:extLst>
      <p:ext uri="{BB962C8B-B14F-4D97-AF65-F5344CB8AC3E}">
        <p14:creationId xmlns:p14="http://schemas.microsoft.com/office/powerpoint/2010/main" val="177851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7</a:t>
            </a:fld>
            <a:endParaRPr lang="zh-CN" altLang="en-US"/>
          </a:p>
        </p:txBody>
      </p:sp>
    </p:spTree>
    <p:extLst>
      <p:ext uri="{BB962C8B-B14F-4D97-AF65-F5344CB8AC3E}">
        <p14:creationId xmlns:p14="http://schemas.microsoft.com/office/powerpoint/2010/main" val="183336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8</a:t>
            </a:fld>
            <a:endParaRPr lang="zh-CN" altLang="en-US"/>
          </a:p>
        </p:txBody>
      </p:sp>
    </p:spTree>
    <p:extLst>
      <p:ext uri="{BB962C8B-B14F-4D97-AF65-F5344CB8AC3E}">
        <p14:creationId xmlns:p14="http://schemas.microsoft.com/office/powerpoint/2010/main" val="65907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9</a:t>
            </a:fld>
            <a:endParaRPr lang="zh-CN" altLang="en-US"/>
          </a:p>
        </p:txBody>
      </p:sp>
    </p:spTree>
    <p:extLst>
      <p:ext uri="{BB962C8B-B14F-4D97-AF65-F5344CB8AC3E}">
        <p14:creationId xmlns:p14="http://schemas.microsoft.com/office/powerpoint/2010/main" val="2063214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10</a:t>
            </a:fld>
            <a:endParaRPr lang="zh-CN" altLang="en-US"/>
          </a:p>
        </p:txBody>
      </p:sp>
    </p:spTree>
    <p:extLst>
      <p:ext uri="{BB962C8B-B14F-4D97-AF65-F5344CB8AC3E}">
        <p14:creationId xmlns:p14="http://schemas.microsoft.com/office/powerpoint/2010/main" val="2240790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775B5D-61F8-405A-A9BC-60B277A54701}" type="slidenum">
              <a:rPr lang="zh-CN" altLang="en-US" smtClean="0"/>
              <a:t>11</a:t>
            </a:fld>
            <a:endParaRPr lang="zh-CN" altLang="en-US"/>
          </a:p>
        </p:txBody>
      </p:sp>
    </p:spTree>
    <p:extLst>
      <p:ext uri="{BB962C8B-B14F-4D97-AF65-F5344CB8AC3E}">
        <p14:creationId xmlns:p14="http://schemas.microsoft.com/office/powerpoint/2010/main" val="225001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130607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346118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229860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97762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77649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38978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1297697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4138742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3073338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783239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00A53BB-0711-485B-B433-1AD216A1BBAB}" type="datetimeFigureOut">
              <a:rPr lang="zh-CN" altLang="en-US" smtClean="0"/>
              <a:t>2022/7/6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327734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A53BB-0711-485B-B433-1AD216A1BBAB}" type="datetimeFigureOut">
              <a:rPr lang="zh-CN" altLang="en-US" smtClean="0"/>
              <a:t>2022/7/6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431AF-0227-4A5A-B810-4C4C58AFB08A}" type="slidenum">
              <a:rPr lang="zh-CN" altLang="en-US" smtClean="0"/>
              <a:t>‹#›</a:t>
            </a:fld>
            <a:endParaRPr lang="zh-CN" altLang="en-US"/>
          </a:p>
        </p:txBody>
      </p:sp>
    </p:spTree>
    <p:extLst>
      <p:ext uri="{BB962C8B-B14F-4D97-AF65-F5344CB8AC3E}">
        <p14:creationId xmlns:p14="http://schemas.microsoft.com/office/powerpoint/2010/main" val="295307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esearch.manchester.ac.uk/portal/yitian.ren.html"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www.researchgate.net/profile/Yitian-R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49085" y="266294"/>
            <a:ext cx="2905125" cy="1504950"/>
          </a:xfrm>
          <a:prstGeom prst="rect">
            <a:avLst/>
          </a:prstGeom>
        </p:spPr>
      </p:pic>
      <p:sp>
        <p:nvSpPr>
          <p:cNvPr id="8" name="文本框 7"/>
          <p:cNvSpPr txBox="1"/>
          <p:nvPr/>
        </p:nvSpPr>
        <p:spPr>
          <a:xfrm>
            <a:off x="1029341" y="1444382"/>
            <a:ext cx="9658546" cy="1307537"/>
          </a:xfrm>
          <a:prstGeom prst="rect">
            <a:avLst/>
          </a:prstGeom>
          <a:noFill/>
        </p:spPr>
        <p:txBody>
          <a:bodyPr wrap="square" rtlCol="0">
            <a:spAutoFit/>
          </a:bodyPr>
          <a:lstStyle>
            <a:defPPr>
              <a:defRPr lang="zh-CN"/>
            </a:defPPr>
            <a:lvl1pPr algn="ctr">
              <a:defRPr sz="3600">
                <a:latin typeface="Arial" panose="020B0604020202020204" pitchFamily="34" charset="0"/>
                <a:cs typeface="Arial" panose="020B0604020202020204" pitchFamily="34" charset="0"/>
              </a:defRPr>
            </a:lvl1pPr>
          </a:lstStyle>
          <a:p>
            <a:pPr>
              <a:lnSpc>
                <a:spcPct val="150000"/>
              </a:lnSpc>
            </a:pPr>
            <a:r>
              <a:rPr lang="en-US" altLang="zh-CN" sz="2800" b="1" dirty="0" smtClean="0">
                <a:latin typeface="Times New Roman" panose="02020603050405020304" pitchFamily="18" charset="0"/>
                <a:cs typeface="Times New Roman" panose="02020603050405020304" pitchFamily="18" charset="0"/>
              </a:rPr>
              <a:t>How e-commerce is adopted to shape inclusive development approach for lagged-behind rural communities in West China?</a:t>
            </a:r>
            <a:endParaRPr lang="zh-CN" altLang="en-US" sz="28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2844849" y="3347535"/>
            <a:ext cx="5824330" cy="461665"/>
          </a:xfrm>
          <a:prstGeom prst="rect">
            <a:avLst/>
          </a:prstGeom>
          <a:noFill/>
        </p:spPr>
        <p:txBody>
          <a:bodyPr wrap="square" rtlCol="0">
            <a:spAutoFit/>
          </a:bodyPr>
          <a:lstStyle/>
          <a:p>
            <a:pPr algn="ctr"/>
            <a:r>
              <a:rPr lang="en-US" altLang="zh-CN" sz="2400" dirty="0" smtClean="0">
                <a:latin typeface="Arial" panose="020B0604020202020204" pitchFamily="34" charset="0"/>
                <a:cs typeface="Arial" panose="020B0604020202020204" pitchFamily="34" charset="0"/>
              </a:rPr>
              <a:t>Yitian Ren</a:t>
            </a:r>
            <a:endParaRPr lang="zh-CN" altLang="en-US" sz="2400" dirty="0">
              <a:latin typeface="Arial" panose="020B0604020202020204" pitchFamily="34" charset="0"/>
              <a:cs typeface="Arial" panose="020B0604020202020204" pitchFamily="34" charset="0"/>
            </a:endParaRPr>
          </a:p>
        </p:txBody>
      </p:sp>
      <p:sp>
        <p:nvSpPr>
          <p:cNvPr id="3" name="矩形 2"/>
          <p:cNvSpPr/>
          <p:nvPr/>
        </p:nvSpPr>
        <p:spPr>
          <a:xfrm>
            <a:off x="1191180" y="3943151"/>
            <a:ext cx="9131667" cy="923330"/>
          </a:xfrm>
          <a:prstGeom prst="rect">
            <a:avLst/>
          </a:prstGeom>
        </p:spPr>
        <p:txBody>
          <a:bodyPr wrap="none">
            <a:spAutoFit/>
          </a:bodyPr>
          <a:lstStyle/>
          <a:p>
            <a:pPr algn="ctr">
              <a:lnSpc>
                <a:spcPct val="200000"/>
              </a:lnSpc>
            </a:pPr>
            <a:r>
              <a:rPr lang="en-US" altLang="zh-CN" dirty="0" smtClean="0">
                <a:solidFill>
                  <a:srgbClr val="7030A0"/>
                </a:solidFill>
                <a:latin typeface="Arial" panose="020B0604020202020204" pitchFamily="34" charset="0"/>
                <a:cs typeface="Arial" panose="020B0604020202020204" pitchFamily="34" charset="0"/>
              </a:rPr>
              <a:t>PhD Candidate</a:t>
            </a:r>
          </a:p>
          <a:p>
            <a:pPr algn="ctr"/>
            <a:r>
              <a:rPr lang="en-US" altLang="zh-CN" dirty="0" smtClean="0">
                <a:solidFill>
                  <a:srgbClr val="7030A0"/>
                </a:solidFill>
                <a:latin typeface="Arial" panose="020B0604020202020204" pitchFamily="34" charset="0"/>
                <a:cs typeface="Arial" panose="020B0604020202020204" pitchFamily="34" charset="0"/>
              </a:rPr>
              <a:t>Department of Planning and Environmental Management, The University of Manchester</a:t>
            </a:r>
          </a:p>
        </p:txBody>
      </p:sp>
      <p:sp>
        <p:nvSpPr>
          <p:cNvPr id="5" name="文本框 4"/>
          <p:cNvSpPr txBox="1"/>
          <p:nvPr/>
        </p:nvSpPr>
        <p:spPr>
          <a:xfrm>
            <a:off x="2619638" y="5195891"/>
            <a:ext cx="6827616" cy="369332"/>
          </a:xfrm>
          <a:prstGeom prst="rect">
            <a:avLst/>
          </a:prstGeom>
          <a:noFill/>
        </p:spPr>
        <p:txBody>
          <a:bodyPr wrap="square" rtlCol="0">
            <a:spAutoFit/>
          </a:bodyPr>
          <a:lstStyle/>
          <a:p>
            <a:pPr algn="ctr"/>
            <a:r>
              <a:rPr lang="en-US" b="1" i="1" dirty="0" smtClean="0">
                <a:solidFill>
                  <a:srgbClr val="002060"/>
                </a:solidFill>
                <a:latin typeface="Times New Roman" panose="02020603050405020304" pitchFamily="18" charset="0"/>
                <a:cs typeface="Times New Roman" panose="02020603050405020304" pitchFamily="18" charset="0"/>
              </a:rPr>
              <a:t>(Work in progress presentation, please do not record)</a:t>
            </a:r>
            <a:endParaRPr lang="en-GB" b="1" i="1" dirty="0">
              <a:solidFill>
                <a:srgbClr val="00206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3624" y="5747878"/>
            <a:ext cx="637644" cy="637644"/>
          </a:xfrm>
          <a:prstGeom prst="rect">
            <a:avLst/>
          </a:prstGeom>
        </p:spPr>
      </p:pic>
      <p:sp>
        <p:nvSpPr>
          <p:cNvPr id="10" name="文本框 9"/>
          <p:cNvSpPr txBox="1"/>
          <p:nvPr/>
        </p:nvSpPr>
        <p:spPr>
          <a:xfrm>
            <a:off x="9551268" y="5805090"/>
            <a:ext cx="2059709" cy="523220"/>
          </a:xfrm>
          <a:prstGeom prst="rect">
            <a:avLst/>
          </a:prstGeom>
          <a:noFill/>
        </p:spPr>
        <p:txBody>
          <a:bodyPr wrap="square" rtlCol="0">
            <a:spAutoFit/>
          </a:bodyPr>
          <a:lstStyle/>
          <a:p>
            <a:r>
              <a:rPr lang="en-US" sz="1400" b="1" dirty="0" smtClean="0">
                <a:solidFill>
                  <a:srgbClr val="7030A0"/>
                </a:solidFill>
                <a:latin typeface="Arial" panose="020B0604020202020204" pitchFamily="34" charset="0"/>
                <a:cs typeface="Arial" panose="020B0604020202020204" pitchFamily="34" charset="0"/>
              </a:rPr>
              <a:t>Center for Digital Development</a:t>
            </a:r>
            <a:endParaRPr lang="en-GB" sz="1400" b="1" dirty="0">
              <a:solidFill>
                <a:srgbClr val="7030A0"/>
              </a:solidFill>
              <a:latin typeface="Arial" panose="020B0604020202020204" pitchFamily="34" charset="0"/>
              <a:cs typeface="Arial" panose="020B0604020202020204" pitchFamily="34" charset="0"/>
            </a:endParaRPr>
          </a:p>
        </p:txBody>
      </p:sp>
      <p:pic>
        <p:nvPicPr>
          <p:cNvPr id="11" name="图片 10"/>
          <p:cNvPicPr>
            <a:picLocks noChangeAspect="1"/>
          </p:cNvPicPr>
          <p:nvPr/>
        </p:nvPicPr>
        <p:blipFill rotWithShape="1">
          <a:blip r:embed="rId4"/>
          <a:srcRect l="38070" t="22033" b="26488"/>
          <a:stretch/>
        </p:blipFill>
        <p:spPr>
          <a:xfrm>
            <a:off x="5949086" y="5861484"/>
            <a:ext cx="2821693" cy="406401"/>
          </a:xfrm>
          <a:prstGeom prst="rect">
            <a:avLst/>
          </a:prstGeom>
        </p:spPr>
      </p:pic>
    </p:spTree>
    <p:extLst>
      <p:ext uri="{BB962C8B-B14F-4D97-AF65-F5344CB8AC3E}">
        <p14:creationId xmlns:p14="http://schemas.microsoft.com/office/powerpoint/2010/main" val="384719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638511" y="567809"/>
            <a:ext cx="9417685"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Setting the scene: Chongqing as an emerging arena for rural experiments in China</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8481891" y="6150589"/>
            <a:ext cx="3574305" cy="338554"/>
          </a:xfrm>
          <a:prstGeom prst="rect">
            <a:avLst/>
          </a:prstGeom>
          <a:noFill/>
        </p:spPr>
        <p:txBody>
          <a:bodyPr wrap="square" rtlCol="0">
            <a:spAutoFit/>
          </a:bodyPr>
          <a:lstStyle/>
          <a:p>
            <a:pPr algn="ct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3" name="矩形 2"/>
          <p:cNvSpPr/>
          <p:nvPr/>
        </p:nvSpPr>
        <p:spPr>
          <a:xfrm>
            <a:off x="85575" y="1504950"/>
            <a:ext cx="5105872" cy="3046988"/>
          </a:xfrm>
          <a:prstGeom prst="rect">
            <a:avLst/>
          </a:prstGeom>
        </p:spPr>
        <p:txBody>
          <a:bodyPr wrap="square">
            <a:spAutoFit/>
          </a:bodyPr>
          <a:lstStyle/>
          <a:p>
            <a:pPr marL="285750" indent="-285750">
              <a:lnSpc>
                <a:spcPct val="150000"/>
              </a:lnSpc>
              <a:buFont typeface="Wingdings" panose="05000000000000000000" pitchFamily="2" charset="2"/>
              <a:buChar char="v"/>
            </a:pPr>
            <a:r>
              <a:rPr lang="en-GB" sz="1600" dirty="0" smtClean="0">
                <a:latin typeface="Times New Roman" panose="02020603050405020304" pitchFamily="18" charset="0"/>
                <a:cs typeface="Times New Roman" panose="02020603050405020304" pitchFamily="18" charset="0"/>
              </a:rPr>
              <a:t>Therefore, from </a:t>
            </a:r>
            <a:r>
              <a:rPr lang="en-GB" sz="1600" dirty="0">
                <a:latin typeface="Times New Roman" panose="02020603050405020304" pitchFamily="18" charset="0"/>
                <a:cs typeface="Times New Roman" panose="02020603050405020304" pitchFamily="18" charset="0"/>
              </a:rPr>
              <a:t>the discourse of regional disparity, Chongqing is </a:t>
            </a:r>
            <a:r>
              <a:rPr lang="en-GB" sz="1600" b="1" dirty="0">
                <a:solidFill>
                  <a:srgbClr val="002060"/>
                </a:solidFill>
                <a:latin typeface="Times New Roman" panose="02020603050405020304" pitchFamily="18" charset="0"/>
                <a:cs typeface="Times New Roman" panose="02020603050405020304" pitchFamily="18" charset="0"/>
              </a:rPr>
              <a:t>a typical epitome of urbanising China</a:t>
            </a:r>
            <a:r>
              <a:rPr lang="en-GB" sz="1600" dirty="0">
                <a:latin typeface="Times New Roman" panose="02020603050405020304" pitchFamily="18" charset="0"/>
                <a:cs typeface="Times New Roman" panose="02020603050405020304" pitchFamily="18" charset="0"/>
              </a:rPr>
              <a:t>, where </a:t>
            </a:r>
            <a:r>
              <a:rPr lang="en-GB" sz="1600" dirty="0">
                <a:solidFill>
                  <a:srgbClr val="C00000"/>
                </a:solidFill>
                <a:latin typeface="Times New Roman" panose="02020603050405020304" pitchFamily="18" charset="0"/>
                <a:cs typeface="Times New Roman" panose="02020603050405020304" pitchFamily="18" charset="0"/>
              </a:rPr>
              <a:t>high-speed urban sprawl in urban central area </a:t>
            </a:r>
            <a:r>
              <a:rPr lang="en-GB" sz="1600" dirty="0">
                <a:latin typeface="Times New Roman" panose="02020603050405020304" pitchFamily="18" charset="0"/>
                <a:cs typeface="Times New Roman" panose="02020603050405020304" pitchFamily="18" charset="0"/>
              </a:rPr>
              <a:t>is intertwined with </a:t>
            </a:r>
            <a:r>
              <a:rPr lang="en-GB" sz="1600" dirty="0">
                <a:solidFill>
                  <a:srgbClr val="C00000"/>
                </a:solidFill>
                <a:latin typeface="Times New Roman" panose="02020603050405020304" pitchFamily="18" charset="0"/>
                <a:cs typeface="Times New Roman" panose="02020603050405020304" pitchFamily="18" charset="0"/>
              </a:rPr>
              <a:t>rural decline in the remote fringe </a:t>
            </a:r>
            <a:r>
              <a:rPr lang="en-GB" sz="1600" dirty="0" smtClean="0">
                <a:solidFill>
                  <a:srgbClr val="C00000"/>
                </a:solidFill>
                <a:latin typeface="Times New Roman" panose="02020603050405020304" pitchFamily="18" charset="0"/>
                <a:cs typeface="Times New Roman" panose="02020603050405020304" pitchFamily="18" charset="0"/>
              </a:rPr>
              <a:t>area</a:t>
            </a:r>
            <a:r>
              <a:rPr lang="en-GB" sz="1600" dirty="0" smtClean="0">
                <a:latin typeface="Times New Roman" panose="02020603050405020304" pitchFamily="18" charset="0"/>
                <a:cs typeface="Times New Roman" panose="02020603050405020304" pitchFamily="18" charset="0"/>
              </a:rPr>
              <a:t>. The </a:t>
            </a:r>
            <a:r>
              <a:rPr lang="en-GB" sz="1600" dirty="0">
                <a:latin typeface="Times New Roman" panose="02020603050405020304" pitchFamily="18" charset="0"/>
                <a:cs typeface="Times New Roman" panose="02020603050405020304" pitchFamily="18" charset="0"/>
              </a:rPr>
              <a:t>gaps and relationship between “urban central area” and “remote fringe rural area” of Chongqing is much like the “urban” - “rural” relationship in a wider context of urbanising China</a:t>
            </a:r>
          </a:p>
        </p:txBody>
      </p:sp>
      <p:pic>
        <p:nvPicPr>
          <p:cNvPr id="11" name="图片 10"/>
          <p:cNvPicPr/>
          <p:nvPr/>
        </p:nvPicPr>
        <p:blipFill>
          <a:blip r:embed="rId4"/>
          <a:stretch>
            <a:fillRect/>
          </a:stretch>
        </p:blipFill>
        <p:spPr>
          <a:xfrm>
            <a:off x="5265018" y="1139271"/>
            <a:ext cx="6544713" cy="4809188"/>
          </a:xfrm>
          <a:prstGeom prst="rect">
            <a:avLst/>
          </a:prstGeom>
        </p:spPr>
      </p:pic>
      <p:sp>
        <p:nvSpPr>
          <p:cNvPr id="5" name="矩形 4"/>
          <p:cNvSpPr/>
          <p:nvPr/>
        </p:nvSpPr>
        <p:spPr>
          <a:xfrm>
            <a:off x="1532133" y="5150315"/>
            <a:ext cx="3696100" cy="1169551"/>
          </a:xfrm>
          <a:prstGeom prst="rect">
            <a:avLst/>
          </a:prstGeom>
        </p:spPr>
        <p:txBody>
          <a:bodyPr wrap="square">
            <a:spAutoFit/>
          </a:bodyPr>
          <a:lstStyle/>
          <a:p>
            <a:r>
              <a:rPr lang="en-GB" sz="1400" dirty="0" smtClean="0">
                <a:latin typeface="Times New Roman" panose="02020603050405020304" pitchFamily="18" charset="0"/>
                <a:cs typeface="Times New Roman" panose="02020603050405020304" pitchFamily="18" charset="0"/>
              </a:rPr>
              <a:t>A </a:t>
            </a:r>
            <a:r>
              <a:rPr lang="en-GB" sz="1400" dirty="0">
                <a:latin typeface="Times New Roman" panose="02020603050405020304" pitchFamily="18" charset="0"/>
                <a:cs typeface="Times New Roman" panose="02020603050405020304" pitchFamily="18" charset="0"/>
              </a:rPr>
              <a:t>glimpse of comparative urban-rural landscape in Chongqing </a:t>
            </a:r>
            <a:r>
              <a:rPr lang="en-GB" sz="1400" dirty="0" smtClean="0">
                <a:latin typeface="Times New Roman" panose="02020603050405020304" pitchFamily="18" charset="0"/>
                <a:cs typeface="Times New Roman" panose="02020603050405020304" pitchFamily="18" charset="0"/>
              </a:rPr>
              <a:t>Municipality</a:t>
            </a:r>
          </a:p>
          <a:p>
            <a:r>
              <a:rPr lang="en-US" sz="1400" dirty="0" smtClean="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a,b</a:t>
            </a:r>
            <a:r>
              <a:rPr lang="en-US" sz="1400" dirty="0" smtClean="0">
                <a:latin typeface="Times New Roman" panose="02020603050405020304" pitchFamily="18" charset="0"/>
                <a:cs typeface="Times New Roman" panose="02020603050405020304" pitchFamily="18" charset="0"/>
              </a:rPr>
              <a:t>) typical morphology of urban Chongqing; (</a:t>
            </a:r>
            <a:r>
              <a:rPr lang="en-US" sz="1400" dirty="0" err="1" smtClean="0">
                <a:latin typeface="Times New Roman" panose="02020603050405020304" pitchFamily="18" charset="0"/>
                <a:cs typeface="Times New Roman" panose="02020603050405020304" pitchFamily="18" charset="0"/>
              </a:rPr>
              <a:t>c,d</a:t>
            </a:r>
            <a:r>
              <a:rPr lang="en-US" sz="1400" dirty="0" smtClean="0">
                <a:latin typeface="Times New Roman" panose="02020603050405020304" pitchFamily="18" charset="0"/>
                <a:cs typeface="Times New Roman" panose="02020603050405020304" pitchFamily="18" charset="0"/>
              </a:rPr>
              <a:t>) typical rural morphology in counties of CQ</a:t>
            </a:r>
          </a:p>
          <a:p>
            <a:r>
              <a:rPr lang="en-US" sz="1400" i="1" dirty="0" smtClean="0">
                <a:latin typeface="Times New Roman" panose="02020603050405020304" pitchFamily="18" charset="0"/>
                <a:cs typeface="Times New Roman" panose="02020603050405020304" pitchFamily="18" charset="0"/>
              </a:rPr>
              <a:t>(Photo by Yitian Ren)</a:t>
            </a:r>
            <a:endParaRPr lang="en-GB"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627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805664" y="467601"/>
            <a:ext cx="9386336"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Adoption of e-commerce in the rural development in Xiushan County, Chongqing</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434329" y="6342574"/>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pic>
        <p:nvPicPr>
          <p:cNvPr id="6" name="图片 5"/>
          <p:cNvPicPr/>
          <p:nvPr/>
        </p:nvPicPr>
        <p:blipFill>
          <a:blip r:embed="rId4"/>
          <a:stretch>
            <a:fillRect/>
          </a:stretch>
        </p:blipFill>
        <p:spPr>
          <a:xfrm>
            <a:off x="108088" y="1698355"/>
            <a:ext cx="5395152" cy="4179812"/>
          </a:xfrm>
          <a:prstGeom prst="rect">
            <a:avLst/>
          </a:prstGeom>
          <a:ln w="6350">
            <a:solidFill>
              <a:schemeClr val="tx1"/>
            </a:solidFill>
          </a:ln>
        </p:spPr>
      </p:pic>
      <p:sp>
        <p:nvSpPr>
          <p:cNvPr id="8" name="矩形 7"/>
          <p:cNvSpPr/>
          <p:nvPr/>
        </p:nvSpPr>
        <p:spPr>
          <a:xfrm>
            <a:off x="2805664" y="846786"/>
            <a:ext cx="6577774" cy="461665"/>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Why Xiushan County adopt e-commerce for rural development?</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sp>
        <p:nvSpPr>
          <p:cNvPr id="2" name="矩形 1"/>
          <p:cNvSpPr/>
          <p:nvPr/>
        </p:nvSpPr>
        <p:spPr>
          <a:xfrm>
            <a:off x="5544376" y="1284854"/>
            <a:ext cx="6480610" cy="3000821"/>
          </a:xfrm>
          <a:prstGeom prst="rect">
            <a:avLst/>
          </a:prstGeom>
        </p:spPr>
        <p:txBody>
          <a:bodyPr wrap="square">
            <a:spAutoFit/>
          </a:bodyPr>
          <a:lstStyle/>
          <a:p>
            <a:pPr marL="285750" indent="-285750">
              <a:lnSpc>
                <a:spcPct val="150000"/>
              </a:lnSpc>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Located in the </a:t>
            </a:r>
            <a:r>
              <a:rPr lang="en-GB" sz="1400" dirty="0">
                <a:solidFill>
                  <a:srgbClr val="C00000"/>
                </a:solidFill>
                <a:latin typeface="Times New Roman" panose="02020603050405020304" pitchFamily="18" charset="0"/>
                <a:cs typeface="Times New Roman" panose="02020603050405020304" pitchFamily="18" charset="0"/>
              </a:rPr>
              <a:t>Southeast corner of Chongqing Municipality</a:t>
            </a:r>
            <a:r>
              <a:rPr lang="en-GB" sz="1400" dirty="0">
                <a:latin typeface="Times New Roman" panose="02020603050405020304" pitchFamily="18" charset="0"/>
                <a:cs typeface="Times New Roman" panose="02020603050405020304" pitchFamily="18" charset="0"/>
              </a:rPr>
              <a:t>, Xiushan Tujia and Miao Autonomous County (hereafter referred as Xiushan) neighbours the other three provinces of Hunan, Hubei and </a:t>
            </a:r>
            <a:r>
              <a:rPr lang="en-GB" sz="1400" dirty="0" smtClean="0">
                <a:latin typeface="Times New Roman" panose="02020603050405020304" pitchFamily="18" charset="0"/>
                <a:cs typeface="Times New Roman" panose="02020603050405020304" pitchFamily="18" charset="0"/>
              </a:rPr>
              <a:t>Guizhou</a:t>
            </a:r>
            <a:r>
              <a:rPr lang="en-US" sz="1400" dirty="0" smtClean="0">
                <a:latin typeface="Times New Roman" panose="02020603050405020304" pitchFamily="18" charset="0"/>
                <a:cs typeface="Times New Roman" panose="02020603050405020304" pitchFamily="18" charset="0"/>
              </a:rPr>
              <a:t>. The majority </a:t>
            </a:r>
            <a:r>
              <a:rPr lang="en-US" sz="1400" dirty="0">
                <a:latin typeface="Times New Roman" panose="02020603050405020304" pitchFamily="18" charset="0"/>
                <a:cs typeface="Times New Roman" panose="02020603050405020304" pitchFamily="18" charset="0"/>
              </a:rPr>
              <a:t>of county territory is covered by the Wuling Mountainous </a:t>
            </a:r>
            <a:r>
              <a:rPr lang="en-US" sz="1400" dirty="0" smtClean="0">
                <a:latin typeface="Times New Roman" panose="02020603050405020304" pitchFamily="18" charset="0"/>
                <a:cs typeface="Times New Roman" panose="02020603050405020304" pitchFamily="18" charset="0"/>
              </a:rPr>
              <a:t>area</a:t>
            </a:r>
          </a:p>
          <a:p>
            <a:pPr marL="285750" indent="-285750">
              <a:lnSpc>
                <a:spcPct val="150000"/>
              </a:lnSpc>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Wuling mountainous area used to be one of the 14 </a:t>
            </a:r>
            <a:r>
              <a:rPr lang="en-GB" sz="1400" dirty="0">
                <a:solidFill>
                  <a:srgbClr val="C00000"/>
                </a:solidFill>
                <a:latin typeface="Times New Roman" panose="02020603050405020304" pitchFamily="18" charset="0"/>
                <a:cs typeface="Times New Roman" panose="02020603050405020304" pitchFamily="18" charset="0"/>
              </a:rPr>
              <a:t>most lagged-behind poverty-stricken region </a:t>
            </a:r>
            <a:r>
              <a:rPr lang="en-GB" sz="1400" dirty="0">
                <a:latin typeface="Times New Roman" panose="02020603050405020304" pitchFamily="18" charset="0"/>
                <a:cs typeface="Times New Roman" panose="02020603050405020304" pitchFamily="18" charset="0"/>
              </a:rPr>
              <a:t>nationwide in China </a:t>
            </a:r>
            <a:endParaRPr lang="en-GB" sz="1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sz="1400" dirty="0" smtClean="0">
                <a:latin typeface="Times New Roman" panose="02020603050405020304" pitchFamily="18" charset="0"/>
                <a:cs typeface="Times New Roman" panose="02020603050405020304" pitchFamily="18" charset="0"/>
              </a:rPr>
              <a:t>Socioeconomic </a:t>
            </a:r>
            <a:r>
              <a:rPr lang="en-GB" sz="1400" dirty="0">
                <a:latin typeface="Times New Roman" panose="02020603050405020304" pitchFamily="18" charset="0"/>
                <a:cs typeface="Times New Roman" panose="02020603050405020304" pitchFamily="18" charset="0"/>
              </a:rPr>
              <a:t>development in Xiushan </a:t>
            </a:r>
            <a:r>
              <a:rPr lang="en-GB" sz="1400" dirty="0">
                <a:solidFill>
                  <a:srgbClr val="C00000"/>
                </a:solidFill>
                <a:latin typeface="Times New Roman" panose="02020603050405020304" pitchFamily="18" charset="0"/>
                <a:cs typeface="Times New Roman" panose="02020603050405020304" pitchFamily="18" charset="0"/>
              </a:rPr>
              <a:t>was traditionally weak given the geospatial barriers</a:t>
            </a:r>
            <a:r>
              <a:rPr lang="en-GB" sz="1400" dirty="0">
                <a:latin typeface="Times New Roman" panose="02020603050405020304" pitchFamily="18" charset="0"/>
                <a:cs typeface="Times New Roman" panose="02020603050405020304" pitchFamily="18" charset="0"/>
              </a:rPr>
              <a:t>, which was not connected by train line with Chongqing urban core area and other provinces till 2006 and was not covered by high-way road system till 2008</a:t>
            </a:r>
          </a:p>
        </p:txBody>
      </p:sp>
      <p:sp>
        <p:nvSpPr>
          <p:cNvPr id="3" name="矩形 2"/>
          <p:cNvSpPr/>
          <p:nvPr/>
        </p:nvSpPr>
        <p:spPr>
          <a:xfrm>
            <a:off x="5544376" y="4258446"/>
            <a:ext cx="6367876" cy="2031325"/>
          </a:xfrm>
          <a:prstGeom prst="rect">
            <a:avLst/>
          </a:prstGeom>
        </p:spPr>
        <p:txBody>
          <a:bodyPr wrap="square">
            <a:spAutoFit/>
          </a:bodyPr>
          <a:lstStyle/>
          <a:p>
            <a:pPr marL="285750" indent="-285750">
              <a:lnSpc>
                <a:spcPct val="150000"/>
              </a:lnSpc>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The county territory is </a:t>
            </a:r>
            <a:r>
              <a:rPr lang="en-GB" sz="1400" b="1" dirty="0">
                <a:solidFill>
                  <a:srgbClr val="002060"/>
                </a:solidFill>
                <a:latin typeface="Times New Roman" panose="02020603050405020304" pitchFamily="18" charset="0"/>
                <a:cs typeface="Times New Roman" panose="02020603050405020304" pitchFamily="18" charset="0"/>
              </a:rPr>
              <a:t>endowed with rich manganese mineral resources</a:t>
            </a:r>
            <a:r>
              <a:rPr lang="en-GB" sz="1400" dirty="0">
                <a:latin typeface="Times New Roman" panose="02020603050405020304" pitchFamily="18" charset="0"/>
                <a:cs typeface="Times New Roman" panose="02020603050405020304" pitchFamily="18" charset="0"/>
              </a:rPr>
              <a:t>, and the exploitation of mineral resources  has conventionally been the dominant industry of Xiushan County since </a:t>
            </a:r>
            <a:r>
              <a:rPr lang="en-GB" sz="1400" dirty="0" smtClean="0">
                <a:latin typeface="Times New Roman" panose="02020603050405020304" pitchFamily="18" charset="0"/>
                <a:cs typeface="Times New Roman" panose="02020603050405020304" pitchFamily="18" charset="0"/>
              </a:rPr>
              <a:t>1980s</a:t>
            </a:r>
            <a:r>
              <a:rPr lang="en-US" sz="1400" dirty="0" smtClean="0">
                <a:latin typeface="Times New Roman" panose="02020603050405020304" pitchFamily="18" charset="0"/>
                <a:cs typeface="Times New Roman" panose="02020603050405020304" pitchFamily="18" charset="0"/>
              </a:rPr>
              <a:t>. </a:t>
            </a:r>
          </a:p>
          <a:p>
            <a:pPr marL="285750" indent="-285750">
              <a:lnSpc>
                <a:spcPct val="150000"/>
              </a:lnSpc>
              <a:buFont typeface="Arial" panose="020B0604020202020204" pitchFamily="34" charset="0"/>
              <a:buChar char="•"/>
            </a:pPr>
            <a:r>
              <a:rPr lang="en-GB" sz="1400" dirty="0" smtClean="0">
                <a:latin typeface="Times New Roman" panose="02020603050405020304" pitchFamily="18" charset="0"/>
                <a:cs typeface="Times New Roman" panose="02020603050405020304" pitchFamily="18" charset="0"/>
              </a:rPr>
              <a:t>However</a:t>
            </a:r>
            <a:r>
              <a:rPr lang="en-GB" sz="1400" dirty="0">
                <a:latin typeface="Times New Roman" panose="02020603050405020304" pitchFamily="18" charset="0"/>
                <a:cs typeface="Times New Roman" panose="02020603050405020304" pitchFamily="18" charset="0"/>
              </a:rPr>
              <a:t>, from 2009, the extensive exploitation of manganese mineral has gradually </a:t>
            </a:r>
            <a:r>
              <a:rPr lang="en-GB" sz="1400" b="1" dirty="0">
                <a:solidFill>
                  <a:srgbClr val="002060"/>
                </a:solidFill>
                <a:latin typeface="Times New Roman" panose="02020603050405020304" pitchFamily="18" charset="0"/>
                <a:cs typeface="Times New Roman" panose="02020603050405020304" pitchFamily="18" charset="0"/>
              </a:rPr>
              <a:t>been forbidden</a:t>
            </a:r>
            <a:r>
              <a:rPr lang="en-GB" sz="1400" dirty="0">
                <a:solidFill>
                  <a:srgbClr val="002060"/>
                </a:solidFill>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under the Chinese Central Government’s macro policy rhetoric of eco-environment and natural resource protection </a:t>
            </a:r>
          </a:p>
        </p:txBody>
      </p:sp>
    </p:spTree>
    <p:extLst>
      <p:ext uri="{BB962C8B-B14F-4D97-AF65-F5344CB8AC3E}">
        <p14:creationId xmlns:p14="http://schemas.microsoft.com/office/powerpoint/2010/main" val="32788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805664" y="530231"/>
            <a:ext cx="9386336"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Adoption of e-commerce in the rural development in Xiushan County, Chongqing</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175794" y="6045610"/>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8" name="矩形 7"/>
          <p:cNvSpPr/>
          <p:nvPr/>
        </p:nvSpPr>
        <p:spPr>
          <a:xfrm>
            <a:off x="2805664" y="907649"/>
            <a:ext cx="6577774" cy="461665"/>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Why Xiushan County adopt e-commerce for rural development?</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sp>
        <p:nvSpPr>
          <p:cNvPr id="11" name="矩形 10"/>
          <p:cNvSpPr/>
          <p:nvPr/>
        </p:nvSpPr>
        <p:spPr>
          <a:xfrm>
            <a:off x="401759" y="1329696"/>
            <a:ext cx="11548071" cy="830997"/>
          </a:xfrm>
          <a:prstGeom prst="rect">
            <a:avLst/>
          </a:prstGeom>
        </p:spPr>
        <p:txBody>
          <a:bodyPr wrap="square">
            <a:spAutoFit/>
          </a:bodyPr>
          <a:lstStyle/>
          <a:p>
            <a:pPr marL="285750" indent="-285750">
              <a:lnSpc>
                <a:spcPct val="150000"/>
              </a:lnSpc>
              <a:buFont typeface="Wingdings" panose="05000000000000000000" pitchFamily="2" charset="2"/>
              <a:buChar char="v"/>
            </a:pPr>
            <a:r>
              <a:rPr lang="en-GB" sz="1600" dirty="0">
                <a:latin typeface="Times New Roman" panose="02020603050405020304" pitchFamily="18" charset="0"/>
                <a:cs typeface="Times New Roman" panose="02020603050405020304" pitchFamily="18" charset="0"/>
              </a:rPr>
              <a:t>Therefore, the county-level government of Xiushan was </a:t>
            </a:r>
            <a:r>
              <a:rPr lang="en-GB" sz="1600" b="1" dirty="0">
                <a:solidFill>
                  <a:srgbClr val="C00000"/>
                </a:solidFill>
                <a:latin typeface="Times New Roman" panose="02020603050405020304" pitchFamily="18" charset="0"/>
                <a:cs typeface="Times New Roman" panose="02020603050405020304" pitchFamily="18" charset="0"/>
              </a:rPr>
              <a:t>forced to seek an alternative development pathway </a:t>
            </a:r>
            <a:r>
              <a:rPr lang="en-GB" sz="1600" dirty="0">
                <a:latin typeface="Times New Roman" panose="02020603050405020304" pitchFamily="18" charset="0"/>
                <a:cs typeface="Times New Roman" panose="02020603050405020304" pitchFamily="18" charset="0"/>
              </a:rPr>
              <a:t>for local socioeconomic transition and long-term development.</a:t>
            </a:r>
          </a:p>
        </p:txBody>
      </p:sp>
      <p:sp>
        <p:nvSpPr>
          <p:cNvPr id="9" name="矩形 8"/>
          <p:cNvSpPr/>
          <p:nvPr/>
        </p:nvSpPr>
        <p:spPr>
          <a:xfrm>
            <a:off x="401759" y="2035817"/>
            <a:ext cx="11548071" cy="830997"/>
          </a:xfrm>
          <a:prstGeom prst="rect">
            <a:avLst/>
          </a:prstGeom>
        </p:spPr>
        <p:txBody>
          <a:bodyPr wrap="square">
            <a:spAutoFit/>
          </a:bodyPr>
          <a:lstStyle/>
          <a:p>
            <a:pPr marL="285750" indent="-285750">
              <a:lnSpc>
                <a:spcPct val="150000"/>
              </a:lnSpc>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As an autonomous county of Tujia and Miao ethnic minority who is socioeconomically lagged and located in the most remote area of Chongqing, Xiushan County indeed faced with significant pressure induced by development orientation transition in around 2009. </a:t>
            </a:r>
          </a:p>
        </p:txBody>
      </p:sp>
      <p:sp>
        <p:nvSpPr>
          <p:cNvPr id="12" name="矩形 11"/>
          <p:cNvSpPr/>
          <p:nvPr/>
        </p:nvSpPr>
        <p:spPr>
          <a:xfrm>
            <a:off x="818367" y="2861161"/>
            <a:ext cx="9615814" cy="523220"/>
          </a:xfrm>
          <a:prstGeom prst="rect">
            <a:avLst/>
          </a:prstGeom>
        </p:spPr>
        <p:txBody>
          <a:bodyPr wrap="square">
            <a:spAutoFit/>
          </a:bodyPr>
          <a:lstStyle/>
          <a:p>
            <a:r>
              <a:rPr lang="en-GB" sz="1400" i="1" dirty="0" smtClean="0">
                <a:solidFill>
                  <a:schemeClr val="tx1">
                    <a:lumMod val="75000"/>
                    <a:lumOff val="25000"/>
                  </a:schemeClr>
                </a:solidFill>
                <a:latin typeface="Times New Roman" panose="02020603050405020304" pitchFamily="18" charset="0"/>
                <a:cs typeface="Times New Roman" panose="02020603050405020304" pitchFamily="18" charset="0"/>
              </a:rPr>
              <a:t>“Rural </a:t>
            </a:r>
            <a:r>
              <a:rPr lang="en-GB" sz="1400" i="1" dirty="0">
                <a:solidFill>
                  <a:schemeClr val="tx1">
                    <a:lumMod val="75000"/>
                    <a:lumOff val="25000"/>
                  </a:schemeClr>
                </a:solidFill>
                <a:latin typeface="Times New Roman" panose="02020603050405020304" pitchFamily="18" charset="0"/>
                <a:cs typeface="Times New Roman" panose="02020603050405020304" pitchFamily="18" charset="0"/>
              </a:rPr>
              <a:t>livelihoods being impacted and rural villagers seeking petition to upper-level government, economic development challenges, political performances being sabotaged, and standing at the time point of county-level government leadership </a:t>
            </a:r>
            <a:r>
              <a:rPr lang="en-GB" sz="1400" i="1" dirty="0" smtClean="0">
                <a:solidFill>
                  <a:schemeClr val="tx1">
                    <a:lumMod val="75000"/>
                    <a:lumOff val="25000"/>
                  </a:schemeClr>
                </a:solidFill>
                <a:latin typeface="Times New Roman" panose="02020603050405020304" pitchFamily="18" charset="0"/>
                <a:cs typeface="Times New Roman" panose="02020603050405020304" pitchFamily="18" charset="0"/>
              </a:rPr>
              <a:t>change”</a:t>
            </a:r>
            <a:endParaRPr lang="en-GB"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矩形 12"/>
          <p:cNvSpPr/>
          <p:nvPr/>
        </p:nvSpPr>
        <p:spPr>
          <a:xfrm>
            <a:off x="401759" y="3410091"/>
            <a:ext cx="11548071" cy="830997"/>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sz="1600" dirty="0">
                <a:latin typeface="Times New Roman" panose="02020603050405020304" pitchFamily="18" charset="0"/>
                <a:cs typeface="Times New Roman" panose="02020603050405020304" pitchFamily="18" charset="0"/>
              </a:rPr>
              <a:t>By reviewing its local resources endowment, </a:t>
            </a:r>
            <a:r>
              <a:rPr lang="en-GB" sz="1600" b="1" dirty="0">
                <a:solidFill>
                  <a:srgbClr val="002060"/>
                </a:solidFill>
                <a:latin typeface="Times New Roman" panose="02020603050405020304" pitchFamily="18" charset="0"/>
                <a:cs typeface="Times New Roman" panose="02020603050405020304" pitchFamily="18" charset="0"/>
              </a:rPr>
              <a:t>since 2009</a:t>
            </a:r>
            <a:r>
              <a:rPr lang="en-GB" sz="1600" dirty="0">
                <a:latin typeface="Times New Roman" panose="02020603050405020304" pitchFamily="18" charset="0"/>
                <a:cs typeface="Times New Roman" panose="02020603050405020304" pitchFamily="18" charset="0"/>
              </a:rPr>
              <a:t>, the county-level government of Xiushan consequently chose to construct logistics park in its county seat and to develop commercial and logistics industry </a:t>
            </a:r>
          </a:p>
        </p:txBody>
      </p:sp>
      <p:sp>
        <p:nvSpPr>
          <p:cNvPr id="14" name="矩形 13"/>
          <p:cNvSpPr/>
          <p:nvPr/>
        </p:nvSpPr>
        <p:spPr>
          <a:xfrm>
            <a:off x="401759" y="4207002"/>
            <a:ext cx="11548071" cy="830997"/>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sz="1600" dirty="0">
                <a:latin typeface="Times New Roman" panose="02020603050405020304" pitchFamily="18" charset="0"/>
                <a:cs typeface="Times New Roman" panose="02020603050405020304" pitchFamily="18" charset="0"/>
              </a:rPr>
              <a:t>Later on, </a:t>
            </a:r>
            <a:r>
              <a:rPr lang="en-GB" sz="1600" b="1" dirty="0">
                <a:solidFill>
                  <a:srgbClr val="002060"/>
                </a:solidFill>
                <a:latin typeface="Times New Roman" panose="02020603050405020304" pitchFamily="18" charset="0"/>
                <a:cs typeface="Times New Roman" panose="02020603050405020304" pitchFamily="18" charset="0"/>
              </a:rPr>
              <a:t>in early 2012</a:t>
            </a:r>
            <a:r>
              <a:rPr lang="en-GB" sz="1600" dirty="0">
                <a:latin typeface="Times New Roman" panose="02020603050405020304" pitchFamily="18" charset="0"/>
                <a:cs typeface="Times New Roman" panose="02020603050405020304" pitchFamily="18" charset="0"/>
              </a:rPr>
              <a:t>, after careful investigation, instead of the conventional offline commercial industry, the decision-making board of Xiushan County-level government </a:t>
            </a:r>
            <a:r>
              <a:rPr lang="en-GB" sz="1600" dirty="0">
                <a:solidFill>
                  <a:srgbClr val="C00000"/>
                </a:solidFill>
                <a:latin typeface="Times New Roman" panose="02020603050405020304" pitchFamily="18" charset="0"/>
                <a:cs typeface="Times New Roman" panose="02020603050405020304" pitchFamily="18" charset="0"/>
              </a:rPr>
              <a:t>began to explore rural e-commerce development</a:t>
            </a:r>
            <a:r>
              <a:rPr lang="en-GB" sz="1600" dirty="0">
                <a:latin typeface="Times New Roman" panose="02020603050405020304" pitchFamily="18" charset="0"/>
                <a:cs typeface="Times New Roman" panose="02020603050405020304" pitchFamily="18" charset="0"/>
              </a:rPr>
              <a:t> based upon the foundation of logistic industry</a:t>
            </a:r>
          </a:p>
        </p:txBody>
      </p:sp>
      <p:sp>
        <p:nvSpPr>
          <p:cNvPr id="15" name="矩形 14"/>
          <p:cNvSpPr/>
          <p:nvPr/>
        </p:nvSpPr>
        <p:spPr>
          <a:xfrm>
            <a:off x="818367" y="5064751"/>
            <a:ext cx="10830157" cy="954107"/>
          </a:xfrm>
          <a:prstGeom prst="rect">
            <a:avLst/>
          </a:prstGeom>
        </p:spPr>
        <p:txBody>
          <a:bodyPr wrap="square">
            <a:spAutoFit/>
          </a:bodyPr>
          <a:lstStyle/>
          <a:p>
            <a:r>
              <a:rPr lang="en-GB" sz="1400" i="1" dirty="0">
                <a:solidFill>
                  <a:schemeClr val="tx1">
                    <a:lumMod val="75000"/>
                    <a:lumOff val="25000"/>
                  </a:schemeClr>
                </a:solidFill>
                <a:latin typeface="Times New Roman" panose="02020603050405020304" pitchFamily="18" charset="0"/>
                <a:cs typeface="Times New Roman" panose="02020603050405020304" pitchFamily="18" charset="0"/>
              </a:rPr>
              <a:t>“After seeking consultancies and advices from several commercial experts that we invited from nationwide, we found that it is ‘hopeless’ to develop conventional offline commercial industry in the ‘physical space’ of Xiushan, a remote county territory with extremely marginal geospatial location (</a:t>
            </a:r>
            <a:r>
              <a:rPr lang="zh-CN" altLang="en-US" sz="1400" i="1" dirty="0">
                <a:solidFill>
                  <a:schemeClr val="tx1">
                    <a:lumMod val="75000"/>
                    <a:lumOff val="25000"/>
                  </a:schemeClr>
                </a:solidFill>
                <a:latin typeface="Times New Roman" panose="02020603050405020304" pitchFamily="18" charset="0"/>
                <a:cs typeface="Times New Roman" panose="02020603050405020304" pitchFamily="18" charset="0"/>
              </a:rPr>
              <a:t>边城</a:t>
            </a:r>
            <a:r>
              <a:rPr lang="en-US" altLang="zh-CN" sz="1400"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1400" i="1" dirty="0">
                <a:solidFill>
                  <a:schemeClr val="tx1">
                    <a:lumMod val="75000"/>
                    <a:lumOff val="25000"/>
                  </a:schemeClr>
                </a:solidFill>
                <a:latin typeface="Times New Roman" panose="02020603050405020304" pitchFamily="18" charset="0"/>
                <a:cs typeface="Times New Roman" panose="02020603050405020304" pitchFamily="18" charset="0"/>
              </a:rPr>
              <a:t>instead, </a:t>
            </a:r>
            <a:r>
              <a:rPr lang="en-GB" sz="1400" i="1" dirty="0">
                <a:solidFill>
                  <a:srgbClr val="C00000"/>
                </a:solidFill>
                <a:latin typeface="Times New Roman" panose="02020603050405020304" pitchFamily="18" charset="0"/>
                <a:cs typeface="Times New Roman" panose="02020603050405020304" pitchFamily="18" charset="0"/>
              </a:rPr>
              <a:t>we aim to exploit Internet as powerful engine to drive the e-commerce development at ‘internet space’ by expanding potential consumer groups and selling markets</a:t>
            </a:r>
            <a:r>
              <a:rPr lang="en-GB" sz="1400" i="1" dirty="0">
                <a:solidFill>
                  <a:schemeClr val="tx1">
                    <a:lumMod val="65000"/>
                    <a:lumOff val="35000"/>
                  </a:schemeClr>
                </a:solidFill>
                <a:latin typeface="Times New Roman" panose="02020603050405020304" pitchFamily="18" charset="0"/>
                <a:cs typeface="Times New Roman" panose="02020603050405020304" pitchFamily="18" charset="0"/>
              </a:rPr>
              <a:t>.</a:t>
            </a:r>
            <a:r>
              <a:rPr lang="en-GB" sz="1400" i="1" dirty="0">
                <a:solidFill>
                  <a:schemeClr val="tx1">
                    <a:lumMod val="75000"/>
                    <a:lumOff val="25000"/>
                  </a:schemeClr>
                </a:solidFill>
                <a:latin typeface="Times New Roman" panose="02020603050405020304" pitchFamily="18" charset="0"/>
                <a:cs typeface="Times New Roman" panose="02020603050405020304" pitchFamily="18" charset="0"/>
              </a:rPr>
              <a:t>”</a:t>
            </a:r>
            <a:r>
              <a:rPr lang="en-GB" sz="1400" i="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GB" sz="1400"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GB" sz="1400" i="1" dirty="0" smtClean="0">
                <a:solidFill>
                  <a:schemeClr val="tx1">
                    <a:lumMod val="75000"/>
                    <a:lumOff val="25000"/>
                  </a:schemeClr>
                </a:solidFill>
                <a:latin typeface="Times New Roman" panose="02020603050405020304" pitchFamily="18" charset="0"/>
                <a:cs typeface="Times New Roman" panose="02020603050405020304" pitchFamily="18" charset="0"/>
              </a:rPr>
              <a:t>---A government official at Xiushan County Government</a:t>
            </a:r>
            <a:endParaRPr lang="en-GB"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96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805664" y="392445"/>
            <a:ext cx="9386336"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Adoption of e-commerce in the rural development in Xiushan County, Chongqing</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551549" y="6230577"/>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8" name="矩形 7"/>
          <p:cNvSpPr/>
          <p:nvPr/>
        </p:nvSpPr>
        <p:spPr>
          <a:xfrm>
            <a:off x="2805664" y="749288"/>
            <a:ext cx="7032880"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a:solidFill>
                  <a:srgbClr val="C00000"/>
                </a:solidFill>
                <a:latin typeface="Times New Roman" panose="02020603050405020304" pitchFamily="18" charset="0"/>
                <a:cs typeface="Times New Roman" panose="02020603050405020304" pitchFamily="18" charset="0"/>
              </a:rPr>
              <a:t>How e-commerce is adopted in Xiushan County for rural development?</a:t>
            </a:r>
            <a:endParaRPr lang="en-GB" sz="1600" b="1" dirty="0">
              <a:solidFill>
                <a:srgbClr val="C00000"/>
              </a:solidFill>
              <a:latin typeface="Times New Roman" panose="02020603050405020304" pitchFamily="18" charset="0"/>
              <a:cs typeface="Times New Roman" panose="02020603050405020304" pitchFamily="18" charset="0"/>
            </a:endParaRPr>
          </a:p>
        </p:txBody>
      </p:sp>
      <p:sp>
        <p:nvSpPr>
          <p:cNvPr id="2" name="矩形 1"/>
          <p:cNvSpPr/>
          <p:nvPr/>
        </p:nvSpPr>
        <p:spPr>
          <a:xfrm>
            <a:off x="208723" y="1133068"/>
            <a:ext cx="11678477" cy="738664"/>
          </a:xfrm>
          <a:prstGeom prst="rect">
            <a:avLst/>
          </a:prstGeom>
        </p:spPr>
        <p:txBody>
          <a:bodyPr wrap="square">
            <a:spAutoFit/>
          </a:bodyPr>
          <a:lstStyle/>
          <a:p>
            <a:pPr marL="285750" indent="-285750">
              <a:lnSpc>
                <a:spcPct val="150000"/>
              </a:lnSpc>
              <a:buFont typeface="Wingdings" panose="05000000000000000000" pitchFamily="2" charset="2"/>
              <a:buChar char="v"/>
            </a:pPr>
            <a:r>
              <a:rPr lang="en-GB" sz="1400" dirty="0" smtClean="0">
                <a:latin typeface="Times New Roman" panose="02020603050405020304" pitchFamily="18" charset="0"/>
                <a:cs typeface="Times New Roman" panose="02020603050405020304" pitchFamily="18" charset="0"/>
              </a:rPr>
              <a:t>The </a:t>
            </a:r>
            <a:r>
              <a:rPr lang="en-GB" sz="1400" dirty="0">
                <a:solidFill>
                  <a:srgbClr val="002060"/>
                </a:solidFill>
                <a:latin typeface="Times New Roman" panose="02020603050405020304" pitchFamily="18" charset="0"/>
                <a:cs typeface="Times New Roman" panose="02020603050405020304" pitchFamily="18" charset="0"/>
              </a:rPr>
              <a:t>prerequisite infrastructure and services provision </a:t>
            </a:r>
            <a:r>
              <a:rPr lang="en-GB" sz="1400" dirty="0">
                <a:latin typeface="Times New Roman" panose="02020603050405020304" pitchFamily="18" charset="0"/>
                <a:cs typeface="Times New Roman" panose="02020603050405020304" pitchFamily="18" charset="0"/>
              </a:rPr>
              <a:t>of rural e-commerce include </a:t>
            </a:r>
            <a:r>
              <a:rPr lang="en-GB" sz="1400" b="1" dirty="0">
                <a:solidFill>
                  <a:srgbClr val="002060"/>
                </a:solidFill>
                <a:latin typeface="Times New Roman" panose="02020603050405020304" pitchFamily="18" charset="0"/>
                <a:cs typeface="Times New Roman" panose="02020603050405020304" pitchFamily="18" charset="0"/>
              </a:rPr>
              <a:t>ICT infrastructures</a:t>
            </a:r>
            <a:r>
              <a:rPr lang="en-GB" sz="1400" dirty="0">
                <a:latin typeface="Times New Roman" panose="02020603050405020304" pitchFamily="18" charset="0"/>
                <a:cs typeface="Times New Roman" panose="02020603050405020304" pitchFamily="18" charset="0"/>
              </a:rPr>
              <a:t>, </a:t>
            </a:r>
            <a:r>
              <a:rPr lang="en-GB" sz="1400" b="1" dirty="0">
                <a:solidFill>
                  <a:srgbClr val="002060"/>
                </a:solidFill>
                <a:latin typeface="Times New Roman" panose="02020603050405020304" pitchFamily="18" charset="0"/>
                <a:cs typeface="Times New Roman" panose="02020603050405020304" pitchFamily="18" charset="0"/>
              </a:rPr>
              <a:t>transportation networks</a:t>
            </a:r>
            <a:r>
              <a:rPr lang="en-GB" sz="1400" dirty="0">
                <a:latin typeface="Times New Roman" panose="02020603050405020304" pitchFamily="18" charset="0"/>
                <a:cs typeface="Times New Roman" panose="02020603050405020304" pitchFamily="18" charset="0"/>
              </a:rPr>
              <a:t>, </a:t>
            </a:r>
            <a:r>
              <a:rPr lang="en-GB" sz="1400" b="1" dirty="0">
                <a:solidFill>
                  <a:srgbClr val="002060"/>
                </a:solidFill>
                <a:latin typeface="Times New Roman" panose="02020603050405020304" pitchFamily="18" charset="0"/>
                <a:cs typeface="Times New Roman" panose="02020603050405020304" pitchFamily="18" charset="0"/>
              </a:rPr>
              <a:t>logistics services</a:t>
            </a:r>
            <a:r>
              <a:rPr lang="en-GB" sz="1400" dirty="0">
                <a:latin typeface="Times New Roman" panose="02020603050405020304" pitchFamily="18" charset="0"/>
                <a:cs typeface="Times New Roman" panose="02020603050405020304" pitchFamily="18" charset="0"/>
              </a:rPr>
              <a:t>, </a:t>
            </a:r>
            <a:r>
              <a:rPr lang="en-GB" sz="1400" b="1" dirty="0">
                <a:solidFill>
                  <a:srgbClr val="002060"/>
                </a:solidFill>
                <a:latin typeface="Times New Roman" panose="02020603050405020304" pitchFamily="18" charset="0"/>
                <a:cs typeface="Times New Roman" panose="02020603050405020304" pitchFamily="18" charset="0"/>
              </a:rPr>
              <a:t>professional talents</a:t>
            </a:r>
            <a:r>
              <a:rPr lang="en-GB" sz="1400" dirty="0">
                <a:latin typeface="Times New Roman" panose="02020603050405020304" pitchFamily="18" charset="0"/>
                <a:cs typeface="Times New Roman" panose="02020603050405020304" pitchFamily="18" charset="0"/>
              </a:rPr>
              <a:t>, </a:t>
            </a:r>
            <a:r>
              <a:rPr lang="en-US" altLang="zh-CN" sz="1400" b="1" dirty="0" smtClean="0">
                <a:solidFill>
                  <a:srgbClr val="002060"/>
                </a:solidFill>
                <a:latin typeface="Times New Roman" panose="02020603050405020304" pitchFamily="18" charset="0"/>
                <a:cs typeface="Times New Roman" panose="02020603050405020304" pitchFamily="18" charset="0"/>
              </a:rPr>
              <a:t>e-commerce platform</a:t>
            </a:r>
            <a:r>
              <a:rPr lang="en-US" altLang="zh-CN" sz="1400" dirty="0" smtClean="0">
                <a:latin typeface="Times New Roman" panose="02020603050405020304" pitchFamily="18" charset="0"/>
                <a:cs typeface="Times New Roman" panose="02020603050405020304" pitchFamily="18" charset="0"/>
              </a:rPr>
              <a:t>, </a:t>
            </a:r>
            <a:r>
              <a:rPr lang="en-GB" sz="1400" b="1" dirty="0" smtClean="0">
                <a:solidFill>
                  <a:srgbClr val="002060"/>
                </a:solidFill>
                <a:latin typeface="Times New Roman" panose="02020603050405020304" pitchFamily="18" charset="0"/>
                <a:cs typeface="Times New Roman" panose="02020603050405020304" pitchFamily="18" charset="0"/>
              </a:rPr>
              <a:t>rural </a:t>
            </a:r>
            <a:r>
              <a:rPr lang="en-GB" sz="1400" b="1" dirty="0">
                <a:solidFill>
                  <a:srgbClr val="002060"/>
                </a:solidFill>
                <a:latin typeface="Times New Roman" panose="02020603050405020304" pitchFamily="18" charset="0"/>
                <a:cs typeface="Times New Roman" panose="02020603050405020304" pitchFamily="18" charset="0"/>
              </a:rPr>
              <a:t>products transforming into commercial goods</a:t>
            </a:r>
            <a:r>
              <a:rPr lang="en-GB" sz="1400" dirty="0">
                <a:latin typeface="Times New Roman" panose="02020603050405020304" pitchFamily="18" charset="0"/>
                <a:cs typeface="Times New Roman" panose="02020603050405020304" pitchFamily="18" charset="0"/>
              </a:rPr>
              <a:t>, among others. </a:t>
            </a:r>
            <a:endParaRPr lang="en-GB" sz="1400" dirty="0" smtClean="0">
              <a:latin typeface="Times New Roman" panose="02020603050405020304" pitchFamily="18" charset="0"/>
              <a:cs typeface="Times New Roman" panose="02020603050405020304" pitchFamily="18" charset="0"/>
            </a:endParaRPr>
          </a:p>
        </p:txBody>
      </p:sp>
      <p:pic>
        <p:nvPicPr>
          <p:cNvPr id="11" name="图片 10"/>
          <p:cNvPicPr/>
          <p:nvPr/>
        </p:nvPicPr>
        <p:blipFill>
          <a:blip r:embed="rId4"/>
          <a:stretch>
            <a:fillRect/>
          </a:stretch>
        </p:blipFill>
        <p:spPr>
          <a:xfrm>
            <a:off x="208721" y="2830692"/>
            <a:ext cx="8780296" cy="3738439"/>
          </a:xfrm>
          <a:prstGeom prst="rect">
            <a:avLst/>
          </a:prstGeom>
        </p:spPr>
      </p:pic>
      <p:sp>
        <p:nvSpPr>
          <p:cNvPr id="9" name="矩形 8"/>
          <p:cNvSpPr/>
          <p:nvPr/>
        </p:nvSpPr>
        <p:spPr>
          <a:xfrm>
            <a:off x="208722" y="1768863"/>
            <a:ext cx="11769980" cy="1061829"/>
          </a:xfrm>
          <a:prstGeom prst="rect">
            <a:avLst/>
          </a:prstGeom>
        </p:spPr>
        <p:txBody>
          <a:bodyPr wrap="square">
            <a:spAutoFit/>
          </a:bodyPr>
          <a:lstStyle/>
          <a:p>
            <a:pPr marL="285750" indent="-285750">
              <a:lnSpc>
                <a:spcPct val="150000"/>
              </a:lnSpc>
              <a:buFont typeface="Wingdings" panose="05000000000000000000" pitchFamily="2" charset="2"/>
              <a:buChar char="v"/>
            </a:pPr>
            <a:r>
              <a:rPr lang="en-GB" sz="1400" dirty="0">
                <a:latin typeface="Times New Roman" panose="02020603050405020304" pitchFamily="18" charset="0"/>
                <a:cs typeface="Times New Roman" panose="02020603050405020304" pitchFamily="18" charset="0"/>
              </a:rPr>
              <a:t>To fulfil the above gaps and frictions for cultivating and enabling rural e-commerce growth at local territory, </a:t>
            </a:r>
            <a:r>
              <a:rPr lang="en-GB" sz="1400" dirty="0">
                <a:solidFill>
                  <a:srgbClr val="002060"/>
                </a:solidFill>
                <a:latin typeface="Times New Roman" panose="02020603050405020304" pitchFamily="18" charset="0"/>
                <a:cs typeface="Times New Roman" panose="02020603050405020304" pitchFamily="18" charset="0"/>
              </a:rPr>
              <a:t>the county-level government of Xiushan has devoted tremendous efforts</a:t>
            </a:r>
            <a:r>
              <a:rPr lang="en-GB" sz="1400" dirty="0">
                <a:latin typeface="Times New Roman" panose="02020603050405020304" pitchFamily="18" charset="0"/>
                <a:cs typeface="Times New Roman" panose="02020603050405020304" pitchFamily="18" charset="0"/>
              </a:rPr>
              <a:t> across these essential aspects underpinning rural e-commerce activities, for which </a:t>
            </a:r>
            <a:r>
              <a:rPr lang="en-GB" sz="1400" b="1" dirty="0">
                <a:solidFill>
                  <a:srgbClr val="002060"/>
                </a:solidFill>
                <a:latin typeface="Times New Roman" panose="02020603050405020304" pitchFamily="18" charset="0"/>
                <a:cs typeface="Times New Roman" panose="02020603050405020304" pitchFamily="18" charset="0"/>
              </a:rPr>
              <a:t>various novel institutional setting</a:t>
            </a:r>
            <a:r>
              <a:rPr lang="en-GB" sz="1400" dirty="0">
                <a:latin typeface="Times New Roman" panose="02020603050405020304" pitchFamily="18" charset="0"/>
                <a:cs typeface="Times New Roman" panose="02020603050405020304" pitchFamily="18" charset="0"/>
              </a:rPr>
              <a:t>, </a:t>
            </a:r>
            <a:r>
              <a:rPr lang="en-GB" sz="1400" b="1" dirty="0">
                <a:solidFill>
                  <a:srgbClr val="002060"/>
                </a:solidFill>
                <a:latin typeface="Times New Roman" panose="02020603050405020304" pitchFamily="18" charset="0"/>
                <a:cs typeface="Times New Roman" panose="02020603050405020304" pitchFamily="18" charset="0"/>
              </a:rPr>
              <a:t>policy incentives</a:t>
            </a:r>
            <a:r>
              <a:rPr lang="en-GB" sz="1400" dirty="0">
                <a:latin typeface="Times New Roman" panose="02020603050405020304" pitchFamily="18" charset="0"/>
                <a:cs typeface="Times New Roman" panose="02020603050405020304" pitchFamily="18" charset="0"/>
              </a:rPr>
              <a:t> and other </a:t>
            </a:r>
            <a:r>
              <a:rPr lang="en-GB" sz="1400" b="1" dirty="0">
                <a:solidFill>
                  <a:srgbClr val="002060"/>
                </a:solidFill>
                <a:latin typeface="Times New Roman" panose="02020603050405020304" pitchFamily="18" charset="0"/>
                <a:cs typeface="Times New Roman" panose="02020603050405020304" pitchFamily="18" charset="0"/>
              </a:rPr>
              <a:t>entrepreneurial government-driven actions </a:t>
            </a:r>
            <a:r>
              <a:rPr lang="en-GB" sz="1400" dirty="0">
                <a:latin typeface="Times New Roman" panose="02020603050405020304" pitchFamily="18" charset="0"/>
                <a:cs typeface="Times New Roman" panose="02020603050405020304" pitchFamily="18" charset="0"/>
              </a:rPr>
              <a:t>have been designed, deployed and implemented since 2012. </a:t>
            </a:r>
          </a:p>
        </p:txBody>
      </p:sp>
      <p:sp>
        <p:nvSpPr>
          <p:cNvPr id="49" name="矩形 48"/>
          <p:cNvSpPr/>
          <p:nvPr/>
        </p:nvSpPr>
        <p:spPr>
          <a:xfrm>
            <a:off x="8865775" y="4820283"/>
            <a:ext cx="3144668" cy="1169551"/>
          </a:xfrm>
          <a:prstGeom prst="rect">
            <a:avLst/>
          </a:prstGeom>
        </p:spPr>
        <p:txBody>
          <a:bodyPr wrap="square">
            <a:spAutoFit/>
          </a:bodyPr>
          <a:lstStyle/>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Agencies of local state (Institutional actors) undertaking key functional responsibilities for the establishment and growth of Xiushan’s rural e-commerce development</a:t>
            </a:r>
          </a:p>
        </p:txBody>
      </p:sp>
      <p:sp>
        <p:nvSpPr>
          <p:cNvPr id="51" name="文本框 50"/>
          <p:cNvSpPr txBox="1"/>
          <p:nvPr/>
        </p:nvSpPr>
        <p:spPr>
          <a:xfrm>
            <a:off x="9046658" y="3625433"/>
            <a:ext cx="2932044" cy="954107"/>
          </a:xfrm>
          <a:prstGeom prst="rect">
            <a:avLst/>
          </a:prstGeom>
          <a:noFill/>
        </p:spPr>
        <p:txBody>
          <a:bodyPr wrap="square" rtlCol="0">
            <a:spAutoFit/>
          </a:bodyPr>
          <a:lstStyle/>
          <a:p>
            <a:r>
              <a:rPr lang="zh-CN" altLang="en-US" sz="1400" b="1"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华渝投资公司</a:t>
            </a:r>
            <a:endPar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400" b="1"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村头科技发展公司</a:t>
            </a:r>
            <a:endPar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400" b="1"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云智科贸公司</a:t>
            </a:r>
            <a:endPar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400" b="1"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欣之园市场服务公司</a:t>
            </a:r>
            <a:endPar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305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9" grpId="0"/>
      <p:bldP spid="49"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805664" y="392445"/>
            <a:ext cx="9386336"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Adoption of e-commerce in the rural development in Xiushan County, Chongqing</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5900285" y="6131442"/>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8" name="矩形 7"/>
          <p:cNvSpPr/>
          <p:nvPr/>
        </p:nvSpPr>
        <p:spPr>
          <a:xfrm>
            <a:off x="2805664" y="749288"/>
            <a:ext cx="7032880"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a:solidFill>
                  <a:srgbClr val="C00000"/>
                </a:solidFill>
                <a:latin typeface="Times New Roman" panose="02020603050405020304" pitchFamily="18" charset="0"/>
                <a:cs typeface="Times New Roman" panose="02020603050405020304" pitchFamily="18" charset="0"/>
              </a:rPr>
              <a:t>How e-commerce is adopted in Xiushan County for rural development?</a:t>
            </a:r>
            <a:endParaRPr lang="en-GB" sz="1600" b="1" dirty="0">
              <a:solidFill>
                <a:srgbClr val="C00000"/>
              </a:solidFill>
              <a:latin typeface="Times New Roman" panose="02020603050405020304" pitchFamily="18" charset="0"/>
              <a:cs typeface="Times New Roman" panose="02020603050405020304" pitchFamily="18" charset="0"/>
            </a:endParaRPr>
          </a:p>
        </p:txBody>
      </p:sp>
      <p:sp>
        <p:nvSpPr>
          <p:cNvPr id="3" name="矩形 2"/>
          <p:cNvSpPr/>
          <p:nvPr/>
        </p:nvSpPr>
        <p:spPr>
          <a:xfrm>
            <a:off x="-1" y="1266041"/>
            <a:ext cx="11800573" cy="338554"/>
          </a:xfrm>
          <a:prstGeom prst="rect">
            <a:avLst/>
          </a:prstGeom>
        </p:spPr>
        <p:txBody>
          <a:bodyPr wrap="square">
            <a:spAutoFit/>
          </a:bodyPr>
          <a:lstStyle/>
          <a:p>
            <a:pPr marL="285750" indent="-285750">
              <a:buFont typeface="Wingdings" panose="05000000000000000000" pitchFamily="2" charset="2"/>
              <a:buChar char="Ø"/>
            </a:pPr>
            <a:r>
              <a:rPr lang="en-GB" sz="1600" b="1" dirty="0">
                <a:solidFill>
                  <a:srgbClr val="002060"/>
                </a:solidFill>
                <a:latin typeface="Times New Roman" panose="02020603050405020304" pitchFamily="18" charset="0"/>
                <a:cs typeface="Times New Roman" panose="02020603050405020304" pitchFamily="18" charset="0"/>
              </a:rPr>
              <a:t>Establishing e-commerce professionals: Cultivation of “new peasant in digital era” and attraction of e-commerce entrepreneurs </a:t>
            </a:r>
          </a:p>
        </p:txBody>
      </p:sp>
      <p:sp>
        <p:nvSpPr>
          <p:cNvPr id="5" name="矩形 4"/>
          <p:cNvSpPr/>
          <p:nvPr/>
        </p:nvSpPr>
        <p:spPr>
          <a:xfrm>
            <a:off x="670409" y="1600183"/>
            <a:ext cx="8752560" cy="523220"/>
          </a:xfrm>
          <a:prstGeom prst="rect">
            <a:avLst/>
          </a:prstGeom>
        </p:spPr>
        <p:txBody>
          <a:bodyPr wrap="square">
            <a:spAutoFit/>
          </a:bodyPr>
          <a:lstStyle/>
          <a:p>
            <a:r>
              <a:rPr lang="en-GB" sz="1400" i="1" dirty="0">
                <a:solidFill>
                  <a:schemeClr val="tx1">
                    <a:lumMod val="75000"/>
                    <a:lumOff val="25000"/>
                  </a:schemeClr>
                </a:solidFill>
                <a:latin typeface="Times New Roman" panose="02020603050405020304" pitchFamily="18" charset="0"/>
                <a:cs typeface="Times New Roman" panose="02020603050405020304" pitchFamily="18" charset="0"/>
              </a:rPr>
              <a:t>“The key of rural e-commerce is that peasants are willing to buy and sell products online, for this, technology application abilities, peasants’ awareness and trusts upon e-commerce all matter.” </a:t>
            </a:r>
          </a:p>
        </p:txBody>
      </p:sp>
      <p:sp>
        <p:nvSpPr>
          <p:cNvPr id="6" name="矩形 5"/>
          <p:cNvSpPr/>
          <p:nvPr/>
        </p:nvSpPr>
        <p:spPr>
          <a:xfrm>
            <a:off x="294468" y="2127194"/>
            <a:ext cx="11897532" cy="738664"/>
          </a:xfrm>
          <a:prstGeom prst="rect">
            <a:avLst/>
          </a:prstGeom>
        </p:spPr>
        <p:txBody>
          <a:bodyPr wrap="square">
            <a:spAutoFit/>
          </a:bodyPr>
          <a:lstStyle/>
          <a:p>
            <a:pPr marL="285750" indent="-285750">
              <a:lnSpc>
                <a:spcPct val="150000"/>
              </a:lnSpc>
              <a:buFont typeface="Courier New" panose="02070309020205020404" pitchFamily="49" charset="0"/>
              <a:buChar char="o"/>
            </a:pPr>
            <a:r>
              <a:rPr lang="en-GB" sz="1400" dirty="0">
                <a:latin typeface="Times New Roman" panose="02020603050405020304" pitchFamily="18" charset="0"/>
                <a:cs typeface="Times New Roman" panose="02020603050405020304" pitchFamily="18" charset="0"/>
              </a:rPr>
              <a:t>Yunzhi Company managed to </a:t>
            </a:r>
            <a:r>
              <a:rPr lang="en-GB" sz="1400" b="1" dirty="0">
                <a:solidFill>
                  <a:srgbClr val="C00000"/>
                </a:solidFill>
                <a:latin typeface="Times New Roman" panose="02020603050405020304" pitchFamily="18" charset="0"/>
                <a:cs typeface="Times New Roman" panose="02020603050405020304" pitchFamily="18" charset="0"/>
              </a:rPr>
              <a:t>train simultaneously the government officials </a:t>
            </a:r>
            <a:r>
              <a:rPr lang="en-GB" sz="1400" dirty="0">
                <a:latin typeface="Times New Roman" panose="02020603050405020304" pitchFamily="18" charset="0"/>
                <a:cs typeface="Times New Roman" panose="02020603050405020304" pitchFamily="18" charset="0"/>
              </a:rPr>
              <a:t>(particularly covering the Commerce department, Poverty alleviation department, Agricultural and rural department, and Reform and development department) and the </a:t>
            </a:r>
            <a:r>
              <a:rPr lang="en-GB" sz="1400" b="1" dirty="0">
                <a:solidFill>
                  <a:srgbClr val="C00000"/>
                </a:solidFill>
                <a:latin typeface="Times New Roman" panose="02020603050405020304" pitchFamily="18" charset="0"/>
                <a:cs typeface="Times New Roman" panose="02020603050405020304" pitchFamily="18" charset="0"/>
              </a:rPr>
              <a:t>massive grass-root peasants </a:t>
            </a:r>
            <a:r>
              <a:rPr lang="en-GB" sz="1400" dirty="0">
                <a:latin typeface="Times New Roman" panose="02020603050405020304" pitchFamily="18" charset="0"/>
                <a:cs typeface="Times New Roman" panose="02020603050405020304" pitchFamily="18" charset="0"/>
              </a:rPr>
              <a:t>across all </a:t>
            </a:r>
            <a:r>
              <a:rPr lang="en-GB" sz="1400" dirty="0" smtClean="0">
                <a:latin typeface="Times New Roman" panose="02020603050405020304" pitchFamily="18" charset="0"/>
                <a:cs typeface="Times New Roman" panose="02020603050405020304" pitchFamily="18" charset="0"/>
              </a:rPr>
              <a:t>villages </a:t>
            </a:r>
            <a:r>
              <a:rPr lang="en-GB" sz="1400" dirty="0">
                <a:latin typeface="Times New Roman" panose="02020603050405020304" pitchFamily="18" charset="0"/>
                <a:cs typeface="Times New Roman" panose="02020603050405020304" pitchFamily="18" charset="0"/>
              </a:rPr>
              <a:t>in Xiushan. </a:t>
            </a:r>
          </a:p>
        </p:txBody>
      </p:sp>
      <p:sp>
        <p:nvSpPr>
          <p:cNvPr id="12" name="矩形 11"/>
          <p:cNvSpPr/>
          <p:nvPr/>
        </p:nvSpPr>
        <p:spPr>
          <a:xfrm>
            <a:off x="636217" y="2791671"/>
            <a:ext cx="11371774" cy="954107"/>
          </a:xfrm>
          <a:prstGeom prst="rect">
            <a:avLst/>
          </a:prstGeom>
        </p:spPr>
        <p:txBody>
          <a:bodyPr wrap="square">
            <a:spAutoFit/>
          </a:bodyPr>
          <a:lstStyle/>
          <a:p>
            <a:pPr marL="285750" indent="-285750">
              <a:buFont typeface="Arial" panose="020B0604020202020204" pitchFamily="34" charset="0"/>
              <a:buChar char="•"/>
            </a:pPr>
            <a:r>
              <a:rPr lang="en-GB" sz="1400" dirty="0" smtClean="0">
                <a:latin typeface="Times New Roman" panose="02020603050405020304" pitchFamily="18" charset="0"/>
                <a:cs typeface="Times New Roman" panose="02020603050405020304" pitchFamily="18" charset="0"/>
              </a:rPr>
              <a:t>F</a:t>
            </a:r>
            <a:r>
              <a:rPr lang="en-US" altLang="zh-CN" sz="1400" dirty="0" smtClean="0">
                <a:latin typeface="Times New Roman" panose="02020603050405020304" pitchFamily="18" charset="0"/>
                <a:cs typeface="Times New Roman" panose="02020603050405020304" pitchFamily="18" charset="0"/>
              </a:rPr>
              <a:t>or the massive training, </a:t>
            </a:r>
            <a:r>
              <a:rPr lang="en-GB" sz="1400" dirty="0" smtClean="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Lecturers enter into the grass-root villages to </a:t>
            </a:r>
            <a:r>
              <a:rPr lang="en-GB" sz="1400" b="1" dirty="0">
                <a:solidFill>
                  <a:srgbClr val="002060"/>
                </a:solidFill>
                <a:latin typeface="Times New Roman" panose="02020603050405020304" pitchFamily="18" charset="0"/>
                <a:cs typeface="Times New Roman" panose="02020603050405020304" pitchFamily="18" charset="0"/>
              </a:rPr>
              <a:t>deliver on-site lectures</a:t>
            </a:r>
            <a:r>
              <a:rPr lang="en-GB" sz="14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GB" sz="1400" dirty="0" smtClean="0">
                <a:latin typeface="Times New Roman" panose="02020603050405020304" pitchFamily="18" charset="0"/>
                <a:cs typeface="Times New Roman" panose="02020603050405020304" pitchFamily="18" charset="0"/>
              </a:rPr>
              <a:t>Also</a:t>
            </a:r>
            <a:r>
              <a:rPr lang="en-GB" sz="1400" dirty="0">
                <a:latin typeface="Times New Roman" panose="02020603050405020304" pitchFamily="18" charset="0"/>
                <a:cs typeface="Times New Roman" panose="02020603050405020304" pitchFamily="18" charset="0"/>
              </a:rPr>
              <a:t>, the lecture delivery ways are </a:t>
            </a:r>
            <a:r>
              <a:rPr lang="en-GB" sz="1400" b="1" dirty="0">
                <a:solidFill>
                  <a:srgbClr val="002060"/>
                </a:solidFill>
                <a:latin typeface="Times New Roman" panose="02020603050405020304" pitchFamily="18" charset="0"/>
                <a:cs typeface="Times New Roman" panose="02020603050405020304" pitchFamily="18" charset="0"/>
              </a:rPr>
              <a:t>quite flexible </a:t>
            </a:r>
            <a:r>
              <a:rPr lang="en-GB" sz="1400" dirty="0">
                <a:latin typeface="Times New Roman" panose="02020603050405020304" pitchFamily="18" charset="0"/>
                <a:cs typeface="Times New Roman" panose="02020603050405020304" pitchFamily="18" charset="0"/>
              </a:rPr>
              <a:t>in order to serve as many rural residents as </a:t>
            </a:r>
            <a:r>
              <a:rPr lang="en-GB" sz="1400" dirty="0" smtClean="0">
                <a:latin typeface="Times New Roman" panose="02020603050405020304" pitchFamily="18" charset="0"/>
                <a:cs typeface="Times New Roman" panose="02020603050405020304" pitchFamily="18" charset="0"/>
              </a:rPr>
              <a:t>possible, which </a:t>
            </a:r>
            <a:r>
              <a:rPr lang="en-GB" sz="1400" b="1" dirty="0" smtClean="0">
                <a:solidFill>
                  <a:srgbClr val="002060"/>
                </a:solidFill>
                <a:latin typeface="Times New Roman" panose="02020603050405020304" pitchFamily="18" charset="0"/>
                <a:cs typeface="Times New Roman" panose="02020603050405020304" pitchFamily="18" charset="0"/>
              </a:rPr>
              <a:t>considers </a:t>
            </a:r>
            <a:r>
              <a:rPr lang="en-GB" sz="1400" b="1" dirty="0">
                <a:solidFill>
                  <a:srgbClr val="002060"/>
                </a:solidFill>
                <a:latin typeface="Times New Roman" panose="02020603050405020304" pitchFamily="18" charset="0"/>
                <a:cs typeface="Times New Roman" panose="02020603050405020304" pitchFamily="18" charset="0"/>
              </a:rPr>
              <a:t>villager’s busy schedule of everyday life</a:t>
            </a:r>
            <a:r>
              <a:rPr lang="en-GB" sz="1400" dirty="0">
                <a:latin typeface="Times New Roman" panose="02020603050405020304" pitchFamily="18" charset="0"/>
                <a:cs typeface="Times New Roman" panose="02020603050405020304" pitchFamily="18" charset="0"/>
              </a:rPr>
              <a:t>, </a:t>
            </a:r>
            <a:r>
              <a:rPr lang="en-GB" sz="1400" b="1" dirty="0">
                <a:solidFill>
                  <a:srgbClr val="002060"/>
                </a:solidFill>
                <a:latin typeface="Times New Roman" panose="02020603050405020304" pitchFamily="18" charset="0"/>
                <a:cs typeface="Times New Roman" panose="02020603050405020304" pitchFamily="18" charset="0"/>
              </a:rPr>
              <a:t>high-mobility</a:t>
            </a:r>
            <a:r>
              <a:rPr lang="en-GB" sz="1400" dirty="0">
                <a:latin typeface="Times New Roman" panose="02020603050405020304" pitchFamily="18" charset="0"/>
                <a:cs typeface="Times New Roman" panose="02020603050405020304" pitchFamily="18" charset="0"/>
              </a:rPr>
              <a:t> and </a:t>
            </a:r>
            <a:r>
              <a:rPr lang="en-GB" sz="1400" b="1" dirty="0">
                <a:solidFill>
                  <a:srgbClr val="002060"/>
                </a:solidFill>
                <a:latin typeface="Times New Roman" panose="02020603050405020304" pitchFamily="18" charset="0"/>
                <a:cs typeface="Times New Roman" panose="02020603050405020304" pitchFamily="18" charset="0"/>
              </a:rPr>
              <a:t>relatively complex group profile </a:t>
            </a:r>
            <a:r>
              <a:rPr lang="en-GB" sz="1400" dirty="0">
                <a:latin typeface="Times New Roman" panose="02020603050405020304" pitchFamily="18" charset="0"/>
                <a:cs typeface="Times New Roman" panose="02020603050405020304" pitchFamily="18" charset="0"/>
              </a:rPr>
              <a:t>(some of them are college graduates returning to the rural, some are young people without employment or informally-employed, some are experienced and senior peasants. </a:t>
            </a:r>
          </a:p>
        </p:txBody>
      </p:sp>
      <p:pic>
        <p:nvPicPr>
          <p:cNvPr id="15" name="图片 14"/>
          <p:cNvPicPr/>
          <p:nvPr/>
        </p:nvPicPr>
        <p:blipFill>
          <a:blip r:embed="rId4"/>
          <a:stretch>
            <a:fillRect/>
          </a:stretch>
        </p:blipFill>
        <p:spPr>
          <a:xfrm>
            <a:off x="867905" y="3760782"/>
            <a:ext cx="7470183" cy="2806774"/>
          </a:xfrm>
          <a:prstGeom prst="rect">
            <a:avLst/>
          </a:prstGeom>
        </p:spPr>
      </p:pic>
      <p:sp>
        <p:nvSpPr>
          <p:cNvPr id="13" name="矩形 12"/>
          <p:cNvSpPr/>
          <p:nvPr/>
        </p:nvSpPr>
        <p:spPr>
          <a:xfrm>
            <a:off x="8338087" y="5226161"/>
            <a:ext cx="3669903" cy="807722"/>
          </a:xfrm>
          <a:prstGeom prst="rect">
            <a:avLst/>
          </a:prstGeom>
        </p:spPr>
        <p:txBody>
          <a:bodyPr wrap="square">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On-site </a:t>
            </a:r>
            <a:r>
              <a:rPr lang="en-GB" sz="1400" dirty="0" smtClean="0">
                <a:latin typeface="Times New Roman" panose="02020603050405020304" pitchFamily="18" charset="0"/>
                <a:cs typeface="Times New Roman" panose="02020603050405020304" pitchFamily="18" charset="0"/>
              </a:rPr>
              <a:t>rural e-commerce </a:t>
            </a:r>
            <a:r>
              <a:rPr lang="en-GB" sz="1400" dirty="0">
                <a:latin typeface="Times New Roman" panose="02020603050405020304" pitchFamily="18" charset="0"/>
                <a:cs typeface="Times New Roman" panose="02020603050405020304" pitchFamily="18" charset="0"/>
              </a:rPr>
              <a:t>training in </a:t>
            </a:r>
            <a:r>
              <a:rPr lang="en-GB" sz="1400" dirty="0" err="1">
                <a:latin typeface="Times New Roman" panose="02020603050405020304" pitchFamily="18" charset="0"/>
                <a:cs typeface="Times New Roman" panose="02020603050405020304" pitchFamily="18" charset="0"/>
              </a:rPr>
              <a:t>Pingba</a:t>
            </a:r>
            <a:r>
              <a:rPr lang="en-GB" sz="1400" dirty="0">
                <a:latin typeface="Times New Roman" panose="02020603050405020304" pitchFamily="18" charset="0"/>
                <a:cs typeface="Times New Roman" panose="02020603050405020304" pitchFamily="18" charset="0"/>
              </a:rPr>
              <a:t> Village, </a:t>
            </a:r>
            <a:r>
              <a:rPr lang="en-GB" sz="1400" dirty="0" err="1">
                <a:latin typeface="Times New Roman" panose="02020603050405020304" pitchFamily="18" charset="0"/>
                <a:cs typeface="Times New Roman" panose="02020603050405020304" pitchFamily="18" charset="0"/>
              </a:rPr>
              <a:t>Songnong</a:t>
            </a:r>
            <a:r>
              <a:rPr lang="en-GB" sz="1400" dirty="0">
                <a:latin typeface="Times New Roman" panose="02020603050405020304" pitchFamily="18" charset="0"/>
                <a:cs typeface="Times New Roman" panose="02020603050405020304" pitchFamily="18" charset="0"/>
              </a:rPr>
              <a:t> Township of </a:t>
            </a:r>
            <a:r>
              <a:rPr lang="en-GB" sz="1400" dirty="0" smtClean="0">
                <a:latin typeface="Times New Roman" panose="02020603050405020304" pitchFamily="18" charset="0"/>
                <a:cs typeface="Times New Roman" panose="02020603050405020304" pitchFamily="18" charset="0"/>
              </a:rPr>
              <a:t>Xiushan</a:t>
            </a:r>
          </a:p>
          <a:p>
            <a:pPr>
              <a:lnSpc>
                <a:spcPct val="150000"/>
              </a:lnSpc>
            </a:pP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      (Photo by Yitian Ren)</a:t>
            </a:r>
            <a:endParaRPr lang="en-GB"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5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6"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805664" y="392445"/>
            <a:ext cx="9386336"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Adoption of e-commerce in the rural development in Xiushan County, Chongqing</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2778431" y="6168143"/>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8" name="矩形 7"/>
          <p:cNvSpPr/>
          <p:nvPr/>
        </p:nvSpPr>
        <p:spPr>
          <a:xfrm>
            <a:off x="2805664" y="749288"/>
            <a:ext cx="7032880"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a:solidFill>
                  <a:srgbClr val="C00000"/>
                </a:solidFill>
                <a:latin typeface="Times New Roman" panose="02020603050405020304" pitchFamily="18" charset="0"/>
                <a:cs typeface="Times New Roman" panose="02020603050405020304" pitchFamily="18" charset="0"/>
              </a:rPr>
              <a:t>How e-commerce is adopted in Xiushan County for rural development?</a:t>
            </a:r>
            <a:endParaRPr lang="en-GB" sz="1600" b="1" dirty="0">
              <a:solidFill>
                <a:srgbClr val="C00000"/>
              </a:solidFill>
              <a:latin typeface="Times New Roman" panose="02020603050405020304" pitchFamily="18" charset="0"/>
              <a:cs typeface="Times New Roman" panose="02020603050405020304" pitchFamily="18" charset="0"/>
            </a:endParaRPr>
          </a:p>
        </p:txBody>
      </p:sp>
      <p:sp>
        <p:nvSpPr>
          <p:cNvPr id="3" name="矩形 2"/>
          <p:cNvSpPr/>
          <p:nvPr/>
        </p:nvSpPr>
        <p:spPr>
          <a:xfrm>
            <a:off x="197199" y="1206950"/>
            <a:ext cx="10580176" cy="338554"/>
          </a:xfrm>
          <a:prstGeom prst="rect">
            <a:avLst/>
          </a:prstGeom>
        </p:spPr>
        <p:txBody>
          <a:bodyPr wrap="square">
            <a:spAutoFit/>
          </a:bodyPr>
          <a:lstStyle/>
          <a:p>
            <a:pPr marL="285750" indent="-285750">
              <a:buFont typeface="Wingdings" panose="05000000000000000000" pitchFamily="2" charset="2"/>
              <a:buChar char="Ø"/>
            </a:pPr>
            <a:r>
              <a:rPr lang="en-GB" sz="1600" b="1" dirty="0">
                <a:solidFill>
                  <a:srgbClr val="002060"/>
                </a:solidFill>
                <a:latin typeface="Times New Roman" panose="02020603050405020304" pitchFamily="18" charset="0"/>
                <a:cs typeface="Times New Roman" panose="02020603050405020304" pitchFamily="18" charset="0"/>
              </a:rPr>
              <a:t>Tackling “last-mile” logistics challenges and enhancing e-commerce logistic services </a:t>
            </a:r>
          </a:p>
        </p:txBody>
      </p:sp>
      <p:sp>
        <p:nvSpPr>
          <p:cNvPr id="2" name="矩形 1"/>
          <p:cNvSpPr/>
          <p:nvPr/>
        </p:nvSpPr>
        <p:spPr>
          <a:xfrm>
            <a:off x="197199" y="1530225"/>
            <a:ext cx="11994801" cy="1169551"/>
          </a:xfrm>
          <a:prstGeom prst="rect">
            <a:avLst/>
          </a:prstGeom>
        </p:spPr>
        <p:txBody>
          <a:bodyPr wrap="square">
            <a:spAutoFit/>
          </a:bodyPr>
          <a:lstStyle/>
          <a:p>
            <a:r>
              <a:rPr lang="en-GB" sz="1400" i="1" dirty="0">
                <a:solidFill>
                  <a:schemeClr val="tx1">
                    <a:lumMod val="75000"/>
                    <a:lumOff val="25000"/>
                  </a:schemeClr>
                </a:solidFill>
                <a:latin typeface="Times New Roman" panose="02020603050405020304" pitchFamily="18" charset="0"/>
                <a:cs typeface="Times New Roman" panose="02020603050405020304" pitchFamily="18" charset="0"/>
              </a:rPr>
              <a:t>“The Municipality Government of Chongqing over-emphasises the development of urban core area whilst overlook the development of Southeast rural wing. </a:t>
            </a:r>
            <a:endParaRPr lang="en-GB" sz="1400" i="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r>
              <a:rPr lang="en-GB" sz="1400" i="1" dirty="0" smtClean="0">
                <a:solidFill>
                  <a:schemeClr val="tx1">
                    <a:lumMod val="75000"/>
                    <a:lumOff val="25000"/>
                  </a:schemeClr>
                </a:solidFill>
                <a:latin typeface="Times New Roman" panose="02020603050405020304" pitchFamily="18" charset="0"/>
                <a:cs typeface="Times New Roman" panose="02020603050405020304" pitchFamily="18" charset="0"/>
              </a:rPr>
              <a:t>A </a:t>
            </a:r>
            <a:r>
              <a:rPr lang="en-GB" sz="1400" i="1" dirty="0">
                <a:solidFill>
                  <a:schemeClr val="tx1">
                    <a:lumMod val="75000"/>
                    <a:lumOff val="25000"/>
                  </a:schemeClr>
                </a:solidFill>
                <a:latin typeface="Times New Roman" panose="02020603050405020304" pitchFamily="18" charset="0"/>
                <a:cs typeface="Times New Roman" panose="02020603050405020304" pitchFamily="18" charset="0"/>
              </a:rPr>
              <a:t>marginalised county like us tend to receive very limited municipal-level strategic consideration and policy attention upon the transportation planning, industrial orientation, not to mention the leapfrog development. So we have to ‘stand on our own two feet’ to break through the ‘last-mile’ barriers and fulfil the logistic system to realise our rural e-commerce roadmap and make sure our rural agricultural products can be expressed from the villages to county seat then to the outside regions in a timely and efficient manner</a:t>
            </a:r>
            <a:r>
              <a:rPr lang="en-GB" sz="1400" i="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400" i="1" dirty="0" smtClean="0">
                <a:solidFill>
                  <a:schemeClr val="tx1">
                    <a:lumMod val="75000"/>
                    <a:lumOff val="25000"/>
                  </a:schemeClr>
                </a:solidFill>
                <a:latin typeface="Times New Roman" panose="02020603050405020304" pitchFamily="18" charset="0"/>
                <a:cs typeface="Times New Roman" panose="02020603050405020304" pitchFamily="18" charset="0"/>
              </a:rPr>
              <a:t>---- A local government official</a:t>
            </a:r>
            <a:endParaRPr lang="en-GB"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9" name="矩形 8"/>
          <p:cNvSpPr/>
          <p:nvPr/>
        </p:nvSpPr>
        <p:spPr>
          <a:xfrm>
            <a:off x="36284" y="2189428"/>
            <a:ext cx="4145558" cy="307777"/>
          </a:xfrm>
          <a:prstGeom prst="rect">
            <a:avLst/>
          </a:prstGeom>
          <a:solidFill>
            <a:schemeClr val="bg1">
              <a:lumMod val="95000"/>
            </a:schemeClr>
          </a:solidFill>
        </p:spPr>
        <p:txBody>
          <a:bodyPr wrap="none">
            <a:spAutoFit/>
          </a:bodyPr>
          <a:lstStyle/>
          <a:p>
            <a:pPr marL="285750" indent="-285750">
              <a:buFont typeface="Courier New" panose="02070309020205020404" pitchFamily="49" charset="0"/>
              <a:buChar char="o"/>
            </a:pPr>
            <a:r>
              <a:rPr lang="fr-FR" sz="1400" b="1" dirty="0" smtClean="0">
                <a:solidFill>
                  <a:srgbClr val="002060"/>
                </a:solidFill>
                <a:latin typeface="Times New Roman" panose="02020603050405020304" pitchFamily="18" charset="0"/>
                <a:cs typeface="Times New Roman" panose="02020603050405020304" pitchFamily="18" charset="0"/>
              </a:rPr>
              <a:t>Establishing </a:t>
            </a:r>
            <a:r>
              <a:rPr lang="fr-FR" sz="1400" b="1" dirty="0">
                <a:solidFill>
                  <a:srgbClr val="002060"/>
                </a:solidFill>
                <a:latin typeface="Times New Roman" panose="02020603050405020304" pitchFamily="18" charset="0"/>
                <a:cs typeface="Times New Roman" panose="02020603050405020304" pitchFamily="18" charset="0"/>
              </a:rPr>
              <a:t>village e-commerce service centres </a:t>
            </a:r>
            <a:endParaRPr lang="en-GB" sz="1400" b="1" dirty="0">
              <a:solidFill>
                <a:srgbClr val="002060"/>
              </a:solidFill>
              <a:latin typeface="Times New Roman" panose="02020603050405020304" pitchFamily="18" charset="0"/>
              <a:cs typeface="Times New Roman" panose="02020603050405020304" pitchFamily="18" charset="0"/>
            </a:endParaRPr>
          </a:p>
        </p:txBody>
      </p:sp>
      <p:pic>
        <p:nvPicPr>
          <p:cNvPr id="19" name="图片 18"/>
          <p:cNvPicPr/>
          <p:nvPr/>
        </p:nvPicPr>
        <p:blipFill>
          <a:blip r:embed="rId4"/>
          <a:stretch>
            <a:fillRect/>
          </a:stretch>
        </p:blipFill>
        <p:spPr>
          <a:xfrm>
            <a:off x="4342757" y="1514727"/>
            <a:ext cx="7683928" cy="5370163"/>
          </a:xfrm>
          <a:prstGeom prst="rect">
            <a:avLst/>
          </a:prstGeom>
        </p:spPr>
      </p:pic>
      <p:sp>
        <p:nvSpPr>
          <p:cNvPr id="18" name="矩形 17"/>
          <p:cNvSpPr/>
          <p:nvPr/>
        </p:nvSpPr>
        <p:spPr>
          <a:xfrm>
            <a:off x="36284" y="2647708"/>
            <a:ext cx="4360809" cy="523220"/>
          </a:xfrm>
          <a:prstGeom prst="rect">
            <a:avLst/>
          </a:prstGeom>
        </p:spPr>
        <p:txBody>
          <a:bodyPr wrap="square">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Functional components of </a:t>
            </a:r>
            <a:r>
              <a:rPr lang="en-GB" sz="1400" dirty="0" smtClean="0">
                <a:latin typeface="Times New Roman" panose="02020603050405020304" pitchFamily="18" charset="0"/>
                <a:cs typeface="Times New Roman" panose="02020603050405020304" pitchFamily="18" charset="0"/>
              </a:rPr>
              <a:t>a typical rural e-commerce service centre in Xiushan County</a:t>
            </a:r>
            <a:endParaRPr lang="en-GB" sz="14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230858" y="3124888"/>
            <a:ext cx="4111899" cy="2308324"/>
          </a:xfrm>
          <a:prstGeom prst="rect">
            <a:avLst/>
          </a:prstGeom>
          <a:noFill/>
        </p:spPr>
        <p:txBody>
          <a:bodyPr wrap="square" rtlCol="0">
            <a:spAutoFit/>
          </a:bodyPr>
          <a:lstStyle/>
          <a:p>
            <a:pPr marL="171450" indent="-171450">
              <a:buFontTx/>
              <a:buChar char="-"/>
            </a:pPr>
            <a:r>
              <a:rPr lang="en-US" sz="1200" dirty="0" smtClean="0">
                <a:latin typeface="Times New Roman" panose="02020603050405020304" pitchFamily="18" charset="0"/>
                <a:cs typeface="Times New Roman" panose="02020603050405020304" pitchFamily="18" charset="0"/>
              </a:rPr>
              <a:t>Overwhelmingly located at the </a:t>
            </a:r>
            <a:r>
              <a:rPr lang="en-US" sz="1200" dirty="0" smtClean="0">
                <a:solidFill>
                  <a:srgbClr val="C00000"/>
                </a:solidFill>
                <a:latin typeface="Times New Roman" panose="02020603050405020304" pitchFamily="18" charset="0"/>
                <a:cs typeface="Times New Roman" panose="02020603050405020304" pitchFamily="18" charset="0"/>
              </a:rPr>
              <a:t>spatial centre </a:t>
            </a:r>
            <a:r>
              <a:rPr lang="en-US" sz="1200" dirty="0" smtClean="0">
                <a:latin typeface="Times New Roman" panose="02020603050405020304" pitchFamily="18" charset="0"/>
                <a:cs typeface="Times New Roman" panose="02020603050405020304" pitchFamily="18" charset="0"/>
              </a:rPr>
              <a:t>of village</a:t>
            </a:r>
          </a:p>
          <a:p>
            <a:pPr marL="171450" indent="-171450">
              <a:buFontTx/>
              <a:buChar char="-"/>
            </a:pPr>
            <a:r>
              <a:rPr lang="en-GB" sz="1200" dirty="0" smtClean="0">
                <a:latin typeface="Times New Roman" panose="02020603050405020304" pitchFamily="18" charset="0"/>
                <a:cs typeface="Times New Roman" panose="02020603050405020304" pitchFamily="18" charset="0"/>
              </a:rPr>
              <a:t>Village </a:t>
            </a:r>
            <a:r>
              <a:rPr lang="en-GB" sz="1200" dirty="0">
                <a:latin typeface="Times New Roman" panose="02020603050405020304" pitchFamily="18" charset="0"/>
                <a:cs typeface="Times New Roman" panose="02020603050405020304" pitchFamily="18" charset="0"/>
              </a:rPr>
              <a:t>e-commerce service centre receives online order parcels that the villagers purchased, and </a:t>
            </a:r>
            <a:r>
              <a:rPr lang="en-GB" sz="1200" dirty="0">
                <a:solidFill>
                  <a:srgbClr val="C00000"/>
                </a:solidFill>
                <a:latin typeface="Times New Roman" panose="02020603050405020304" pitchFamily="18" charset="0"/>
                <a:cs typeface="Times New Roman" panose="02020603050405020304" pitchFamily="18" charset="0"/>
              </a:rPr>
              <a:t>distributes the parcels to different households </a:t>
            </a:r>
            <a:r>
              <a:rPr lang="en-GB" sz="1200" dirty="0">
                <a:latin typeface="Times New Roman" panose="02020603050405020304" pitchFamily="18" charset="0"/>
                <a:cs typeface="Times New Roman" panose="02020603050405020304" pitchFamily="18" charset="0"/>
              </a:rPr>
              <a:t>within their </a:t>
            </a:r>
            <a:r>
              <a:rPr lang="en-GB" sz="1200" dirty="0" smtClean="0">
                <a:latin typeface="Times New Roman" panose="02020603050405020304" pitchFamily="18" charset="0"/>
                <a:cs typeface="Times New Roman" panose="02020603050405020304" pitchFamily="18" charset="0"/>
              </a:rPr>
              <a:t>village</a:t>
            </a:r>
          </a:p>
          <a:p>
            <a:pPr marL="171450" indent="-171450">
              <a:buFontTx/>
              <a:buChar char="-"/>
            </a:pPr>
            <a:r>
              <a:rPr lang="en-GB" sz="1200" dirty="0" smtClean="0">
                <a:solidFill>
                  <a:srgbClr val="C00000"/>
                </a:solidFill>
                <a:latin typeface="Times New Roman" panose="02020603050405020304" pitchFamily="18" charset="0"/>
                <a:cs typeface="Times New Roman" panose="02020603050405020304" pitchFamily="18" charset="0"/>
              </a:rPr>
              <a:t>Rural </a:t>
            </a:r>
            <a:r>
              <a:rPr lang="en-GB" sz="1200" dirty="0">
                <a:solidFill>
                  <a:srgbClr val="C00000"/>
                </a:solidFill>
                <a:latin typeface="Times New Roman" panose="02020603050405020304" pitchFamily="18" charset="0"/>
                <a:cs typeface="Times New Roman" panose="02020603050405020304" pitchFamily="18" charset="0"/>
              </a:rPr>
              <a:t>households can hand in agricultural products </a:t>
            </a:r>
            <a:r>
              <a:rPr lang="en-GB" sz="1200" dirty="0">
                <a:latin typeface="Times New Roman" panose="02020603050405020304" pitchFamily="18" charset="0"/>
                <a:cs typeface="Times New Roman" panose="02020603050405020304" pitchFamily="18" charset="0"/>
              </a:rPr>
              <a:t>to the “manager” of </a:t>
            </a:r>
            <a:r>
              <a:rPr lang="en-GB" sz="1200" dirty="0" smtClean="0">
                <a:latin typeface="Times New Roman" panose="02020603050405020304" pitchFamily="18" charset="0"/>
                <a:cs typeface="Times New Roman" panose="02020603050405020304" pitchFamily="18" charset="0"/>
              </a:rPr>
              <a:t>village </a:t>
            </a:r>
            <a:r>
              <a:rPr lang="en-GB" sz="1200" dirty="0">
                <a:latin typeface="Times New Roman" panose="02020603050405020304" pitchFamily="18" charset="0"/>
                <a:cs typeface="Times New Roman" panose="02020603050405020304" pitchFamily="18" charset="0"/>
              </a:rPr>
              <a:t>e-commerce </a:t>
            </a:r>
            <a:r>
              <a:rPr lang="en-GB" sz="1200" dirty="0" smtClean="0">
                <a:latin typeface="Times New Roman" panose="02020603050405020304" pitchFamily="18" charset="0"/>
                <a:cs typeface="Times New Roman" panose="02020603050405020304" pitchFamily="18" charset="0"/>
              </a:rPr>
              <a:t>centre, </a:t>
            </a:r>
            <a:r>
              <a:rPr lang="en-GB" sz="1200" dirty="0">
                <a:latin typeface="Times New Roman" panose="02020603050405020304" pitchFamily="18" charset="0"/>
                <a:cs typeface="Times New Roman" panose="02020603050405020304" pitchFamily="18" charset="0"/>
              </a:rPr>
              <a:t>who will check the quality standard of the agricultural products, do some basic processing (if necessary) and packaging</a:t>
            </a:r>
            <a:r>
              <a:rPr lang="en-GB" sz="1200" dirty="0" smtClean="0">
                <a:latin typeface="Times New Roman" panose="02020603050405020304" pitchFamily="18" charset="0"/>
                <a:cs typeface="Times New Roman" panose="02020603050405020304" pitchFamily="18" charset="0"/>
              </a:rPr>
              <a:t>. Then </a:t>
            </a:r>
            <a:r>
              <a:rPr lang="en-GB" sz="1200" dirty="0">
                <a:latin typeface="Times New Roman" panose="02020603050405020304" pitchFamily="18" charset="0"/>
                <a:cs typeface="Times New Roman" panose="02020603050405020304" pitchFamily="18" charset="0"/>
              </a:rPr>
              <a:t>the agricultural products will be </a:t>
            </a:r>
            <a:r>
              <a:rPr lang="en-GB" sz="1200" dirty="0">
                <a:solidFill>
                  <a:srgbClr val="C00000"/>
                </a:solidFill>
                <a:latin typeface="Times New Roman" panose="02020603050405020304" pitchFamily="18" charset="0"/>
                <a:cs typeface="Times New Roman" panose="02020603050405020304" pitchFamily="18" charset="0"/>
              </a:rPr>
              <a:t>deliver</a:t>
            </a:r>
            <a:r>
              <a:rPr lang="en-GB" sz="1200" dirty="0">
                <a:latin typeface="Times New Roman" panose="02020603050405020304" pitchFamily="18" charset="0"/>
                <a:cs typeface="Times New Roman" panose="02020603050405020304" pitchFamily="18" charset="0"/>
              </a:rPr>
              <a:t>ed from the village to the factory or warehouse of e-commerce enterprises based in the county seat of Xiushan, which would be further processed or industrialised into certain e-commerce </a:t>
            </a:r>
            <a:r>
              <a:rPr lang="en-GB" sz="1200" dirty="0" smtClean="0">
                <a:latin typeface="Times New Roman" panose="02020603050405020304" pitchFamily="18" charset="0"/>
                <a:cs typeface="Times New Roman" panose="02020603050405020304" pitchFamily="18" charset="0"/>
              </a:rPr>
              <a:t>products</a:t>
            </a:r>
          </a:p>
        </p:txBody>
      </p:sp>
      <p:sp>
        <p:nvSpPr>
          <p:cNvPr id="21" name="矩形 20"/>
          <p:cNvSpPr/>
          <p:nvPr/>
        </p:nvSpPr>
        <p:spPr>
          <a:xfrm>
            <a:off x="7996323" y="1835485"/>
            <a:ext cx="3611908" cy="1323439"/>
          </a:xfrm>
          <a:prstGeom prst="rect">
            <a:avLst/>
          </a:prstGeom>
          <a:solidFill>
            <a:schemeClr val="accent4">
              <a:lumMod val="20000"/>
              <a:lumOff val="80000"/>
            </a:schemeClr>
          </a:solidFill>
        </p:spPr>
        <p:txBody>
          <a:bodyPr wrap="square">
            <a:spAutoFit/>
          </a:bodyPr>
          <a:lstStyle/>
          <a:p>
            <a:r>
              <a:rPr lang="en-GB" sz="1600" b="1" dirty="0" smtClean="0">
                <a:solidFill>
                  <a:srgbClr val="002060"/>
                </a:solidFill>
                <a:latin typeface="Times New Roman" panose="02020603050405020304" pitchFamily="18" charset="0"/>
                <a:cs typeface="Times New Roman" panose="02020603050405020304" pitchFamily="18" charset="0"/>
              </a:rPr>
              <a:t>Village </a:t>
            </a:r>
            <a:r>
              <a:rPr lang="en-GB" sz="1600" b="1" dirty="0">
                <a:solidFill>
                  <a:srgbClr val="002060"/>
                </a:solidFill>
                <a:latin typeface="Times New Roman" panose="02020603050405020304" pitchFamily="18" charset="0"/>
                <a:cs typeface="Times New Roman" panose="02020603050405020304" pitchFamily="18" charset="0"/>
              </a:rPr>
              <a:t>e-commerce service centre in Xiushan plays as the </a:t>
            </a:r>
            <a:r>
              <a:rPr lang="en-GB" sz="1600" b="1" i="1" dirty="0">
                <a:solidFill>
                  <a:srgbClr val="C00000"/>
                </a:solidFill>
                <a:latin typeface="Times New Roman" panose="02020603050405020304" pitchFamily="18" charset="0"/>
                <a:cs typeface="Times New Roman" panose="02020603050405020304" pitchFamily="18" charset="0"/>
              </a:rPr>
              <a:t>carrier </a:t>
            </a:r>
            <a:r>
              <a:rPr lang="en-GB" sz="1600" b="1" dirty="0">
                <a:solidFill>
                  <a:srgbClr val="002060"/>
                </a:solidFill>
                <a:latin typeface="Times New Roman" panose="02020603050405020304" pitchFamily="18" charset="0"/>
                <a:cs typeface="Times New Roman" panose="02020603050405020304" pitchFamily="18" charset="0"/>
              </a:rPr>
              <a:t>and </a:t>
            </a:r>
            <a:r>
              <a:rPr lang="en-GB" sz="1600" b="1" i="1" dirty="0">
                <a:solidFill>
                  <a:srgbClr val="C00000"/>
                </a:solidFill>
                <a:latin typeface="Times New Roman" panose="02020603050405020304" pitchFamily="18" charset="0"/>
                <a:cs typeface="Times New Roman" panose="02020603050405020304" pitchFamily="18" charset="0"/>
              </a:rPr>
              <a:t>nexus</a:t>
            </a:r>
            <a:r>
              <a:rPr lang="en-GB" sz="1600" b="1" dirty="0">
                <a:solidFill>
                  <a:srgbClr val="002060"/>
                </a:solidFill>
                <a:latin typeface="Times New Roman" panose="02020603050405020304" pitchFamily="18" charset="0"/>
                <a:cs typeface="Times New Roman" panose="02020603050405020304" pitchFamily="18" charset="0"/>
              </a:rPr>
              <a:t> for the “free follow of agricultural products and industrial products between urban and rural areas</a:t>
            </a:r>
          </a:p>
        </p:txBody>
      </p:sp>
      <p:sp>
        <p:nvSpPr>
          <p:cNvPr id="22" name="矩形 21"/>
          <p:cNvSpPr/>
          <p:nvPr/>
        </p:nvSpPr>
        <p:spPr>
          <a:xfrm>
            <a:off x="193352" y="5457866"/>
            <a:ext cx="4186912" cy="461665"/>
          </a:xfrm>
          <a:prstGeom prst="rect">
            <a:avLst/>
          </a:prstGeom>
        </p:spPr>
        <p:txBody>
          <a:bodyPr wrap="square">
            <a:spAutoFit/>
          </a:bodyPr>
          <a:lstStyle/>
          <a:p>
            <a:pPr marL="171450" indent="-171450">
              <a:buFontTx/>
              <a:buChar char="-"/>
            </a:pPr>
            <a:r>
              <a:rPr lang="en-US" sz="1200" dirty="0">
                <a:solidFill>
                  <a:srgbClr val="C00000"/>
                </a:solidFill>
                <a:latin typeface="Times New Roman" panose="02020603050405020304" pitchFamily="18" charset="0"/>
                <a:cs typeface="Times New Roman" panose="02020603050405020304" pitchFamily="18" charset="0"/>
              </a:rPr>
              <a:t>O</a:t>
            </a:r>
            <a:r>
              <a:rPr lang="en-US" altLang="zh-CN" sz="1200" dirty="0">
                <a:solidFill>
                  <a:srgbClr val="C00000"/>
                </a:solidFill>
                <a:latin typeface="Times New Roman" panose="02020603050405020304" pitchFamily="18" charset="0"/>
                <a:cs typeface="Times New Roman" panose="02020603050405020304" pitchFamily="18" charset="0"/>
              </a:rPr>
              <a:t>ther functions</a:t>
            </a:r>
            <a:r>
              <a:rPr lang="en-US" altLang="zh-CN" sz="1200" dirty="0">
                <a:latin typeface="Times New Roman" panose="02020603050405020304" pitchFamily="18" charset="0"/>
                <a:cs typeface="Times New Roman" panose="02020603050405020304" pitchFamily="18" charset="0"/>
              </a:rPr>
              <a:t>, such as: </a:t>
            </a:r>
            <a:r>
              <a:rPr lang="en-GB" altLang="zh-CN" sz="1200" dirty="0" smtClean="0">
                <a:latin typeface="Times New Roman" panose="02020603050405020304" pitchFamily="18" charset="0"/>
                <a:cs typeface="Times New Roman" panose="02020603050405020304" pitchFamily="18" charset="0"/>
              </a:rPr>
              <a:t>Village </a:t>
            </a:r>
            <a:r>
              <a:rPr lang="en-GB" altLang="zh-CN" sz="1200" dirty="0">
                <a:latin typeface="Times New Roman" panose="02020603050405020304" pitchFamily="18" charset="0"/>
                <a:cs typeface="Times New Roman" panose="02020603050405020304" pitchFamily="18" charset="0"/>
              </a:rPr>
              <a:t>grocery store; Village centre for utilities </a:t>
            </a:r>
            <a:r>
              <a:rPr lang="en-GB" altLang="zh-CN" sz="1200" dirty="0" smtClean="0">
                <a:latin typeface="Times New Roman" panose="02020603050405020304" pitchFamily="18" charset="0"/>
                <a:cs typeface="Times New Roman" panose="02020603050405020304" pitchFamily="18" charset="0"/>
              </a:rPr>
              <a:t>(</a:t>
            </a:r>
            <a:r>
              <a:rPr lang="en-GB" altLang="zh-CN" sz="1200" dirty="0">
                <a:latin typeface="Times New Roman" panose="02020603050405020304" pitchFamily="18" charset="0"/>
                <a:cs typeface="Times New Roman" panose="02020603050405020304" pitchFamily="18" charset="0"/>
              </a:rPr>
              <a:t>water, electricity and internet) bills payment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2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2" grpId="0"/>
      <p:bldP spid="9" grpId="0" animBg="1"/>
      <p:bldP spid="18" grpId="0"/>
      <p:bldP spid="20" grpId="0"/>
      <p:bldP spid="21"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805664" y="392445"/>
            <a:ext cx="9386336"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Adoption of e-commerce in the rural development in Xiushan County, Chongqing</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365570" y="6029099"/>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8" name="矩形 7"/>
          <p:cNvSpPr/>
          <p:nvPr/>
        </p:nvSpPr>
        <p:spPr>
          <a:xfrm>
            <a:off x="2805664" y="749288"/>
            <a:ext cx="7032880"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a:solidFill>
                  <a:srgbClr val="C00000"/>
                </a:solidFill>
                <a:latin typeface="Times New Roman" panose="02020603050405020304" pitchFamily="18" charset="0"/>
                <a:cs typeface="Times New Roman" panose="02020603050405020304" pitchFamily="18" charset="0"/>
              </a:rPr>
              <a:t>How e-commerce is adopted in Xiushan County for rural development?</a:t>
            </a:r>
            <a:endParaRPr lang="en-GB" sz="1600" b="1" dirty="0">
              <a:solidFill>
                <a:srgbClr val="C00000"/>
              </a:solidFill>
              <a:latin typeface="Times New Roman" panose="02020603050405020304" pitchFamily="18" charset="0"/>
              <a:cs typeface="Times New Roman" panose="02020603050405020304" pitchFamily="18" charset="0"/>
            </a:endParaRPr>
          </a:p>
        </p:txBody>
      </p:sp>
      <p:sp>
        <p:nvSpPr>
          <p:cNvPr id="3" name="矩形 2"/>
          <p:cNvSpPr/>
          <p:nvPr/>
        </p:nvSpPr>
        <p:spPr>
          <a:xfrm>
            <a:off x="114881" y="1166710"/>
            <a:ext cx="10580176" cy="338554"/>
          </a:xfrm>
          <a:prstGeom prst="rect">
            <a:avLst/>
          </a:prstGeom>
        </p:spPr>
        <p:txBody>
          <a:bodyPr wrap="square">
            <a:spAutoFit/>
          </a:bodyPr>
          <a:lstStyle/>
          <a:p>
            <a:pPr marL="285750" indent="-285750">
              <a:buFont typeface="Wingdings" panose="05000000000000000000" pitchFamily="2" charset="2"/>
              <a:buChar char="Ø"/>
            </a:pPr>
            <a:r>
              <a:rPr lang="en-GB" sz="1600" b="1" dirty="0">
                <a:solidFill>
                  <a:srgbClr val="002060"/>
                </a:solidFill>
                <a:latin typeface="Times New Roman" panose="02020603050405020304" pitchFamily="18" charset="0"/>
                <a:cs typeface="Times New Roman" panose="02020603050405020304" pitchFamily="18" charset="0"/>
              </a:rPr>
              <a:t>Tackling “last-mile” logistics challenges and enhancing e-commerce logistic services </a:t>
            </a:r>
          </a:p>
        </p:txBody>
      </p:sp>
      <p:sp>
        <p:nvSpPr>
          <p:cNvPr id="9" name="矩形 8"/>
          <p:cNvSpPr/>
          <p:nvPr/>
        </p:nvSpPr>
        <p:spPr>
          <a:xfrm>
            <a:off x="114881" y="1454133"/>
            <a:ext cx="4145558" cy="307777"/>
          </a:xfrm>
          <a:prstGeom prst="rect">
            <a:avLst/>
          </a:prstGeom>
        </p:spPr>
        <p:txBody>
          <a:bodyPr wrap="none">
            <a:spAutoFit/>
          </a:bodyPr>
          <a:lstStyle/>
          <a:p>
            <a:pPr marL="285750" indent="-285750">
              <a:buFont typeface="Courier New" panose="02070309020205020404" pitchFamily="49" charset="0"/>
              <a:buChar char="o"/>
            </a:pPr>
            <a:r>
              <a:rPr lang="fr-FR" sz="1400" b="1" dirty="0" smtClean="0">
                <a:solidFill>
                  <a:srgbClr val="002060"/>
                </a:solidFill>
                <a:latin typeface="Times New Roman" panose="02020603050405020304" pitchFamily="18" charset="0"/>
                <a:cs typeface="Times New Roman" panose="02020603050405020304" pitchFamily="18" charset="0"/>
              </a:rPr>
              <a:t>Establishing </a:t>
            </a:r>
            <a:r>
              <a:rPr lang="fr-FR" sz="1400" b="1" dirty="0">
                <a:solidFill>
                  <a:srgbClr val="002060"/>
                </a:solidFill>
                <a:latin typeface="Times New Roman" panose="02020603050405020304" pitchFamily="18" charset="0"/>
                <a:cs typeface="Times New Roman" panose="02020603050405020304" pitchFamily="18" charset="0"/>
              </a:rPr>
              <a:t>village e-commerce service centres </a:t>
            </a:r>
            <a:endParaRPr lang="en-GB" sz="1400" b="1" dirty="0">
              <a:solidFill>
                <a:srgbClr val="002060"/>
              </a:solidFill>
              <a:latin typeface="Times New Roman" panose="02020603050405020304" pitchFamily="18" charset="0"/>
              <a:cs typeface="Times New Roman" panose="02020603050405020304" pitchFamily="18" charset="0"/>
            </a:endParaRPr>
          </a:p>
        </p:txBody>
      </p:sp>
      <p:sp>
        <p:nvSpPr>
          <p:cNvPr id="11" name="矩形 10"/>
          <p:cNvSpPr/>
          <p:nvPr/>
        </p:nvSpPr>
        <p:spPr>
          <a:xfrm>
            <a:off x="114881" y="1702211"/>
            <a:ext cx="10919912" cy="307777"/>
          </a:xfrm>
          <a:prstGeom prst="rect">
            <a:avLst/>
          </a:prstGeom>
        </p:spPr>
        <p:txBody>
          <a:bodyPr wrap="none">
            <a:spAutoFit/>
          </a:bodyPr>
          <a:lstStyle/>
          <a:p>
            <a:pPr marL="285750" indent="-285750">
              <a:buFont typeface="Courier New" panose="02070309020205020404" pitchFamily="49" charset="0"/>
              <a:buChar char="o"/>
            </a:pPr>
            <a:r>
              <a:rPr lang="en-GB" sz="1400" b="1" dirty="0" smtClean="0">
                <a:solidFill>
                  <a:srgbClr val="002060"/>
                </a:solidFill>
                <a:latin typeface="Times New Roman" panose="02020603050405020304" pitchFamily="18" charset="0"/>
                <a:cs typeface="Times New Roman" panose="02020603050405020304" pitchFamily="18" charset="0"/>
              </a:rPr>
              <a:t>Constructing </a:t>
            </a:r>
            <a:r>
              <a:rPr lang="en-GB" sz="1400" b="1" dirty="0">
                <a:solidFill>
                  <a:srgbClr val="002060"/>
                </a:solidFill>
                <a:latin typeface="Times New Roman" panose="02020603050405020304" pitchFamily="18" charset="0"/>
                <a:cs typeface="Times New Roman" panose="02020603050405020304" pitchFamily="18" charset="0"/>
              </a:rPr>
              <a:t>the logistics service team dedicated to the products delivery between the rural villages and county seat (“last-mile” logistics)</a:t>
            </a:r>
          </a:p>
        </p:txBody>
      </p:sp>
      <p:sp>
        <p:nvSpPr>
          <p:cNvPr id="14" name="矩形 13"/>
          <p:cNvSpPr/>
          <p:nvPr/>
        </p:nvSpPr>
        <p:spPr>
          <a:xfrm>
            <a:off x="114881" y="5329456"/>
            <a:ext cx="6353082" cy="738664"/>
          </a:xfrm>
          <a:prstGeom prst="rect">
            <a:avLst/>
          </a:prstGeom>
        </p:spPr>
        <p:txBody>
          <a:bodyPr wrap="square">
            <a:spAutoFit/>
          </a:bodyPr>
          <a:lstStyle/>
          <a:p>
            <a:pPr marL="285750" indent="-285750">
              <a:buFont typeface="Courier New" panose="02070309020205020404" pitchFamily="49" charset="0"/>
              <a:buChar char="o"/>
            </a:pPr>
            <a:r>
              <a:rPr lang="en-GB" sz="1400" b="1" dirty="0" smtClean="0">
                <a:solidFill>
                  <a:srgbClr val="002060"/>
                </a:solidFill>
                <a:latin typeface="Times New Roman" panose="02020603050405020304" pitchFamily="18" charset="0"/>
                <a:cs typeface="Times New Roman" panose="02020603050405020304" pitchFamily="18" charset="0"/>
              </a:rPr>
              <a:t>Attracting </a:t>
            </a:r>
            <a:r>
              <a:rPr lang="en-GB" sz="1400" b="1" dirty="0">
                <a:solidFill>
                  <a:srgbClr val="002060"/>
                </a:solidFill>
                <a:latin typeface="Times New Roman" panose="02020603050405020304" pitchFamily="18" charset="0"/>
                <a:cs typeface="Times New Roman" panose="02020603050405020304" pitchFamily="18" charset="0"/>
              </a:rPr>
              <a:t>the national-leading logistics company to set up regional distribution centre in Xiushan County seat so that the logistics efficiency and timeliness </a:t>
            </a:r>
            <a:r>
              <a:rPr lang="en-GB" sz="1400" b="1" dirty="0">
                <a:solidFill>
                  <a:srgbClr val="C00000"/>
                </a:solidFill>
                <a:latin typeface="Times New Roman" panose="02020603050405020304" pitchFamily="18" charset="0"/>
                <a:cs typeface="Times New Roman" panose="02020603050405020304" pitchFamily="18" charset="0"/>
              </a:rPr>
              <a:t>between the county territory and outside regions </a:t>
            </a:r>
            <a:r>
              <a:rPr lang="en-GB" sz="1400" b="1" dirty="0">
                <a:solidFill>
                  <a:srgbClr val="002060"/>
                </a:solidFill>
                <a:latin typeface="Times New Roman" panose="02020603050405020304" pitchFamily="18" charset="0"/>
                <a:cs typeface="Times New Roman" panose="02020603050405020304" pitchFamily="18" charset="0"/>
              </a:rPr>
              <a:t>can be enhanced</a:t>
            </a:r>
          </a:p>
        </p:txBody>
      </p:sp>
      <p:pic>
        <p:nvPicPr>
          <p:cNvPr id="12" name="图片 11"/>
          <p:cNvPicPr/>
          <p:nvPr/>
        </p:nvPicPr>
        <p:blipFill>
          <a:blip r:embed="rId4"/>
          <a:stretch>
            <a:fillRect/>
          </a:stretch>
        </p:blipFill>
        <p:spPr>
          <a:xfrm>
            <a:off x="6412472" y="2009988"/>
            <a:ext cx="5650243" cy="3679656"/>
          </a:xfrm>
          <a:prstGeom prst="rect">
            <a:avLst/>
          </a:prstGeom>
        </p:spPr>
      </p:pic>
      <p:sp>
        <p:nvSpPr>
          <p:cNvPr id="5" name="文本框 4"/>
          <p:cNvSpPr txBox="1"/>
          <p:nvPr/>
        </p:nvSpPr>
        <p:spPr>
          <a:xfrm>
            <a:off x="229621" y="1998458"/>
            <a:ext cx="6177046"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solidFill>
                  <a:srgbClr val="C00000"/>
                </a:solidFill>
                <a:latin typeface="Times New Roman" panose="02020603050405020304" pitchFamily="18" charset="0"/>
                <a:cs typeface="Times New Roman" panose="02020603050405020304" pitchFamily="18" charset="0"/>
              </a:rPr>
              <a:t>Remoter </a:t>
            </a:r>
            <a:r>
              <a:rPr lang="en-GB" sz="1400" dirty="0">
                <a:solidFill>
                  <a:srgbClr val="C00000"/>
                </a:solidFill>
                <a:latin typeface="Times New Roman" panose="02020603050405020304" pitchFamily="18" charset="0"/>
                <a:cs typeface="Times New Roman" panose="02020603050405020304" pitchFamily="18" charset="0"/>
              </a:rPr>
              <a:t>rural communities </a:t>
            </a:r>
            <a:r>
              <a:rPr lang="en-GB" sz="1400" dirty="0">
                <a:latin typeface="Times New Roman" panose="02020603050405020304" pitchFamily="18" charset="0"/>
                <a:cs typeface="Times New Roman" panose="02020603050405020304" pitchFamily="18" charset="0"/>
              </a:rPr>
              <a:t>where population sparsity </a:t>
            </a:r>
            <a:r>
              <a:rPr lang="en-GB" sz="1400" dirty="0">
                <a:solidFill>
                  <a:srgbClr val="C00000"/>
                </a:solidFill>
                <a:latin typeface="Times New Roman" panose="02020603050405020304" pitchFamily="18" charset="0"/>
                <a:cs typeface="Times New Roman" panose="02020603050405020304" pitchFamily="18" charset="0"/>
              </a:rPr>
              <a:t>leads to a higher unit cost </a:t>
            </a:r>
            <a:r>
              <a:rPr lang="en-GB" sz="1400" dirty="0">
                <a:latin typeface="Times New Roman" panose="02020603050405020304" pitchFamily="18" charset="0"/>
                <a:cs typeface="Times New Roman" panose="02020603050405020304" pitchFamily="18" charset="0"/>
              </a:rPr>
              <a:t>for the delivery of ICT services and </a:t>
            </a:r>
            <a:r>
              <a:rPr lang="en-GB" sz="1400" dirty="0" smtClean="0">
                <a:latin typeface="Times New Roman" panose="02020603050405020304" pitchFamily="18" charset="0"/>
                <a:cs typeface="Times New Roman" panose="02020603050405020304" pitchFamily="18" charset="0"/>
              </a:rPr>
              <a:t>infrastructures</a:t>
            </a: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So that the per unit cost for the “last-mile” logistics services between county-seat and grass-root villages (in the Chinese context) would be much heightened and </a:t>
            </a:r>
            <a:r>
              <a:rPr lang="en-GB" sz="1400" dirty="0">
                <a:solidFill>
                  <a:srgbClr val="C00000"/>
                </a:solidFill>
                <a:latin typeface="Times New Roman" panose="02020603050405020304" pitchFamily="18" charset="0"/>
                <a:cs typeface="Times New Roman" panose="02020603050405020304" pitchFamily="18" charset="0"/>
              </a:rPr>
              <a:t>presents less investment attractiveness for private sector providers</a:t>
            </a:r>
          </a:p>
        </p:txBody>
      </p:sp>
      <p:sp>
        <p:nvSpPr>
          <p:cNvPr id="6" name="矩形 5"/>
          <p:cNvSpPr/>
          <p:nvPr/>
        </p:nvSpPr>
        <p:spPr>
          <a:xfrm>
            <a:off x="229620" y="3169956"/>
            <a:ext cx="5856141" cy="1169551"/>
          </a:xfrm>
          <a:prstGeom prst="rect">
            <a:avLst/>
          </a:prstGeom>
        </p:spPr>
        <p:txBody>
          <a:bodyPr wrap="square">
            <a:spAutoFit/>
          </a:bodyPr>
          <a:lstStyle/>
          <a:p>
            <a:pPr marL="285750" indent="-285750">
              <a:buFont typeface="Arial" panose="020B0604020202020204" pitchFamily="34" charset="0"/>
              <a:buChar char="•"/>
            </a:pPr>
            <a:r>
              <a:rPr lang="en-GB" sz="1400" dirty="0" smtClean="0">
                <a:latin typeface="Times New Roman" panose="02020603050405020304" pitchFamily="18" charset="0"/>
                <a:cs typeface="Times New Roman" panose="02020603050405020304" pitchFamily="18" charset="0"/>
              </a:rPr>
              <a:t>Under this context, the </a:t>
            </a:r>
            <a:r>
              <a:rPr lang="en-GB" sz="1400" dirty="0">
                <a:latin typeface="Times New Roman" panose="02020603050405020304" pitchFamily="18" charset="0"/>
                <a:cs typeface="Times New Roman" panose="02020603050405020304" pitchFamily="18" charset="0"/>
              </a:rPr>
              <a:t>Logistics Sector of Yunzhi company, named as “Yunzhi Courier”  has been </a:t>
            </a:r>
            <a:r>
              <a:rPr lang="en-GB" sz="1400" dirty="0">
                <a:solidFill>
                  <a:srgbClr val="C00000"/>
                </a:solidFill>
                <a:latin typeface="Times New Roman" panose="02020603050405020304" pitchFamily="18" charset="0"/>
                <a:cs typeface="Times New Roman" panose="02020603050405020304" pitchFamily="18" charset="0"/>
              </a:rPr>
              <a:t>established </a:t>
            </a:r>
            <a:r>
              <a:rPr lang="en-GB" sz="1400" dirty="0" smtClean="0">
                <a:solidFill>
                  <a:srgbClr val="C00000"/>
                </a:solidFill>
                <a:latin typeface="Times New Roman" panose="02020603050405020304" pitchFamily="18" charset="0"/>
                <a:cs typeface="Times New Roman" panose="02020603050405020304" pitchFamily="18" charset="0"/>
              </a:rPr>
              <a:t>with the strong support from Xiushan County Government</a:t>
            </a:r>
            <a:r>
              <a:rPr lang="en-GB" sz="1400" dirty="0" smtClean="0">
                <a:latin typeface="Times New Roman" panose="02020603050405020304" pitchFamily="18" charset="0"/>
                <a:cs typeface="Times New Roman" panose="02020603050405020304" pitchFamily="18" charset="0"/>
              </a:rPr>
              <a:t> in early </a:t>
            </a:r>
            <a:r>
              <a:rPr lang="en-GB" sz="1400" dirty="0">
                <a:latin typeface="Times New Roman" panose="02020603050405020304" pitchFamily="18" charset="0"/>
                <a:cs typeface="Times New Roman" panose="02020603050405020304" pitchFamily="18" charset="0"/>
              </a:rPr>
              <a:t>2015. The key responsibility of “Yunzhi Courier” </a:t>
            </a:r>
            <a:r>
              <a:rPr lang="en-GB" sz="1400" i="1" dirty="0">
                <a:solidFill>
                  <a:srgbClr val="002060"/>
                </a:solidFill>
                <a:latin typeface="Times New Roman" panose="02020603050405020304" pitchFamily="18" charset="0"/>
                <a:cs typeface="Times New Roman" panose="02020603050405020304" pitchFamily="18" charset="0"/>
              </a:rPr>
              <a:t>is to link </a:t>
            </a:r>
            <a:r>
              <a:rPr lang="en-GB" sz="1400" i="1" dirty="0" smtClean="0">
                <a:solidFill>
                  <a:srgbClr val="002060"/>
                </a:solidFill>
                <a:latin typeface="Times New Roman" panose="02020603050405020304" pitchFamily="18" charset="0"/>
                <a:cs typeface="Times New Roman" panose="02020603050405020304" pitchFamily="18" charset="0"/>
              </a:rPr>
              <a:t>mutually </a:t>
            </a:r>
            <a:r>
              <a:rPr lang="en-GB" sz="1400" i="1" dirty="0">
                <a:solidFill>
                  <a:srgbClr val="002060"/>
                </a:solidFill>
                <a:latin typeface="Times New Roman" panose="02020603050405020304" pitchFamily="18" charset="0"/>
                <a:cs typeface="Times New Roman" panose="02020603050405020304" pitchFamily="18" charset="0"/>
              </a:rPr>
              <a:t>all the villages with the Xiushan County seat following the high-standard of one-day timeliness </a:t>
            </a:r>
          </a:p>
        </p:txBody>
      </p:sp>
      <p:sp>
        <p:nvSpPr>
          <p:cNvPr id="15" name="椭圆 14"/>
          <p:cNvSpPr/>
          <p:nvPr/>
        </p:nvSpPr>
        <p:spPr>
          <a:xfrm>
            <a:off x="519114" y="4361556"/>
            <a:ext cx="1503600" cy="78234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00170" y="4450305"/>
            <a:ext cx="1561171" cy="646331"/>
          </a:xfrm>
          <a:prstGeom prst="rect">
            <a:avLst/>
          </a:prstGeom>
          <a:noFill/>
        </p:spPr>
        <p:txBody>
          <a:bodyPr wrap="square" rtlCol="0">
            <a:spAutoFit/>
          </a:bodyPr>
          <a:lstStyle/>
          <a:p>
            <a:pPr algn="ctr"/>
            <a:r>
              <a:rPr lang="en-US" altLang="zh-CN" sz="1200" b="1" i="1" dirty="0" smtClean="0">
                <a:solidFill>
                  <a:srgbClr val="002060"/>
                </a:solidFill>
                <a:latin typeface="Times New Roman" panose="02020603050405020304" pitchFamily="18" charset="0"/>
                <a:cs typeface="Times New Roman" panose="02020603050405020304" pitchFamily="18" charset="0"/>
              </a:rPr>
              <a:t>Design the most efficient logistic routes</a:t>
            </a:r>
            <a:endParaRPr lang="zh-CN" altLang="en-US" sz="1200" b="1" i="1" dirty="0">
              <a:solidFill>
                <a:srgbClr val="002060"/>
              </a:solidFill>
              <a:latin typeface="Times New Roman" panose="02020603050405020304" pitchFamily="18" charset="0"/>
              <a:cs typeface="Times New Roman" panose="02020603050405020304" pitchFamily="18" charset="0"/>
            </a:endParaRPr>
          </a:p>
        </p:txBody>
      </p:sp>
      <p:sp>
        <p:nvSpPr>
          <p:cNvPr id="17" name="椭圆 16"/>
          <p:cNvSpPr/>
          <p:nvPr/>
        </p:nvSpPr>
        <p:spPr>
          <a:xfrm>
            <a:off x="2228756" y="4361555"/>
            <a:ext cx="1503600" cy="78234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207620" y="4429560"/>
            <a:ext cx="1561171" cy="646331"/>
          </a:xfrm>
          <a:prstGeom prst="rect">
            <a:avLst/>
          </a:prstGeom>
          <a:noFill/>
        </p:spPr>
        <p:txBody>
          <a:bodyPr wrap="square" rtlCol="0">
            <a:spAutoFit/>
          </a:bodyPr>
          <a:lstStyle/>
          <a:p>
            <a:pPr algn="ctr"/>
            <a:r>
              <a:rPr lang="en-US" altLang="zh-CN" sz="1200" b="1" i="1" dirty="0" smtClean="0">
                <a:solidFill>
                  <a:srgbClr val="002060"/>
                </a:solidFill>
                <a:latin typeface="Times New Roman" panose="02020603050405020304" pitchFamily="18" charset="0"/>
                <a:cs typeface="Times New Roman" panose="02020603050405020304" pitchFamily="18" charset="0"/>
              </a:rPr>
              <a:t>Deliver orders from county seat down to each villages</a:t>
            </a:r>
            <a:endParaRPr lang="zh-CN" altLang="en-US" sz="1200" b="1" i="1" dirty="0">
              <a:solidFill>
                <a:srgbClr val="002060"/>
              </a:solidFill>
              <a:latin typeface="Times New Roman" panose="02020603050405020304" pitchFamily="18" charset="0"/>
              <a:cs typeface="Times New Roman" panose="02020603050405020304" pitchFamily="18" charset="0"/>
            </a:endParaRPr>
          </a:p>
        </p:txBody>
      </p:sp>
      <p:sp>
        <p:nvSpPr>
          <p:cNvPr id="19" name="椭圆 18"/>
          <p:cNvSpPr/>
          <p:nvPr/>
        </p:nvSpPr>
        <p:spPr>
          <a:xfrm>
            <a:off x="3938397" y="4362890"/>
            <a:ext cx="1503600" cy="78234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779257" y="4408699"/>
            <a:ext cx="1821880" cy="646331"/>
          </a:xfrm>
          <a:prstGeom prst="rect">
            <a:avLst/>
          </a:prstGeom>
          <a:noFill/>
        </p:spPr>
        <p:txBody>
          <a:bodyPr wrap="square" rtlCol="0">
            <a:spAutoFit/>
          </a:bodyPr>
          <a:lstStyle/>
          <a:p>
            <a:pPr algn="ctr"/>
            <a:r>
              <a:rPr lang="en-US" altLang="zh-CN" sz="1200" b="1" i="1" dirty="0" smtClean="0">
                <a:solidFill>
                  <a:srgbClr val="002060"/>
                </a:solidFill>
                <a:latin typeface="Times New Roman" panose="02020603050405020304" pitchFamily="18" charset="0"/>
                <a:cs typeface="Times New Roman" panose="02020603050405020304" pitchFamily="18" charset="0"/>
              </a:rPr>
              <a:t>Collect agricultural products from each villages up to county seat</a:t>
            </a:r>
            <a:endParaRPr lang="zh-CN" altLang="en-US" sz="1200" b="1" i="1" dirty="0">
              <a:solidFill>
                <a:srgbClr val="002060"/>
              </a:solidFill>
              <a:latin typeface="Times New Roman" panose="02020603050405020304" pitchFamily="18" charset="0"/>
              <a:cs typeface="Times New Roman" panose="02020603050405020304" pitchFamily="18" charset="0"/>
            </a:endParaRPr>
          </a:p>
        </p:txBody>
      </p:sp>
      <p:sp>
        <p:nvSpPr>
          <p:cNvPr id="13" name="矩形 12"/>
          <p:cNvSpPr/>
          <p:nvPr/>
        </p:nvSpPr>
        <p:spPr>
          <a:xfrm>
            <a:off x="188524" y="6077693"/>
            <a:ext cx="8194255" cy="307777"/>
          </a:xfrm>
          <a:prstGeom prst="rect">
            <a:avLst/>
          </a:prstGeom>
        </p:spPr>
        <p:txBody>
          <a:bodyPr wrap="square">
            <a:spAutoFit/>
          </a:bodyPr>
          <a:lstStyle/>
          <a:p>
            <a:pPr marL="285750" indent="-285750">
              <a:buFont typeface="Arial" panose="020B0604020202020204" pitchFamily="34" charset="0"/>
              <a:buChar char="•"/>
            </a:pPr>
            <a:r>
              <a:rPr lang="en-GB" sz="1400" dirty="0" smtClean="0">
                <a:latin typeface="Times New Roman" panose="02020603050405020304" pitchFamily="18" charset="0"/>
                <a:cs typeface="Times New Roman" panose="02020603050405020304" pitchFamily="18" charset="0"/>
              </a:rPr>
              <a:t>by </a:t>
            </a:r>
            <a:r>
              <a:rPr lang="en-GB" sz="1400" dirty="0">
                <a:latin typeface="Times New Roman" panose="02020603050405020304" pitchFamily="18" charset="0"/>
                <a:cs typeface="Times New Roman" panose="02020603050405020304" pitchFamily="18" charset="0"/>
              </a:rPr>
              <a:t>implementing </a:t>
            </a:r>
            <a:r>
              <a:rPr lang="en-GB" sz="1400" dirty="0">
                <a:solidFill>
                  <a:srgbClr val="C00000"/>
                </a:solidFill>
                <a:latin typeface="Times New Roman" panose="02020603050405020304" pitchFamily="18" charset="0"/>
                <a:cs typeface="Times New Roman" panose="02020603050405020304" pitchFamily="18" charset="0"/>
              </a:rPr>
              <a:t>multiple preferential policy measures </a:t>
            </a:r>
            <a:r>
              <a:rPr lang="en-GB" sz="1400" dirty="0">
                <a:latin typeface="Times New Roman" panose="02020603050405020304" pitchFamily="18" charset="0"/>
                <a:cs typeface="Times New Roman" panose="02020603050405020304" pitchFamily="18" charset="0"/>
              </a:rPr>
              <a:t>such as the </a:t>
            </a:r>
            <a:r>
              <a:rPr lang="en-GB" sz="1400" b="1" i="1" dirty="0">
                <a:latin typeface="Times New Roman" panose="02020603050405020304" pitchFamily="18" charset="0"/>
                <a:cs typeface="Times New Roman" panose="02020603050405020304" pitchFamily="18" charset="0"/>
              </a:rPr>
              <a:t>place provision </a:t>
            </a:r>
            <a:r>
              <a:rPr lang="en-GB" sz="1400" dirty="0">
                <a:latin typeface="Times New Roman" panose="02020603050405020304" pitchFamily="18" charset="0"/>
                <a:cs typeface="Times New Roman" panose="02020603050405020304" pitchFamily="18" charset="0"/>
              </a:rPr>
              <a:t>and </a:t>
            </a:r>
            <a:r>
              <a:rPr lang="en-GB" sz="1400" b="1" i="1" dirty="0">
                <a:latin typeface="Times New Roman" panose="02020603050405020304" pitchFamily="18" charset="0"/>
                <a:cs typeface="Times New Roman" panose="02020603050405020304" pitchFamily="18" charset="0"/>
              </a:rPr>
              <a:t>rent discount</a:t>
            </a:r>
          </a:p>
        </p:txBody>
      </p:sp>
      <p:sp>
        <p:nvSpPr>
          <p:cNvPr id="2" name="矩形 1"/>
          <p:cNvSpPr/>
          <p:nvPr/>
        </p:nvSpPr>
        <p:spPr>
          <a:xfrm>
            <a:off x="9611232" y="5560036"/>
            <a:ext cx="1758302" cy="415498"/>
          </a:xfrm>
          <a:prstGeom prst="rect">
            <a:avLst/>
          </a:prstGeom>
        </p:spPr>
        <p:txBody>
          <a:bodyPr wrap="none">
            <a:spAutoFit/>
          </a:bodyPr>
          <a:lstStyle/>
          <a:p>
            <a:pPr>
              <a:lnSpc>
                <a:spcPct val="150000"/>
              </a:lnSpc>
            </a:pPr>
            <a:r>
              <a:rPr lang="en-US" sz="1400" dirty="0">
                <a:latin typeface="Times New Roman" panose="02020603050405020304" pitchFamily="18" charset="0"/>
                <a:cs typeface="Times New Roman" panose="02020603050405020304" pitchFamily="18" charset="0"/>
              </a:rPr>
              <a:t>(Photo by Yitian Ren)</a:t>
            </a:r>
            <a:endParaRPr lang="en-GB"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7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75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9" grpId="0"/>
      <p:bldP spid="11" grpId="0"/>
      <p:bldP spid="14" grpId="0"/>
      <p:bldP spid="5" grpId="0"/>
      <p:bldP spid="6" grpId="0"/>
      <p:bldP spid="15" grpId="0" animBg="1"/>
      <p:bldP spid="16" grpId="0"/>
      <p:bldP spid="17" grpId="0" animBg="1"/>
      <p:bldP spid="18" grpId="0"/>
      <p:bldP spid="19" grpId="0" animBg="1"/>
      <p:bldP spid="20" grpId="0"/>
      <p:bldP spid="1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805664" y="392445"/>
            <a:ext cx="9386336"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Adoption of e-commerce in the rural development in Xiushan County, Chongqing</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5816930" y="5536479"/>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8" name="矩形 7"/>
          <p:cNvSpPr/>
          <p:nvPr/>
        </p:nvSpPr>
        <p:spPr>
          <a:xfrm>
            <a:off x="2805664" y="749288"/>
            <a:ext cx="7032880"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a:solidFill>
                  <a:srgbClr val="C00000"/>
                </a:solidFill>
                <a:latin typeface="Times New Roman" panose="02020603050405020304" pitchFamily="18" charset="0"/>
                <a:cs typeface="Times New Roman" panose="02020603050405020304" pitchFamily="18" charset="0"/>
              </a:rPr>
              <a:t>How e-commerce is adopted in Xiushan County for rural development?</a:t>
            </a:r>
            <a:endParaRPr lang="en-GB" sz="1600" b="1" dirty="0">
              <a:solidFill>
                <a:srgbClr val="C00000"/>
              </a:solidFill>
              <a:latin typeface="Times New Roman" panose="02020603050405020304" pitchFamily="18" charset="0"/>
              <a:cs typeface="Times New Roman" panose="02020603050405020304" pitchFamily="18" charset="0"/>
            </a:endParaRPr>
          </a:p>
        </p:txBody>
      </p:sp>
      <p:sp>
        <p:nvSpPr>
          <p:cNvPr id="36" name="椭圆 35"/>
          <p:cNvSpPr/>
          <p:nvPr/>
        </p:nvSpPr>
        <p:spPr>
          <a:xfrm>
            <a:off x="1863129" y="3718785"/>
            <a:ext cx="2276154" cy="2156248"/>
          </a:xfrm>
          <a:prstGeom prst="ellipse">
            <a:avLst/>
          </a:prstGeom>
          <a:solidFill>
            <a:srgbClr val="70AD47">
              <a:lumMod val="20000"/>
              <a:lumOff val="80000"/>
            </a:srgbClr>
          </a:solidFill>
          <a:ln w="6350" cap="flat" cmpd="sng" algn="ctr">
            <a:noFill/>
            <a:prstDash val="solid"/>
            <a:miter lim="800000"/>
          </a:ln>
          <a:effectLst/>
        </p:spPr>
        <p:txBody>
          <a:bodyPr rtlCol="0" anchor="ctr"/>
          <a:lstStyle/>
          <a:p>
            <a:pPr algn="ctr">
              <a:defRPr/>
            </a:pPr>
            <a:endParaRPr lang="zh-CN" altLang="en-US" sz="1801" kern="0" smtClean="0">
              <a:solidFill>
                <a:prstClr val="black"/>
              </a:solidFill>
              <a:latin typeface="Calibri" panose="020F0502020204030204"/>
            </a:endParaRPr>
          </a:p>
        </p:txBody>
      </p:sp>
      <p:sp>
        <p:nvSpPr>
          <p:cNvPr id="37" name="椭圆 36"/>
          <p:cNvSpPr/>
          <p:nvPr/>
        </p:nvSpPr>
        <p:spPr>
          <a:xfrm>
            <a:off x="2283090" y="1393596"/>
            <a:ext cx="2251178" cy="2058779"/>
          </a:xfrm>
          <a:prstGeom prst="ellipse">
            <a:avLst/>
          </a:prstGeom>
          <a:solidFill>
            <a:srgbClr val="5B9BD5">
              <a:lumMod val="20000"/>
              <a:lumOff val="80000"/>
            </a:srgbClr>
          </a:solidFill>
          <a:ln w="6350" cap="flat" cmpd="sng" algn="ctr">
            <a:noFill/>
            <a:prstDash val="solid"/>
            <a:miter lim="800000"/>
          </a:ln>
          <a:effectLst/>
        </p:spPr>
        <p:txBody>
          <a:bodyPr rtlCol="0" anchor="ctr"/>
          <a:lstStyle/>
          <a:p>
            <a:pPr algn="ctr"/>
            <a:endParaRPr lang="zh-CN" altLang="en-US" sz="1801" kern="0">
              <a:solidFill>
                <a:prstClr val="black"/>
              </a:solidFill>
              <a:latin typeface="Calibri" panose="020F0502020204030204"/>
            </a:endParaRPr>
          </a:p>
        </p:txBody>
      </p:sp>
      <p:sp>
        <p:nvSpPr>
          <p:cNvPr id="38" name="椭圆 37"/>
          <p:cNvSpPr/>
          <p:nvPr/>
        </p:nvSpPr>
        <p:spPr>
          <a:xfrm>
            <a:off x="210844" y="1355874"/>
            <a:ext cx="2648529" cy="2520122"/>
          </a:xfrm>
          <a:prstGeom prst="ellipse">
            <a:avLst/>
          </a:prstGeom>
          <a:solidFill>
            <a:srgbClr val="FFC000">
              <a:lumMod val="20000"/>
              <a:lumOff val="80000"/>
            </a:srgbClr>
          </a:solidFill>
          <a:ln w="6350" cap="flat" cmpd="sng" algn="ctr">
            <a:noFill/>
            <a:prstDash val="solid"/>
            <a:miter lim="800000"/>
          </a:ln>
          <a:effectLst/>
        </p:spPr>
        <p:txBody>
          <a:bodyPr rtlCol="0" anchor="ctr"/>
          <a:lstStyle/>
          <a:p>
            <a:pPr algn="ctr"/>
            <a:endParaRPr lang="zh-CN" altLang="en-US" sz="1801" kern="0">
              <a:solidFill>
                <a:prstClr val="black"/>
              </a:solidFill>
              <a:latin typeface="Calibri" panose="020F0502020204030204"/>
            </a:endParaRPr>
          </a:p>
        </p:txBody>
      </p:sp>
      <p:sp>
        <p:nvSpPr>
          <p:cNvPr id="40" name="矩形 39"/>
          <p:cNvSpPr/>
          <p:nvPr/>
        </p:nvSpPr>
        <p:spPr>
          <a:xfrm>
            <a:off x="350839" y="1875970"/>
            <a:ext cx="1472183" cy="508024"/>
          </a:xfrm>
          <a:prstGeom prst="rect">
            <a:avLst/>
          </a:prstGeom>
        </p:spPr>
        <p:txBody>
          <a:bodyPr wrap="square">
            <a:spAutoFit/>
          </a:bodyPr>
          <a:lstStyle/>
          <a:p>
            <a:pPr algn="ctr">
              <a:lnSpc>
                <a:spcPct val="150000"/>
              </a:lnSpc>
            </a:pPr>
            <a:r>
              <a:rPr lang="en-US" altLang="zh-CN" sz="1801" b="1" dirty="0">
                <a:solidFill>
                  <a:srgbClr val="002060"/>
                </a:solidFill>
                <a:latin typeface="Calibri"/>
              </a:rPr>
              <a:t>State Power</a:t>
            </a:r>
          </a:p>
        </p:txBody>
      </p:sp>
      <p:sp>
        <p:nvSpPr>
          <p:cNvPr id="41" name="矩形 40"/>
          <p:cNvSpPr/>
          <p:nvPr/>
        </p:nvSpPr>
        <p:spPr>
          <a:xfrm>
            <a:off x="2209578" y="4335385"/>
            <a:ext cx="1567662" cy="646587"/>
          </a:xfrm>
          <a:prstGeom prst="rect">
            <a:avLst/>
          </a:prstGeom>
        </p:spPr>
        <p:txBody>
          <a:bodyPr wrap="square">
            <a:spAutoFit/>
          </a:bodyPr>
          <a:lstStyle/>
          <a:p>
            <a:pPr algn="ctr"/>
            <a:r>
              <a:rPr lang="en-US" altLang="zh-CN" sz="1801" b="1" dirty="0" smtClean="0">
                <a:solidFill>
                  <a:srgbClr val="002060"/>
                </a:solidFill>
                <a:latin typeface="Calibri"/>
              </a:rPr>
              <a:t>Grass-root </a:t>
            </a:r>
          </a:p>
          <a:p>
            <a:pPr algn="ctr"/>
            <a:r>
              <a:rPr lang="en-US" altLang="zh-CN" sz="1801" b="1" dirty="0" smtClean="0">
                <a:solidFill>
                  <a:srgbClr val="002060"/>
                </a:solidFill>
                <a:latin typeface="Calibri"/>
              </a:rPr>
              <a:t>Communities</a:t>
            </a:r>
            <a:endParaRPr lang="en-US" altLang="zh-CN" sz="1801" b="1" dirty="0">
              <a:solidFill>
                <a:srgbClr val="002060"/>
              </a:solidFill>
              <a:latin typeface="Calibri"/>
            </a:endParaRPr>
          </a:p>
        </p:txBody>
      </p:sp>
      <p:sp>
        <p:nvSpPr>
          <p:cNvPr id="42" name="矩形 41"/>
          <p:cNvSpPr/>
          <p:nvPr/>
        </p:nvSpPr>
        <p:spPr>
          <a:xfrm>
            <a:off x="2506921" y="1964339"/>
            <a:ext cx="2563283" cy="369460"/>
          </a:xfrm>
          <a:prstGeom prst="rect">
            <a:avLst/>
          </a:prstGeom>
        </p:spPr>
        <p:txBody>
          <a:bodyPr wrap="square">
            <a:spAutoFit/>
          </a:bodyPr>
          <a:lstStyle/>
          <a:p>
            <a:pPr algn="ctr"/>
            <a:r>
              <a:rPr lang="en-US" altLang="zh-CN" sz="1801" b="1" dirty="0" smtClean="0">
                <a:solidFill>
                  <a:srgbClr val="002060"/>
                </a:solidFill>
                <a:latin typeface="Calibri"/>
              </a:rPr>
              <a:t>Private Sector</a:t>
            </a:r>
            <a:endParaRPr lang="en-US" altLang="zh-CN" sz="1801" b="1" dirty="0">
              <a:solidFill>
                <a:srgbClr val="002060"/>
              </a:solidFill>
              <a:latin typeface="Calibri"/>
            </a:endParaRPr>
          </a:p>
        </p:txBody>
      </p:sp>
      <p:cxnSp>
        <p:nvCxnSpPr>
          <p:cNvPr id="45" name="直接箭头连接符 44"/>
          <p:cNvCxnSpPr/>
          <p:nvPr/>
        </p:nvCxnSpPr>
        <p:spPr>
          <a:xfrm>
            <a:off x="1730432" y="2099232"/>
            <a:ext cx="1367833" cy="0"/>
          </a:xfrm>
          <a:prstGeom prst="straightConnector1">
            <a:avLst/>
          </a:prstGeom>
          <a:noFill/>
          <a:ln w="19050" cap="flat" cmpd="sng" algn="ctr">
            <a:solidFill>
              <a:sysClr val="windowText" lastClr="000000">
                <a:lumMod val="65000"/>
                <a:lumOff val="35000"/>
              </a:sysClr>
            </a:solidFill>
            <a:prstDash val="solid"/>
            <a:tailEnd type="triangle"/>
          </a:ln>
          <a:effectLst/>
        </p:spPr>
      </p:cxnSp>
      <p:sp>
        <p:nvSpPr>
          <p:cNvPr id="46" name="文本框 45"/>
          <p:cNvSpPr txBox="1"/>
          <p:nvPr/>
        </p:nvSpPr>
        <p:spPr>
          <a:xfrm>
            <a:off x="4631868" y="3410760"/>
            <a:ext cx="5417031" cy="1998111"/>
          </a:xfrm>
          <a:prstGeom prst="rect">
            <a:avLst/>
          </a:prstGeom>
          <a:noFill/>
        </p:spPr>
        <p:txBody>
          <a:bodyPr wrap="square" rtlCol="0">
            <a:spAutoFit/>
          </a:bodyPr>
          <a:lstStyle/>
          <a:p>
            <a:pPr>
              <a:lnSpc>
                <a:spcPct val="150000"/>
              </a:lnSpc>
            </a:pPr>
            <a:r>
              <a:rPr lang="en-US" sz="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1200" i="1" dirty="0" smtClean="0">
                <a:solidFill>
                  <a:srgbClr val="C00000"/>
                </a:solidFill>
                <a:latin typeface="Times New Roman" panose="02020603050405020304" pitchFamily="18" charset="0"/>
                <a:cs typeface="Times New Roman" panose="02020603050405020304" pitchFamily="18" charset="0"/>
              </a:rPr>
              <a:t>Leveraging; Manipulating; </a:t>
            </a:r>
            <a:r>
              <a:rPr lang="en-US" altLang="zh-CN" sz="1200" i="1"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Guiding; Regulating; </a:t>
            </a:r>
            <a:r>
              <a:rPr lang="en-US" sz="1200" i="1" dirty="0" smtClean="0">
                <a:solidFill>
                  <a:srgbClr val="C00000"/>
                </a:solidFill>
                <a:latin typeface="Times New Roman" panose="02020603050405020304" pitchFamily="18" charset="0"/>
                <a:cs typeface="Times New Roman" panose="02020603050405020304" pitchFamily="18" charset="0"/>
              </a:rPr>
              <a:t>Governing</a:t>
            </a:r>
          </a:p>
          <a:p>
            <a:pPr>
              <a:lnSpc>
                <a:spcPct val="150000"/>
              </a:lnSpc>
            </a:pPr>
            <a:r>
              <a:rPr lang="en-US" sz="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1200" i="1" dirty="0" smtClean="0">
                <a:solidFill>
                  <a:srgbClr val="C00000"/>
                </a:solidFill>
                <a:latin typeface="Times New Roman" panose="02020603050405020304" pitchFamily="18" charset="0"/>
                <a:cs typeface="Times New Roman" panose="02020603050405020304" pitchFamily="18" charset="0"/>
              </a:rPr>
              <a:t>Obey; Facilitate; Enable development </a:t>
            </a:r>
            <a:r>
              <a:rPr lang="en-US" altLang="zh-CN" sz="1200" i="1"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roadmap achievement</a:t>
            </a:r>
          </a:p>
          <a:p>
            <a:pPr>
              <a:lnSpc>
                <a:spcPct val="150000"/>
              </a:lnSpc>
            </a:pPr>
            <a:r>
              <a:rPr lang="en-US" sz="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1200" i="1" dirty="0" smtClean="0">
                <a:solidFill>
                  <a:srgbClr val="C00000"/>
                </a:solidFill>
                <a:latin typeface="Times New Roman" panose="02020603050405020304" pitchFamily="18" charset="0"/>
                <a:cs typeface="Times New Roman" panose="02020603050405020304" pitchFamily="18" charset="0"/>
              </a:rPr>
              <a:t>G</a:t>
            </a:r>
            <a:r>
              <a:rPr lang="en-US" altLang="zh-CN" sz="1200" i="1"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uiding</a:t>
            </a:r>
            <a:r>
              <a:rPr lang="en-US" altLang="zh-CN" sz="1200"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Organising; Cultivating; </a:t>
            </a:r>
            <a:r>
              <a:rPr lang="en-US" sz="1200" i="1" dirty="0" smtClean="0">
                <a:solidFill>
                  <a:srgbClr val="C00000"/>
                </a:solidFill>
                <a:latin typeface="Times New Roman" panose="02020603050405020304" pitchFamily="18" charset="0"/>
                <a:cs typeface="Times New Roman" panose="02020603050405020304" pitchFamily="18" charset="0"/>
              </a:rPr>
              <a:t>Subsidising; Empowering</a:t>
            </a:r>
            <a:endParaRPr lang="en-GB" sz="1200" i="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200" i="1" dirty="0">
                <a:solidFill>
                  <a:srgbClr val="C00000"/>
                </a:solidFill>
                <a:latin typeface="Times New Roman" panose="02020603050405020304" pitchFamily="18" charset="0"/>
                <a:cs typeface="Times New Roman" panose="02020603050405020304" pitchFamily="18" charset="0"/>
              </a:rPr>
              <a:t>Seek </a:t>
            </a:r>
            <a:r>
              <a:rPr lang="en-US" sz="1200" i="1" dirty="0" smtClean="0">
                <a:solidFill>
                  <a:srgbClr val="C00000"/>
                </a:solidFill>
                <a:latin typeface="Times New Roman" panose="02020603050405020304" pitchFamily="18" charset="0"/>
                <a:cs typeface="Times New Roman" panose="02020603050405020304" pitchFamily="18" charset="0"/>
              </a:rPr>
              <a:t>support; </a:t>
            </a:r>
            <a:r>
              <a:rPr lang="en-US" sz="1200" i="1" dirty="0">
                <a:solidFill>
                  <a:srgbClr val="C00000"/>
                </a:solidFill>
                <a:latin typeface="Times New Roman" panose="02020603050405020304" pitchFamily="18" charset="0"/>
                <a:cs typeface="Times New Roman" panose="02020603050405020304" pitchFamily="18" charset="0"/>
              </a:rPr>
              <a:t>Improve </a:t>
            </a:r>
            <a:r>
              <a:rPr lang="en-US" sz="1200" i="1" dirty="0" smtClean="0">
                <a:solidFill>
                  <a:srgbClr val="C00000"/>
                </a:solidFill>
                <a:latin typeface="Times New Roman" panose="02020603050405020304" pitchFamily="18" charset="0"/>
                <a:cs typeface="Times New Roman" panose="02020603050405020304" pitchFamily="18" charset="0"/>
              </a:rPr>
              <a:t>political performance; Fulfill</a:t>
            </a:r>
          </a:p>
          <a:p>
            <a:pPr>
              <a:lnSpc>
                <a:spcPct val="150000"/>
              </a:lnSpc>
            </a:pPr>
            <a:r>
              <a:rPr lang="en-US" sz="1200" i="1" dirty="0">
                <a:solidFill>
                  <a:srgbClr val="C00000"/>
                </a:solidFill>
                <a:latin typeface="Times New Roman" panose="02020603050405020304" pitchFamily="18" charset="0"/>
                <a:cs typeface="Times New Roman" panose="02020603050405020304" pitchFamily="18" charset="0"/>
              </a:rPr>
              <a:t> </a:t>
            </a:r>
            <a:r>
              <a:rPr lang="en-US" sz="1200" i="1" dirty="0" smtClean="0">
                <a:solidFill>
                  <a:srgbClr val="C00000"/>
                </a:solidFill>
                <a:latin typeface="Times New Roman" panose="02020603050405020304" pitchFamily="18" charset="0"/>
                <a:cs typeface="Times New Roman" panose="02020603050405020304" pitchFamily="18" charset="0"/>
              </a:rPr>
              <a:t>   development </a:t>
            </a:r>
            <a:r>
              <a:rPr lang="en-US" sz="1200" i="1" dirty="0">
                <a:solidFill>
                  <a:srgbClr val="C00000"/>
                </a:solidFill>
                <a:latin typeface="Times New Roman" panose="02020603050405020304" pitchFamily="18" charset="0"/>
                <a:cs typeface="Times New Roman" panose="02020603050405020304" pitchFamily="18" charset="0"/>
              </a:rPr>
              <a:t>blueprint</a:t>
            </a:r>
          </a:p>
          <a:p>
            <a:pPr>
              <a:lnSpc>
                <a:spcPct val="150000"/>
              </a:lnSpc>
            </a:pPr>
            <a:r>
              <a:rPr lang="en-US" sz="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en-US" sz="1200" i="1" dirty="0" smtClean="0">
                <a:solidFill>
                  <a:srgbClr val="C00000"/>
                </a:solidFill>
                <a:latin typeface="Times New Roman" panose="02020603050405020304" pitchFamily="18" charset="0"/>
                <a:cs typeface="Times New Roman" panose="02020603050405020304" pitchFamily="18" charset="0"/>
              </a:rPr>
              <a:t>T</a:t>
            </a:r>
            <a:r>
              <a:rPr lang="en-US" altLang="zh-CN" sz="1200" i="1"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raining; Service providing (logistics and others)</a:t>
            </a:r>
            <a:endParaRPr lang="en-GB" sz="1200" i="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a:t>
            </a:r>
            <a:r>
              <a:rPr lang="en-US" sz="1200" i="1" dirty="0" smtClean="0">
                <a:solidFill>
                  <a:srgbClr val="C00000"/>
                </a:solidFill>
                <a:latin typeface="Times New Roman" panose="02020603050405020304" pitchFamily="18" charset="0"/>
                <a:cs typeface="Times New Roman" panose="02020603050405020304" pitchFamily="18" charset="0"/>
              </a:rPr>
              <a:t>Seek support; Feedback and Adjustment</a:t>
            </a:r>
            <a:endParaRPr lang="en-GB" sz="1200" i="1" dirty="0">
              <a:solidFill>
                <a:srgbClr val="C00000"/>
              </a:solidFill>
              <a:latin typeface="Times New Roman" panose="02020603050405020304" pitchFamily="18" charset="0"/>
              <a:cs typeface="Times New Roman" panose="02020603050405020304" pitchFamily="18" charset="0"/>
            </a:endParaRPr>
          </a:p>
        </p:txBody>
      </p:sp>
      <p:cxnSp>
        <p:nvCxnSpPr>
          <p:cNvPr id="47" name="直接箭头连接符 46"/>
          <p:cNvCxnSpPr/>
          <p:nvPr/>
        </p:nvCxnSpPr>
        <p:spPr>
          <a:xfrm>
            <a:off x="1396903" y="2455908"/>
            <a:ext cx="1143598" cy="1901424"/>
          </a:xfrm>
          <a:prstGeom prst="straightConnector1">
            <a:avLst/>
          </a:prstGeom>
          <a:noFill/>
          <a:ln w="19050" cap="flat" cmpd="sng" algn="ctr">
            <a:solidFill>
              <a:sysClr val="windowText" lastClr="000000">
                <a:lumMod val="65000"/>
                <a:lumOff val="35000"/>
              </a:sysClr>
            </a:solidFill>
            <a:prstDash val="solid"/>
            <a:tailEnd type="triangle"/>
          </a:ln>
          <a:effectLst/>
        </p:spPr>
      </p:cxnSp>
      <p:cxnSp>
        <p:nvCxnSpPr>
          <p:cNvPr id="48" name="直接箭头连接符 47"/>
          <p:cNvCxnSpPr/>
          <p:nvPr/>
        </p:nvCxnSpPr>
        <p:spPr>
          <a:xfrm flipH="1">
            <a:off x="3300358" y="2455908"/>
            <a:ext cx="505612" cy="1901424"/>
          </a:xfrm>
          <a:prstGeom prst="straightConnector1">
            <a:avLst/>
          </a:prstGeom>
          <a:noFill/>
          <a:ln w="19050" cap="flat" cmpd="sng" algn="ctr">
            <a:solidFill>
              <a:sysClr val="windowText" lastClr="000000">
                <a:lumMod val="65000"/>
                <a:lumOff val="35000"/>
              </a:sysClr>
            </a:solidFill>
            <a:prstDash val="solid"/>
            <a:tailEnd type="triangle"/>
          </a:ln>
          <a:effectLst/>
        </p:spPr>
      </p:cxnSp>
      <p:sp>
        <p:nvSpPr>
          <p:cNvPr id="49" name="矩形 48"/>
          <p:cNvSpPr/>
          <p:nvPr/>
        </p:nvSpPr>
        <p:spPr>
          <a:xfrm rot="17424022">
            <a:off x="3237463" y="3293833"/>
            <a:ext cx="285510" cy="369332"/>
          </a:xfrm>
          <a:prstGeom prst="rect">
            <a:avLst/>
          </a:prstGeom>
        </p:spPr>
        <p:txBody>
          <a:bodyPr wrap="square">
            <a:spAutoFit/>
          </a:bodyPr>
          <a:lstStyle/>
          <a:p>
            <a:r>
              <a:rPr lang="en-US"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endParaRPr lang="en-GB"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0" name="直接箭头连接符 49"/>
          <p:cNvCxnSpPr/>
          <p:nvPr/>
        </p:nvCxnSpPr>
        <p:spPr>
          <a:xfrm flipH="1">
            <a:off x="1692623" y="2238147"/>
            <a:ext cx="1367830" cy="0"/>
          </a:xfrm>
          <a:prstGeom prst="straightConnector1">
            <a:avLst/>
          </a:prstGeom>
          <a:noFill/>
          <a:ln w="19050" cap="flat" cmpd="sng" algn="ctr">
            <a:solidFill>
              <a:sysClr val="windowText" lastClr="000000">
                <a:lumMod val="65000"/>
                <a:lumOff val="35000"/>
              </a:sysClr>
            </a:solidFill>
            <a:prstDash val="solid"/>
            <a:tailEnd type="triangle"/>
          </a:ln>
          <a:effectLst/>
        </p:spPr>
      </p:cxnSp>
      <p:cxnSp>
        <p:nvCxnSpPr>
          <p:cNvPr id="51" name="直接箭头连接符 50"/>
          <p:cNvCxnSpPr/>
          <p:nvPr/>
        </p:nvCxnSpPr>
        <p:spPr>
          <a:xfrm flipH="1" flipV="1">
            <a:off x="1228396" y="2493924"/>
            <a:ext cx="1148142" cy="1874872"/>
          </a:xfrm>
          <a:prstGeom prst="straightConnector1">
            <a:avLst/>
          </a:prstGeom>
          <a:noFill/>
          <a:ln w="19050" cap="flat" cmpd="sng" algn="ctr">
            <a:solidFill>
              <a:sysClr val="windowText" lastClr="000000">
                <a:lumMod val="65000"/>
                <a:lumOff val="35000"/>
              </a:sysClr>
            </a:solidFill>
            <a:prstDash val="solid"/>
            <a:tailEnd type="triangle"/>
          </a:ln>
          <a:effectLst/>
        </p:spPr>
      </p:cxnSp>
      <p:cxnSp>
        <p:nvCxnSpPr>
          <p:cNvPr id="52" name="直接箭头连接符 51"/>
          <p:cNvCxnSpPr/>
          <p:nvPr/>
        </p:nvCxnSpPr>
        <p:spPr>
          <a:xfrm flipV="1">
            <a:off x="3469691" y="2493924"/>
            <a:ext cx="498451" cy="1874872"/>
          </a:xfrm>
          <a:prstGeom prst="straightConnector1">
            <a:avLst/>
          </a:prstGeom>
          <a:noFill/>
          <a:ln w="19050" cap="flat" cmpd="sng" algn="ctr">
            <a:solidFill>
              <a:sysClr val="windowText" lastClr="000000">
                <a:lumMod val="65000"/>
                <a:lumOff val="35000"/>
              </a:sysClr>
            </a:solidFill>
            <a:prstDash val="solid"/>
            <a:tailEnd type="triangle"/>
          </a:ln>
          <a:effectLst/>
        </p:spPr>
      </p:cxnSp>
      <p:sp>
        <p:nvSpPr>
          <p:cNvPr id="53" name="矩形 52"/>
          <p:cNvSpPr/>
          <p:nvPr/>
        </p:nvSpPr>
        <p:spPr>
          <a:xfrm rot="17442788">
            <a:off x="3643061" y="3473529"/>
            <a:ext cx="285510" cy="369332"/>
          </a:xfrm>
          <a:prstGeom prst="rect">
            <a:avLst/>
          </a:prstGeom>
        </p:spPr>
        <p:txBody>
          <a:bodyPr wrap="square">
            <a:spAutoFit/>
          </a:bodyPr>
          <a:lstStyle/>
          <a:p>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endParaRPr lang="en-GB"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4" name="矩形 53"/>
          <p:cNvSpPr/>
          <p:nvPr/>
        </p:nvSpPr>
        <p:spPr>
          <a:xfrm>
            <a:off x="2191180" y="1725894"/>
            <a:ext cx="375667" cy="369332"/>
          </a:xfrm>
          <a:prstGeom prst="rect">
            <a:avLst/>
          </a:prstGeom>
        </p:spPr>
        <p:txBody>
          <a:bodyPr wrap="square">
            <a:spAutoFit/>
          </a:bodyPr>
          <a:lstStyle/>
          <a:p>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en-GB" dirty="0">
              <a:solidFill>
                <a:prstClr val="black"/>
              </a:solidFill>
              <a:effectLst>
                <a:outerShdw blurRad="38100" dist="38100" dir="2700000" algn="tl">
                  <a:srgbClr val="000000">
                    <a:alpha val="43137"/>
                  </a:srgbClr>
                </a:outerShdw>
              </a:effectLst>
              <a:latin typeface="Calibri"/>
            </a:endParaRPr>
          </a:p>
        </p:txBody>
      </p:sp>
      <p:sp>
        <p:nvSpPr>
          <p:cNvPr id="55" name="矩形 54"/>
          <p:cNvSpPr/>
          <p:nvPr/>
        </p:nvSpPr>
        <p:spPr>
          <a:xfrm>
            <a:off x="2270392" y="1931021"/>
            <a:ext cx="296455" cy="646331"/>
          </a:xfrm>
          <a:prstGeom prst="rect">
            <a:avLst/>
          </a:prstGeom>
        </p:spPr>
        <p:txBody>
          <a:bodyPr wrap="square">
            <a:spAutoFit/>
          </a:bodyPr>
          <a:lstStyle/>
          <a:p>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GB" dirty="0">
              <a:solidFill>
                <a:prstClr val="black"/>
              </a:solidFill>
              <a:effectLst>
                <a:outerShdw blurRad="38100" dist="38100" dir="2700000" algn="tl">
                  <a:srgbClr val="000000">
                    <a:alpha val="43137"/>
                  </a:srgbClr>
                </a:outerShdw>
              </a:effectLst>
              <a:latin typeface="Calibri"/>
            </a:endParaRPr>
          </a:p>
        </p:txBody>
      </p:sp>
      <p:sp>
        <p:nvSpPr>
          <p:cNvPr id="56" name="矩形 55"/>
          <p:cNvSpPr/>
          <p:nvPr/>
        </p:nvSpPr>
        <p:spPr>
          <a:xfrm>
            <a:off x="2048405" y="3030340"/>
            <a:ext cx="296455" cy="646331"/>
          </a:xfrm>
          <a:prstGeom prst="rect">
            <a:avLst/>
          </a:prstGeom>
        </p:spPr>
        <p:txBody>
          <a:bodyPr wrap="square">
            <a:spAutoFit/>
          </a:bodyPr>
          <a:lstStyle/>
          <a:p>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en-GB" dirty="0">
              <a:solidFill>
                <a:prstClr val="black"/>
              </a:solidFill>
              <a:effectLst>
                <a:outerShdw blurRad="38100" dist="38100" dir="2700000" algn="tl">
                  <a:srgbClr val="000000">
                    <a:alpha val="43137"/>
                  </a:srgbClr>
                </a:outerShdw>
              </a:effectLst>
              <a:latin typeface="Calibri"/>
            </a:endParaRPr>
          </a:p>
        </p:txBody>
      </p:sp>
      <p:sp>
        <p:nvSpPr>
          <p:cNvPr id="57" name="矩形 56"/>
          <p:cNvSpPr/>
          <p:nvPr/>
        </p:nvSpPr>
        <p:spPr>
          <a:xfrm>
            <a:off x="1691675" y="3325105"/>
            <a:ext cx="296455" cy="646331"/>
          </a:xfrm>
          <a:prstGeom prst="rect">
            <a:avLst/>
          </a:prstGeom>
        </p:spPr>
        <p:txBody>
          <a:bodyPr wrap="square">
            <a:spAutoFit/>
          </a:bodyPr>
          <a:lstStyle/>
          <a:p>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endParaRPr lang="en-GB" dirty="0">
              <a:solidFill>
                <a:prstClr val="black"/>
              </a:solidFill>
              <a:effectLst>
                <a:outerShdw blurRad="38100" dist="38100" dir="2700000" algn="tl">
                  <a:srgbClr val="000000">
                    <a:alpha val="43137"/>
                  </a:srgbClr>
                </a:outerShdw>
              </a:effectLst>
              <a:latin typeface="Calibri"/>
            </a:endParaRPr>
          </a:p>
        </p:txBody>
      </p:sp>
      <p:sp>
        <p:nvSpPr>
          <p:cNvPr id="88" name="文本框 87"/>
          <p:cNvSpPr txBox="1"/>
          <p:nvPr/>
        </p:nvSpPr>
        <p:spPr>
          <a:xfrm>
            <a:off x="4654759" y="1504950"/>
            <a:ext cx="6302543" cy="590276"/>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smtClean="0">
                <a:solidFill>
                  <a:srgbClr val="002060"/>
                </a:solidFill>
                <a:latin typeface="Times New Roman" panose="02020603050405020304" pitchFamily="18" charset="0"/>
                <a:cs typeface="Times New Roman" panose="02020603050405020304" pitchFamily="18" charset="0"/>
              </a:rPr>
              <a:t>Xiushan’s rural e-commerce development shaped by the local actors and their interactions </a:t>
            </a:r>
            <a:endParaRPr lang="en-GB" sz="1600" b="1" dirty="0">
              <a:solidFill>
                <a:srgbClr val="002060"/>
              </a:solidFill>
              <a:latin typeface="Times New Roman" panose="02020603050405020304" pitchFamily="18" charset="0"/>
              <a:cs typeface="Times New Roman" panose="02020603050405020304" pitchFamily="18" charset="0"/>
            </a:endParaRPr>
          </a:p>
        </p:txBody>
      </p:sp>
      <p:sp>
        <p:nvSpPr>
          <p:cNvPr id="9" name="矩形 8"/>
          <p:cNvSpPr/>
          <p:nvPr/>
        </p:nvSpPr>
        <p:spPr>
          <a:xfrm>
            <a:off x="4768953" y="2167593"/>
            <a:ext cx="6917893" cy="738664"/>
          </a:xfrm>
          <a:prstGeom prst="rect">
            <a:avLst/>
          </a:prstGeom>
        </p:spPr>
        <p:txBody>
          <a:bodyPr wrap="square">
            <a:spAutoFit/>
          </a:bodyPr>
          <a:lstStyle/>
          <a:p>
            <a:pPr marL="285750" indent="-285750">
              <a:buFont typeface="Arial" panose="020B0604020202020204" pitchFamily="34" charset="0"/>
              <a:buChar char="•"/>
            </a:pPr>
            <a:r>
              <a:rPr lang="en-GB" sz="1400" dirty="0" smtClean="0">
                <a:solidFill>
                  <a:srgbClr val="002060"/>
                </a:solidFill>
                <a:latin typeface="Times New Roman" panose="02020603050405020304" pitchFamily="18" charset="0"/>
                <a:cs typeface="Times New Roman" panose="02020603050405020304" pitchFamily="18" charset="0"/>
              </a:rPr>
              <a:t>To achieve socioeconomic transition and leapfrog development, the local state leverages, mobilises </a:t>
            </a:r>
            <a:r>
              <a:rPr lang="en-GB" sz="1400" dirty="0">
                <a:solidFill>
                  <a:srgbClr val="002060"/>
                </a:solidFill>
                <a:latin typeface="Times New Roman" panose="02020603050405020304" pitchFamily="18" charset="0"/>
                <a:cs typeface="Times New Roman" panose="02020603050405020304" pitchFamily="18" charset="0"/>
              </a:rPr>
              <a:t>and </a:t>
            </a:r>
            <a:r>
              <a:rPr lang="en-GB" sz="1400" dirty="0" smtClean="0">
                <a:solidFill>
                  <a:srgbClr val="002060"/>
                </a:solidFill>
                <a:latin typeface="Times New Roman" panose="02020603050405020304" pitchFamily="18" charset="0"/>
                <a:cs typeface="Times New Roman" panose="02020603050405020304" pitchFamily="18" charset="0"/>
              </a:rPr>
              <a:t>manipulates </a:t>
            </a:r>
            <a:r>
              <a:rPr lang="en-GB" sz="1400" dirty="0">
                <a:solidFill>
                  <a:srgbClr val="002060"/>
                </a:solidFill>
                <a:latin typeface="Times New Roman" panose="02020603050405020304" pitchFamily="18" charset="0"/>
                <a:cs typeface="Times New Roman" panose="02020603050405020304" pitchFamily="18" charset="0"/>
              </a:rPr>
              <a:t>private sector for cultivating and empowering the grass-root communities to get involved in rural e-commerce activities across the county territory</a:t>
            </a:r>
          </a:p>
        </p:txBody>
      </p:sp>
    </p:spTree>
    <p:extLst>
      <p:ext uri="{BB962C8B-B14F-4D97-AF65-F5344CB8AC3E}">
        <p14:creationId xmlns:p14="http://schemas.microsoft.com/office/powerpoint/2010/main" val="42042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grpId="0" nodeType="afterEffect">
                                  <p:stCondLst>
                                    <p:cond delay="25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250"/>
                                  </p:stCondLst>
                                  <p:childTnLst>
                                    <p:set>
                                      <p:cBhvr>
                                        <p:cTn id="23" dur="1" fill="hold">
                                          <p:stCondLst>
                                            <p:cond delay="0"/>
                                          </p:stCondLst>
                                        </p:cTn>
                                        <p:tgtEl>
                                          <p:spTgt spid="50"/>
                                        </p:tgtEl>
                                        <p:attrNameLst>
                                          <p:attrName>style.visibility</p:attrName>
                                        </p:attrNameLst>
                                      </p:cBhvr>
                                      <p:to>
                                        <p:strVal val="visible"/>
                                      </p:to>
                                    </p:set>
                                  </p:childTnLst>
                                </p:cTn>
                              </p:par>
                            </p:childTnLst>
                          </p:cTn>
                        </p:par>
                        <p:par>
                          <p:cTn id="24" fill="hold">
                            <p:stCondLst>
                              <p:cond delay="250"/>
                            </p:stCondLst>
                            <p:childTnLst>
                              <p:par>
                                <p:cTn id="25" presetID="1" presetClass="entr" presetSubtype="0" fill="hold" nodeType="afterEffect">
                                  <p:stCondLst>
                                    <p:cond delay="250"/>
                                  </p:stCondLst>
                                  <p:childTnLst>
                                    <p:set>
                                      <p:cBhvr>
                                        <p:cTn id="26" dur="1" fill="hold">
                                          <p:stCondLst>
                                            <p:cond delay="0"/>
                                          </p:stCondLst>
                                        </p:cTn>
                                        <p:tgtEl>
                                          <p:spTgt spid="47"/>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250"/>
                                  </p:stCondLst>
                                  <p:childTnLst>
                                    <p:set>
                                      <p:cBhvr>
                                        <p:cTn id="29" dur="1" fill="hold">
                                          <p:stCondLst>
                                            <p:cond delay="0"/>
                                          </p:stCondLst>
                                        </p:cTn>
                                        <p:tgtEl>
                                          <p:spTgt spid="51"/>
                                        </p:tgtEl>
                                        <p:attrNameLst>
                                          <p:attrName>style.visibility</p:attrName>
                                        </p:attrNameLst>
                                      </p:cBhvr>
                                      <p:to>
                                        <p:strVal val="visible"/>
                                      </p:to>
                                    </p:set>
                                  </p:childTnLst>
                                </p:cTn>
                              </p:par>
                            </p:childTnLst>
                          </p:cTn>
                        </p:par>
                        <p:par>
                          <p:cTn id="30" fill="hold">
                            <p:stCondLst>
                              <p:cond delay="750"/>
                            </p:stCondLst>
                            <p:childTnLst>
                              <p:par>
                                <p:cTn id="31" presetID="1" presetClass="entr" presetSubtype="0" fill="hold" nodeType="afterEffect">
                                  <p:stCondLst>
                                    <p:cond delay="250"/>
                                  </p:stCondLst>
                                  <p:childTnLst>
                                    <p:set>
                                      <p:cBhvr>
                                        <p:cTn id="32" dur="1" fill="hold">
                                          <p:stCondLst>
                                            <p:cond delay="0"/>
                                          </p:stCondLst>
                                        </p:cTn>
                                        <p:tgtEl>
                                          <p:spTgt spid="48"/>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nodeType="afterEffect">
                                  <p:stCondLst>
                                    <p:cond delay="250"/>
                                  </p:stCondLst>
                                  <p:childTnLst>
                                    <p:set>
                                      <p:cBhvr>
                                        <p:cTn id="35" dur="1" fill="hold">
                                          <p:stCondLst>
                                            <p:cond delay="0"/>
                                          </p:stCondLst>
                                        </p:cTn>
                                        <p:tgtEl>
                                          <p:spTgt spid="52"/>
                                        </p:tgtEl>
                                        <p:attrNameLst>
                                          <p:attrName>style.visibility</p:attrName>
                                        </p:attrNameLst>
                                      </p:cBhvr>
                                      <p:to>
                                        <p:strVal val="visible"/>
                                      </p:to>
                                    </p:set>
                                  </p:childTnLst>
                                </p:cTn>
                              </p:par>
                            </p:childTnLst>
                          </p:cTn>
                        </p:par>
                        <p:par>
                          <p:cTn id="36" fill="hold">
                            <p:stCondLst>
                              <p:cond delay="1250"/>
                            </p:stCondLst>
                            <p:childTnLst>
                              <p:par>
                                <p:cTn id="37" presetID="1" presetClass="entr" presetSubtype="0" fill="hold" grpId="0" nodeType="afterEffect">
                                  <p:stCondLst>
                                    <p:cond delay="250"/>
                                  </p:stCondLst>
                                  <p:childTnLst>
                                    <p:set>
                                      <p:cBhvr>
                                        <p:cTn id="38" dur="1" fill="hold">
                                          <p:stCondLst>
                                            <p:cond delay="9"/>
                                          </p:stCondLst>
                                        </p:cTn>
                                        <p:tgtEl>
                                          <p:spTgt spid="54"/>
                                        </p:tgtEl>
                                        <p:attrNameLst>
                                          <p:attrName>style.visibility</p:attrName>
                                        </p:attrNameLst>
                                      </p:cBhvr>
                                      <p:to>
                                        <p:strVal val="visible"/>
                                      </p:to>
                                    </p:set>
                                  </p:childTnLst>
                                </p:cTn>
                              </p:par>
                            </p:childTnLst>
                          </p:cTn>
                        </p:par>
                        <p:par>
                          <p:cTn id="39" fill="hold">
                            <p:stCondLst>
                              <p:cond delay="1510"/>
                            </p:stCondLst>
                            <p:childTnLst>
                              <p:par>
                                <p:cTn id="40" presetID="1" presetClass="entr" presetSubtype="0" fill="hold" grpId="0" nodeType="afterEffect">
                                  <p:stCondLst>
                                    <p:cond delay="250"/>
                                  </p:stCondLst>
                                  <p:childTnLst>
                                    <p:set>
                                      <p:cBhvr>
                                        <p:cTn id="41" dur="1" fill="hold">
                                          <p:stCondLst>
                                            <p:cond delay="0"/>
                                          </p:stCondLst>
                                        </p:cTn>
                                        <p:tgtEl>
                                          <p:spTgt spid="55"/>
                                        </p:tgtEl>
                                        <p:attrNameLst>
                                          <p:attrName>style.visibility</p:attrName>
                                        </p:attrNameLst>
                                      </p:cBhvr>
                                      <p:to>
                                        <p:strVal val="visible"/>
                                      </p:to>
                                    </p:set>
                                  </p:childTnLst>
                                </p:cTn>
                              </p:par>
                            </p:childTnLst>
                          </p:cTn>
                        </p:par>
                        <p:par>
                          <p:cTn id="42" fill="hold">
                            <p:stCondLst>
                              <p:cond delay="1760"/>
                            </p:stCondLst>
                            <p:childTnLst>
                              <p:par>
                                <p:cTn id="43" presetID="1" presetClass="entr" presetSubtype="0" fill="hold" grpId="0" nodeType="afterEffect">
                                  <p:stCondLst>
                                    <p:cond delay="250"/>
                                  </p:stCondLst>
                                  <p:childTnLst>
                                    <p:set>
                                      <p:cBhvr>
                                        <p:cTn id="44" dur="1" fill="hold">
                                          <p:stCondLst>
                                            <p:cond delay="0"/>
                                          </p:stCondLst>
                                        </p:cTn>
                                        <p:tgtEl>
                                          <p:spTgt spid="56"/>
                                        </p:tgtEl>
                                        <p:attrNameLst>
                                          <p:attrName>style.visibility</p:attrName>
                                        </p:attrNameLst>
                                      </p:cBhvr>
                                      <p:to>
                                        <p:strVal val="visible"/>
                                      </p:to>
                                    </p:set>
                                  </p:childTnLst>
                                </p:cTn>
                              </p:par>
                            </p:childTnLst>
                          </p:cTn>
                        </p:par>
                        <p:par>
                          <p:cTn id="45" fill="hold">
                            <p:stCondLst>
                              <p:cond delay="2010"/>
                            </p:stCondLst>
                            <p:childTnLst>
                              <p:par>
                                <p:cTn id="46" presetID="1" presetClass="entr" presetSubtype="0" fill="hold" grpId="0" nodeType="afterEffect">
                                  <p:stCondLst>
                                    <p:cond delay="250"/>
                                  </p:stCondLst>
                                  <p:childTnLst>
                                    <p:set>
                                      <p:cBhvr>
                                        <p:cTn id="47" dur="1" fill="hold">
                                          <p:stCondLst>
                                            <p:cond delay="0"/>
                                          </p:stCondLst>
                                        </p:cTn>
                                        <p:tgtEl>
                                          <p:spTgt spid="57"/>
                                        </p:tgtEl>
                                        <p:attrNameLst>
                                          <p:attrName>style.visibility</p:attrName>
                                        </p:attrNameLst>
                                      </p:cBhvr>
                                      <p:to>
                                        <p:strVal val="visible"/>
                                      </p:to>
                                    </p:set>
                                  </p:childTnLst>
                                </p:cTn>
                              </p:par>
                            </p:childTnLst>
                          </p:cTn>
                        </p:par>
                        <p:par>
                          <p:cTn id="48" fill="hold">
                            <p:stCondLst>
                              <p:cond delay="2260"/>
                            </p:stCondLst>
                            <p:childTnLst>
                              <p:par>
                                <p:cTn id="49" presetID="1" presetClass="entr" presetSubtype="0" fill="hold" grpId="0" nodeType="afterEffect">
                                  <p:stCondLst>
                                    <p:cond delay="25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2510"/>
                            </p:stCondLst>
                            <p:childTnLst>
                              <p:par>
                                <p:cTn id="52" presetID="1" presetClass="entr" presetSubtype="0" fill="hold" grpId="0" nodeType="afterEffect">
                                  <p:stCondLst>
                                    <p:cond delay="250"/>
                                  </p:stCondLst>
                                  <p:childTnLst>
                                    <p:set>
                                      <p:cBhvr>
                                        <p:cTn id="53" dur="1" fill="hold">
                                          <p:stCondLst>
                                            <p:cond delay="0"/>
                                          </p:stCondLst>
                                        </p:cTn>
                                        <p:tgtEl>
                                          <p:spTgt spid="53"/>
                                        </p:tgtEl>
                                        <p:attrNameLst>
                                          <p:attrName>style.visibility</p:attrName>
                                        </p:attrNameLst>
                                      </p:cBhvr>
                                      <p:to>
                                        <p:strVal val="visible"/>
                                      </p:to>
                                    </p:set>
                                  </p:childTnLst>
                                </p:cTn>
                              </p:par>
                            </p:childTnLst>
                          </p:cTn>
                        </p:par>
                        <p:par>
                          <p:cTn id="54" fill="hold">
                            <p:stCondLst>
                              <p:cond delay="2760"/>
                            </p:stCondLst>
                            <p:childTnLst>
                              <p:par>
                                <p:cTn id="55" presetID="1" presetClass="entr" presetSubtype="0" fill="hold" grpId="0" nodeType="afterEffect">
                                  <p:stCondLst>
                                    <p:cond delay="50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p:bldP spid="41" grpId="0"/>
      <p:bldP spid="42" grpId="0"/>
      <p:bldP spid="46" grpId="0"/>
      <p:bldP spid="49" grpId="0"/>
      <p:bldP spid="53" grpId="0"/>
      <p:bldP spid="54" grpId="0"/>
      <p:bldP spid="55" grpId="0"/>
      <p:bldP spid="56" grpId="0"/>
      <p:bldP spid="5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783205" y="490865"/>
            <a:ext cx="8509635" cy="461665"/>
          </a:xfrm>
          <a:prstGeom prst="rect">
            <a:avLst/>
          </a:prstGeom>
          <a:noFill/>
        </p:spPr>
        <p:txBody>
          <a:bodyPr wrap="square" rtlCol="0">
            <a:spAutoFit/>
          </a:bodyPr>
          <a:lstStyle/>
          <a:p>
            <a:r>
              <a:rPr lang="en-US" altLang="zh-CN" sz="2400" b="1" dirty="0" smtClean="0">
                <a:solidFill>
                  <a:srgbClr val="7030A0"/>
                </a:solidFill>
                <a:latin typeface="Arial" panose="020B0604020202020204" pitchFamily="34" charset="0"/>
                <a:cs typeface="Arial" panose="020B0604020202020204" pitchFamily="34" charset="0"/>
              </a:rPr>
              <a:t>Impacts of rural e-commerce development</a:t>
            </a:r>
            <a:endParaRPr lang="en-US" altLang="zh-CN" sz="2400"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072092" y="6207369"/>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5" name="矩形 4"/>
          <p:cNvSpPr/>
          <p:nvPr/>
        </p:nvSpPr>
        <p:spPr>
          <a:xfrm>
            <a:off x="2783205" y="853726"/>
            <a:ext cx="6577774"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Institutional restructuring</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sp>
        <p:nvSpPr>
          <p:cNvPr id="2" name="矩形 1"/>
          <p:cNvSpPr/>
          <p:nvPr/>
        </p:nvSpPr>
        <p:spPr>
          <a:xfrm>
            <a:off x="133421" y="1239010"/>
            <a:ext cx="12601815" cy="307777"/>
          </a:xfrm>
          <a:prstGeom prst="rect">
            <a:avLst/>
          </a:prstGeom>
        </p:spPr>
        <p:txBody>
          <a:bodyPr wrap="square">
            <a:spAutoFit/>
          </a:bodyPr>
          <a:lstStyle/>
          <a:p>
            <a:r>
              <a:rPr lang="en-GB" sz="1400" dirty="0">
                <a:latin typeface="Times New Roman" panose="02020603050405020304" pitchFamily="18" charset="0"/>
                <a:cs typeface="Times New Roman" panose="02020603050405020304" pitchFamily="18" charset="0"/>
              </a:rPr>
              <a:t>In </a:t>
            </a:r>
            <a:r>
              <a:rPr lang="en-GB" sz="1400" dirty="0" smtClean="0">
                <a:latin typeface="Times New Roman" panose="02020603050405020304" pitchFamily="18" charset="0"/>
                <a:cs typeface="Times New Roman" panose="02020603050405020304" pitchFamily="18" charset="0"/>
              </a:rPr>
              <a:t>2015</a:t>
            </a:r>
            <a:r>
              <a:rPr lang="en-GB" sz="1400" dirty="0">
                <a:latin typeface="Times New Roman" panose="02020603050405020304" pitchFamily="18" charset="0"/>
                <a:cs typeface="Times New Roman" panose="02020603050405020304" pitchFamily="18" charset="0"/>
              </a:rPr>
              <a:t>, Xiushan County Government set up </a:t>
            </a:r>
            <a:r>
              <a:rPr lang="en-GB" sz="1400" dirty="0">
                <a:solidFill>
                  <a:srgbClr val="C00000"/>
                </a:solidFill>
                <a:latin typeface="Times New Roman" panose="02020603050405020304" pitchFamily="18" charset="0"/>
                <a:cs typeface="Times New Roman" panose="02020603050405020304" pitchFamily="18" charset="0"/>
              </a:rPr>
              <a:t>a dedicated leadership group for comprehensively governing and promoting </a:t>
            </a:r>
            <a:r>
              <a:rPr lang="en-GB" sz="1400" dirty="0">
                <a:latin typeface="Times New Roman" panose="02020603050405020304" pitchFamily="18" charset="0"/>
                <a:cs typeface="Times New Roman" panose="02020603050405020304" pitchFamily="18" charset="0"/>
              </a:rPr>
              <a:t>local rural e-commerce development. </a:t>
            </a:r>
          </a:p>
        </p:txBody>
      </p:sp>
      <p:pic>
        <p:nvPicPr>
          <p:cNvPr id="8" name="图片 7"/>
          <p:cNvPicPr/>
          <p:nvPr/>
        </p:nvPicPr>
        <p:blipFill>
          <a:blip r:embed="rId4"/>
          <a:stretch>
            <a:fillRect/>
          </a:stretch>
        </p:blipFill>
        <p:spPr>
          <a:xfrm>
            <a:off x="133421" y="1628676"/>
            <a:ext cx="9227558" cy="5108318"/>
          </a:xfrm>
          <a:prstGeom prst="rect">
            <a:avLst/>
          </a:prstGeom>
        </p:spPr>
      </p:pic>
      <p:sp>
        <p:nvSpPr>
          <p:cNvPr id="3" name="矩形 2"/>
          <p:cNvSpPr/>
          <p:nvPr/>
        </p:nvSpPr>
        <p:spPr>
          <a:xfrm>
            <a:off x="9360979" y="3444171"/>
            <a:ext cx="2627821" cy="954107"/>
          </a:xfrm>
          <a:prstGeom prst="rect">
            <a:avLst/>
          </a:prstGeom>
          <a:solidFill>
            <a:schemeClr val="accent4">
              <a:lumMod val="20000"/>
              <a:lumOff val="80000"/>
            </a:schemeClr>
          </a:solidFill>
        </p:spPr>
        <p:txBody>
          <a:bodyPr wrap="square">
            <a:spAutoFit/>
          </a:bodyPr>
          <a:lstStyle/>
          <a:p>
            <a:r>
              <a:rPr lang="en-GB" sz="1400" b="1" dirty="0">
                <a:solidFill>
                  <a:srgbClr val="C00000"/>
                </a:solidFill>
                <a:latin typeface="Times New Roman" panose="02020603050405020304" pitchFamily="18" charset="0"/>
                <a:cs typeface="Times New Roman" panose="02020603050405020304" pitchFamily="18" charset="0"/>
              </a:rPr>
              <a:t>Hierarchical governance structure and key working thematic centred with rural e-commerce </a:t>
            </a:r>
            <a:r>
              <a:rPr lang="en-GB" sz="1400" b="1" dirty="0" smtClean="0">
                <a:solidFill>
                  <a:srgbClr val="C00000"/>
                </a:solidFill>
                <a:latin typeface="Times New Roman" panose="02020603050405020304" pitchFamily="18" charset="0"/>
                <a:cs typeface="Times New Roman" panose="02020603050405020304" pitchFamily="18" charset="0"/>
              </a:rPr>
              <a:t>the</a:t>
            </a:r>
            <a:endParaRPr lang="en-GB" sz="1400" b="1" dirty="0">
              <a:solidFill>
                <a:srgbClr val="C00000"/>
              </a:solidFill>
              <a:latin typeface="Times New Roman" panose="02020603050405020304" pitchFamily="18" charset="0"/>
              <a:cs typeface="Times New Roman" panose="02020603050405020304" pitchFamily="18" charset="0"/>
            </a:endParaRPr>
          </a:p>
        </p:txBody>
      </p:sp>
      <p:sp>
        <p:nvSpPr>
          <p:cNvPr id="6" name="矩形 5"/>
          <p:cNvSpPr/>
          <p:nvPr/>
        </p:nvSpPr>
        <p:spPr>
          <a:xfrm>
            <a:off x="9511995" y="1974278"/>
            <a:ext cx="2477160" cy="1169551"/>
          </a:xfrm>
          <a:prstGeom prst="rect">
            <a:avLst/>
          </a:prstGeom>
          <a:solidFill>
            <a:schemeClr val="accent4">
              <a:lumMod val="20000"/>
              <a:lumOff val="80000"/>
            </a:schemeClr>
          </a:solidFill>
        </p:spPr>
        <p:txBody>
          <a:bodyPr wrap="square">
            <a:spAutoFit/>
          </a:bodyPr>
          <a:lstStyle/>
          <a:p>
            <a:r>
              <a:rPr lang="en-GB" sz="1400" b="1" dirty="0" smtClean="0">
                <a:solidFill>
                  <a:srgbClr val="002060"/>
                </a:solidFill>
                <a:latin typeface="Times New Roman" panose="02020603050405020304" pitchFamily="18" charset="0"/>
                <a:cs typeface="Times New Roman" panose="02020603050405020304" pitchFamily="18" charset="0"/>
              </a:rPr>
              <a:t>Emergence </a:t>
            </a:r>
            <a:r>
              <a:rPr lang="en-GB" sz="1400" b="1" dirty="0">
                <a:solidFill>
                  <a:srgbClr val="002060"/>
                </a:solidFill>
                <a:latin typeface="Times New Roman" panose="02020603050405020304" pitchFamily="18" charset="0"/>
                <a:cs typeface="Times New Roman" panose="02020603050405020304" pitchFamily="18" charset="0"/>
              </a:rPr>
              <a:t>of newly-established institutions and government agencies underpinning and driving rural e-commerce </a:t>
            </a:r>
          </a:p>
        </p:txBody>
      </p:sp>
    </p:spTree>
    <p:extLst>
      <p:ext uri="{BB962C8B-B14F-4D97-AF65-F5344CB8AC3E}">
        <p14:creationId xmlns:p14="http://schemas.microsoft.com/office/powerpoint/2010/main" val="893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783205" y="490865"/>
            <a:ext cx="8509635" cy="892552"/>
          </a:xfrm>
          <a:prstGeom prst="rect">
            <a:avLst/>
          </a:prstGeom>
          <a:noFill/>
        </p:spPr>
        <p:txBody>
          <a:bodyPr wrap="square" rtlCol="0">
            <a:spAutoFit/>
          </a:bodyPr>
          <a:lstStyle/>
          <a:p>
            <a:r>
              <a:rPr lang="en-US" altLang="zh-CN" sz="2400" b="1" dirty="0" smtClean="0">
                <a:solidFill>
                  <a:srgbClr val="7030A0"/>
                </a:solidFill>
                <a:latin typeface="Arial" panose="020B0604020202020204" pitchFamily="34" charset="0"/>
                <a:cs typeface="Arial" panose="020B0604020202020204" pitchFamily="34" charset="0"/>
              </a:rPr>
              <a:t>Impacts of rural e-commerce development </a:t>
            </a:r>
            <a:r>
              <a:rPr lang="en-US" altLang="zh-CN" sz="2000" dirty="0">
                <a:latin typeface="Arial" panose="020B0604020202020204" pitchFamily="34" charset="0"/>
                <a:cs typeface="Arial" panose="020B0604020202020204" pitchFamily="34" charset="0"/>
              </a:rPr>
              <a:t>(continue)</a:t>
            </a:r>
          </a:p>
          <a:p>
            <a:endParaRPr lang="en-US" altLang="zh-CN" sz="2800"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5893643" y="5977369"/>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5" name="矩形 4"/>
          <p:cNvSpPr/>
          <p:nvPr/>
        </p:nvSpPr>
        <p:spPr>
          <a:xfrm>
            <a:off x="2783205" y="887713"/>
            <a:ext cx="6577774"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Improvement and diversification of rural livelihoods</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sp>
        <p:nvSpPr>
          <p:cNvPr id="2" name="矩形 1"/>
          <p:cNvSpPr/>
          <p:nvPr/>
        </p:nvSpPr>
        <p:spPr>
          <a:xfrm>
            <a:off x="236762" y="1300883"/>
            <a:ext cx="10886164" cy="1384995"/>
          </a:xfrm>
          <a:prstGeom prst="rect">
            <a:avLst/>
          </a:prstGeom>
        </p:spPr>
        <p:txBody>
          <a:bodyPr wrap="square">
            <a:spAutoFit/>
          </a:bodyPr>
          <a:lstStyle/>
          <a:p>
            <a:pPr marL="285750" indent="-285750">
              <a:lnSpc>
                <a:spcPct val="150000"/>
              </a:lnSpc>
              <a:buFont typeface="Wingdings" panose="05000000000000000000" pitchFamily="2" charset="2"/>
              <a:buChar char="v"/>
            </a:pPr>
            <a:r>
              <a:rPr lang="en-GB" sz="1400" dirty="0">
                <a:latin typeface="Times New Roman" panose="02020603050405020304" pitchFamily="18" charset="0"/>
                <a:cs typeface="Times New Roman" panose="02020603050405020304" pitchFamily="18" charset="0"/>
              </a:rPr>
              <a:t>E-commerce directly related jobs include customer service, marketing, sales, </a:t>
            </a:r>
            <a:r>
              <a:rPr lang="en-GB" sz="1400" dirty="0" smtClean="0">
                <a:latin typeface="Times New Roman" panose="02020603050405020304" pitchFamily="18" charset="0"/>
                <a:cs typeface="Times New Roman" panose="02020603050405020304" pitchFamily="18" charset="0"/>
              </a:rPr>
              <a:t>goods packing </a:t>
            </a:r>
            <a:r>
              <a:rPr lang="en-GB" sz="1400" dirty="0">
                <a:latin typeface="Times New Roman" panose="02020603050405020304" pitchFamily="18" charset="0"/>
                <a:cs typeface="Times New Roman" panose="02020603050405020304" pitchFamily="18" charset="0"/>
              </a:rPr>
              <a:t>&amp; dispatch etc. E-commerce also drives jobs like tailors, carpenters, </a:t>
            </a:r>
            <a:r>
              <a:rPr lang="en-GB" sz="1400" dirty="0" smtClean="0">
                <a:latin typeface="Times New Roman" panose="02020603050405020304" pitchFamily="18" charset="0"/>
                <a:cs typeface="Times New Roman" panose="02020603050405020304" pitchFamily="18" charset="0"/>
              </a:rPr>
              <a:t>express delivery </a:t>
            </a:r>
            <a:r>
              <a:rPr lang="en-GB" sz="1400" dirty="0">
                <a:latin typeface="Times New Roman" panose="02020603050405020304" pitchFamily="18" charset="0"/>
                <a:cs typeface="Times New Roman" panose="02020603050405020304" pitchFamily="18" charset="0"/>
              </a:rPr>
              <a:t>men, photographers, etc. In recent years, professional services also </a:t>
            </a:r>
            <a:r>
              <a:rPr lang="en-GB" sz="1400" dirty="0" smtClean="0">
                <a:latin typeface="Times New Roman" panose="02020603050405020304" pitchFamily="18" charset="0"/>
                <a:cs typeface="Times New Roman" panose="02020603050405020304" pitchFamily="18" charset="0"/>
              </a:rPr>
              <a:t>emerge in </a:t>
            </a:r>
            <a:r>
              <a:rPr lang="en-GB" sz="1400" dirty="0">
                <a:latin typeface="Times New Roman" panose="02020603050405020304" pitchFamily="18" charset="0"/>
                <a:cs typeface="Times New Roman" panose="02020603050405020304" pitchFamily="18" charset="0"/>
              </a:rPr>
              <a:t>some Taobao Villages, such as lawyers, accountants, patent agents, etc. (</a:t>
            </a:r>
            <a:r>
              <a:rPr lang="en-GB" sz="1400" dirty="0" err="1">
                <a:latin typeface="Times New Roman" panose="02020603050405020304" pitchFamily="18" charset="0"/>
                <a:cs typeface="Times New Roman" panose="02020603050405020304" pitchFamily="18" charset="0"/>
              </a:rPr>
              <a:t>AliResearch</a:t>
            </a:r>
            <a:r>
              <a:rPr lang="en-GB" sz="1400" dirty="0">
                <a:latin typeface="Times New Roman" panose="02020603050405020304" pitchFamily="18" charset="0"/>
                <a:cs typeface="Times New Roman" panose="02020603050405020304" pitchFamily="18" charset="0"/>
              </a:rPr>
              <a:t>, 2017)</a:t>
            </a:r>
          </a:p>
          <a:p>
            <a:pPr marL="285750" indent="-285750">
              <a:lnSpc>
                <a:spcPct val="150000"/>
              </a:lnSpc>
              <a:buFont typeface="Wingdings" panose="05000000000000000000" pitchFamily="2" charset="2"/>
              <a:buChar char="v"/>
            </a:pPr>
            <a:r>
              <a:rPr lang="en-GB" sz="1400" dirty="0" smtClean="0">
                <a:latin typeface="Times New Roman" panose="02020603050405020304" pitchFamily="18" charset="0"/>
                <a:cs typeface="Times New Roman" panose="02020603050405020304" pitchFamily="18" charset="0"/>
              </a:rPr>
              <a:t>The </a:t>
            </a:r>
            <a:r>
              <a:rPr lang="en-GB" sz="1400" dirty="0">
                <a:latin typeface="Times New Roman" panose="02020603050405020304" pitchFamily="18" charset="0"/>
                <a:cs typeface="Times New Roman" panose="02020603050405020304" pitchFamily="18" charset="0"/>
              </a:rPr>
              <a:t>rural e-commerce development in Xiushan has created </a:t>
            </a:r>
            <a:r>
              <a:rPr lang="en-GB" sz="1400" dirty="0">
                <a:solidFill>
                  <a:srgbClr val="002060"/>
                </a:solidFill>
                <a:latin typeface="Times New Roman" panose="02020603050405020304" pitchFamily="18" charset="0"/>
                <a:cs typeface="Times New Roman" panose="02020603050405020304" pitchFamily="18" charset="0"/>
              </a:rPr>
              <a:t>22 types of job opportunities given the “ecosystem” nature of e-commerce business </a:t>
            </a:r>
          </a:p>
        </p:txBody>
      </p:sp>
      <p:pic>
        <p:nvPicPr>
          <p:cNvPr id="8" name="图片 7" descr="C:\Users\75198\Downloads\thumbnail_IMG_155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957" y="2805833"/>
            <a:ext cx="3980395" cy="2639624"/>
          </a:xfrm>
          <a:prstGeom prst="rect">
            <a:avLst/>
          </a:prstGeom>
          <a:noFill/>
          <a:ln>
            <a:noFill/>
          </a:ln>
        </p:spPr>
      </p:pic>
      <p:sp>
        <p:nvSpPr>
          <p:cNvPr id="3" name="矩形 2"/>
          <p:cNvSpPr/>
          <p:nvPr/>
        </p:nvSpPr>
        <p:spPr>
          <a:xfrm>
            <a:off x="236762" y="5500315"/>
            <a:ext cx="4817838" cy="646331"/>
          </a:xfrm>
          <a:prstGeom prst="rect">
            <a:avLst/>
          </a:prstGeom>
        </p:spPr>
        <p:txBody>
          <a:bodyPr wrap="square">
            <a:spAutoFit/>
          </a:bodyPr>
          <a:lstStyle/>
          <a:p>
            <a:pPr marL="171450" indent="-171450">
              <a:lnSpc>
                <a:spcPct val="150000"/>
              </a:lnSpc>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Female </a:t>
            </a:r>
            <a:r>
              <a:rPr lang="en-GB" sz="1200" dirty="0">
                <a:latin typeface="Times New Roman" panose="02020603050405020304" pitchFamily="18" charset="0"/>
                <a:cs typeface="Times New Roman" panose="02020603050405020304" pitchFamily="18" charset="0"/>
              </a:rPr>
              <a:t>workers packing the e-commerce orders at Xiushan logistic </a:t>
            </a:r>
            <a:r>
              <a:rPr lang="en-GB" sz="1200" dirty="0" smtClean="0">
                <a:latin typeface="Times New Roman" panose="02020603050405020304" pitchFamily="18" charset="0"/>
                <a:cs typeface="Times New Roman" panose="02020603050405020304" pitchFamily="18" charset="0"/>
              </a:rPr>
              <a:t>park </a:t>
            </a:r>
          </a:p>
          <a:p>
            <a:pPr>
              <a:lnSpc>
                <a:spcPct val="150000"/>
              </a:lnSpc>
            </a:pPr>
            <a:r>
              <a:rPr lang="en-GB" sz="1200" dirty="0" smtClean="0">
                <a:latin typeface="Times New Roman" panose="02020603050405020304" pitchFamily="18" charset="0"/>
                <a:cs typeface="Times New Roman" panose="02020603050405020304" pitchFamily="18" charset="0"/>
              </a:rPr>
              <a:t>    (Photo by Yitian Ren)</a:t>
            </a:r>
            <a:endParaRPr lang="en-GB" sz="1200" dirty="0">
              <a:latin typeface="Times New Roman" panose="02020603050405020304" pitchFamily="18" charset="0"/>
              <a:cs typeface="Times New Roman" panose="02020603050405020304" pitchFamily="18" charset="0"/>
            </a:endParaRPr>
          </a:p>
        </p:txBody>
      </p:sp>
      <p:pic>
        <p:nvPicPr>
          <p:cNvPr id="9" name="图片 8" descr="D:\0_ongoing\0_PhD_UoM\00_E-commerce+rural+in situ urbanisation\Ethical approval+Fieldwork\重庆调研材料\忠县调研-10.14-16\忠县调研照片\IMG_210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851" y="2834742"/>
            <a:ext cx="3197393" cy="2290871"/>
          </a:xfrm>
          <a:prstGeom prst="rect">
            <a:avLst/>
          </a:prstGeom>
          <a:noFill/>
          <a:ln>
            <a:noFill/>
          </a:ln>
        </p:spPr>
      </p:pic>
      <p:pic>
        <p:nvPicPr>
          <p:cNvPr id="11" name="图片 10" descr="D:\0_ongoing\0_PhD_UoM\00_E-commerce+rural+in situ urbanisation\Ethical approval+Fieldwork\重庆调研材料\忠县调研-10.14-16\忠县调研照片\IMG_210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26" y="2834741"/>
            <a:ext cx="3309554" cy="2290872"/>
          </a:xfrm>
          <a:prstGeom prst="rect">
            <a:avLst/>
          </a:prstGeom>
          <a:noFill/>
          <a:ln>
            <a:noFill/>
          </a:ln>
        </p:spPr>
      </p:pic>
      <p:sp>
        <p:nvSpPr>
          <p:cNvPr id="6" name="矩形 5"/>
          <p:cNvSpPr/>
          <p:nvPr/>
        </p:nvSpPr>
        <p:spPr>
          <a:xfrm>
            <a:off x="5153851" y="5125614"/>
            <a:ext cx="6815236" cy="646331"/>
          </a:xfrm>
          <a:prstGeom prst="rect">
            <a:avLst/>
          </a:prstGeom>
        </p:spPr>
        <p:txBody>
          <a:bodyPr wrap="square">
            <a:spAutoFit/>
          </a:bodyPr>
          <a:lstStyle/>
          <a:p>
            <a:pPr marL="171450" indent="-171450">
              <a:lnSpc>
                <a:spcPct val="150000"/>
              </a:lnSpc>
              <a:buFont typeface="Arial" panose="020B0604020202020204" pitchFamily="34" charset="0"/>
              <a:buChar char="•"/>
            </a:pPr>
            <a:r>
              <a:rPr lang="en-GB" sz="1200" dirty="0">
                <a:latin typeface="Times New Roman" panose="02020603050405020304" pitchFamily="18" charset="0"/>
                <a:cs typeface="Times New Roman" panose="02020603050405020304" pitchFamily="18" charset="0"/>
              </a:rPr>
              <a:t>Female villagers packing orders at a household-based e-commerce entrepreneur’s operation </a:t>
            </a:r>
            <a:r>
              <a:rPr lang="en-GB" sz="1200" dirty="0" smtClean="0">
                <a:latin typeface="Times New Roman" panose="02020603050405020304" pitchFamily="18" charset="0"/>
                <a:cs typeface="Times New Roman" panose="02020603050405020304" pitchFamily="18" charset="0"/>
              </a:rPr>
              <a:t>space</a:t>
            </a:r>
          </a:p>
          <a:p>
            <a:pPr>
              <a:lnSpc>
                <a:spcPct val="150000"/>
              </a:lnSpc>
            </a:pPr>
            <a:r>
              <a:rPr lang="en-US" sz="1200" dirty="0" smtClean="0">
                <a:latin typeface="Times New Roman" panose="02020603050405020304" pitchFamily="18" charset="0"/>
                <a:cs typeface="Times New Roman" panose="02020603050405020304" pitchFamily="18" charset="0"/>
              </a:rPr>
              <a:t>    (Photo by Yitian Ren)</a:t>
            </a: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61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9330" y="131789"/>
            <a:ext cx="2905125" cy="1504950"/>
          </a:xfrm>
          <a:prstGeom prst="rect">
            <a:avLst/>
          </a:prstGeom>
        </p:spPr>
      </p:pic>
      <p:sp>
        <p:nvSpPr>
          <p:cNvPr id="5" name="文本框 4"/>
          <p:cNvSpPr txBox="1"/>
          <p:nvPr/>
        </p:nvSpPr>
        <p:spPr>
          <a:xfrm>
            <a:off x="1115060" y="1632757"/>
            <a:ext cx="4740966" cy="461665"/>
          </a:xfrm>
          <a:prstGeom prst="rect">
            <a:avLst/>
          </a:prstGeom>
          <a:noFill/>
        </p:spPr>
        <p:txBody>
          <a:bodyPr wrap="square" rtlCol="0">
            <a:spAutoFit/>
          </a:bodyPr>
          <a:lstStyle/>
          <a:p>
            <a:r>
              <a:rPr lang="en-US" altLang="zh-CN" sz="2400" b="1" u="sng" dirty="0" smtClean="0">
                <a:solidFill>
                  <a:srgbClr val="7030A0"/>
                </a:solidFill>
                <a:latin typeface="Arial" panose="020B0604020202020204" pitchFamily="34" charset="0"/>
                <a:cs typeface="Arial" panose="020B0604020202020204" pitchFamily="34" charset="0"/>
              </a:rPr>
              <a:t>Presentation Outline</a:t>
            </a:r>
            <a:endParaRPr lang="zh-CN" altLang="en-US" sz="2400" b="1" u="sng" dirty="0">
              <a:solidFill>
                <a:srgbClr val="7030A0"/>
              </a:solidFill>
              <a:latin typeface="Arial" panose="020B0604020202020204" pitchFamily="34" charset="0"/>
              <a:cs typeface="Arial" panose="020B0604020202020204" pitchFamily="34" charset="0"/>
            </a:endParaRPr>
          </a:p>
        </p:txBody>
      </p:sp>
      <p:sp>
        <p:nvSpPr>
          <p:cNvPr id="6" name="文本框 5"/>
          <p:cNvSpPr txBox="1"/>
          <p:nvPr/>
        </p:nvSpPr>
        <p:spPr>
          <a:xfrm>
            <a:off x="1115060" y="2359539"/>
            <a:ext cx="8067040"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smtClean="0">
                <a:solidFill>
                  <a:srgbClr val="7030A0"/>
                </a:solidFill>
                <a:latin typeface="Arial" panose="020B0604020202020204" pitchFamily="34" charset="0"/>
                <a:cs typeface="Arial" panose="020B0604020202020204" pitchFamily="34" charset="0"/>
              </a:rPr>
              <a:t>I</a:t>
            </a:r>
            <a:r>
              <a:rPr lang="en-US" altLang="zh-CN" sz="2000" dirty="0" smtClean="0">
                <a:latin typeface="Arial" panose="020B0604020202020204" pitchFamily="34" charset="0"/>
                <a:cs typeface="Arial" panose="020B0604020202020204" pitchFamily="34" charset="0"/>
              </a:rPr>
              <a:t>ntroduction and Research context</a:t>
            </a:r>
          </a:p>
          <a:p>
            <a:pPr marL="285750" indent="-285750">
              <a:lnSpc>
                <a:spcPct val="150000"/>
              </a:lnSpc>
              <a:buFont typeface="Arial" panose="020B0604020202020204" pitchFamily="34" charset="0"/>
              <a:buChar char="•"/>
            </a:pPr>
            <a:r>
              <a:rPr lang="en-US" altLang="zh-CN" sz="2400" b="1" dirty="0">
                <a:solidFill>
                  <a:srgbClr val="7030A0"/>
                </a:solidFill>
                <a:latin typeface="Arial" panose="020B0604020202020204" pitchFamily="34" charset="0"/>
                <a:cs typeface="Arial" panose="020B0604020202020204" pitchFamily="34" charset="0"/>
              </a:rPr>
              <a:t>R</a:t>
            </a:r>
            <a:r>
              <a:rPr lang="en-US" altLang="zh-CN" sz="2000" dirty="0" smtClean="0">
                <a:latin typeface="Arial" panose="020B0604020202020204" pitchFamily="34" charset="0"/>
                <a:cs typeface="Arial" panose="020B0604020202020204" pitchFamily="34" charset="0"/>
              </a:rPr>
              <a:t>esearch questions </a:t>
            </a:r>
          </a:p>
          <a:p>
            <a:pPr marL="285750" indent="-285750">
              <a:lnSpc>
                <a:spcPct val="150000"/>
              </a:lnSpc>
              <a:buFont typeface="Arial" panose="020B0604020202020204" pitchFamily="34" charset="0"/>
              <a:buChar char="•"/>
            </a:pPr>
            <a:r>
              <a:rPr lang="en-US" altLang="zh-CN" sz="2400" b="1" dirty="0" smtClean="0">
                <a:solidFill>
                  <a:srgbClr val="7030A0"/>
                </a:solidFill>
                <a:latin typeface="Arial" panose="020B0604020202020204" pitchFamily="34" charset="0"/>
                <a:cs typeface="Arial" panose="020B0604020202020204" pitchFamily="34" charset="0"/>
              </a:rPr>
              <a:t>T</a:t>
            </a:r>
            <a:r>
              <a:rPr lang="en-US" altLang="zh-CN" sz="2000" dirty="0">
                <a:latin typeface="Arial" panose="020B0604020202020204" pitchFamily="34" charset="0"/>
                <a:cs typeface="Arial" panose="020B0604020202020204" pitchFamily="34" charset="0"/>
              </a:rPr>
              <a:t>he adoption of e-commerce for rural development in</a:t>
            </a:r>
            <a:r>
              <a:rPr lang="en-US" altLang="zh-CN" sz="2400" b="1" dirty="0" smtClean="0">
                <a:solidFill>
                  <a:srgbClr val="7030A0"/>
                </a:solidFill>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West China</a:t>
            </a:r>
          </a:p>
          <a:p>
            <a:pPr marL="285750" indent="-285750">
              <a:lnSpc>
                <a:spcPct val="150000"/>
              </a:lnSpc>
              <a:buFont typeface="Arial" panose="020B0604020202020204" pitchFamily="34" charset="0"/>
              <a:buChar char="•"/>
            </a:pPr>
            <a:r>
              <a:rPr lang="en-US" altLang="zh-CN" sz="2400" b="1" dirty="0" smtClean="0">
                <a:solidFill>
                  <a:srgbClr val="7030A0"/>
                </a:solidFill>
                <a:latin typeface="Arial" panose="020B0604020202020204" pitchFamily="34" charset="0"/>
                <a:cs typeface="Arial" panose="020B0604020202020204" pitchFamily="34" charset="0"/>
              </a:rPr>
              <a:t>C</a:t>
            </a:r>
            <a:r>
              <a:rPr lang="en-US" altLang="zh-CN" sz="2000" dirty="0" smtClean="0">
                <a:latin typeface="Arial" panose="020B0604020202020204" pitchFamily="34" charset="0"/>
                <a:cs typeface="Arial" panose="020B0604020202020204" pitchFamily="34" charset="0"/>
              </a:rPr>
              <a:t>oncluding remarks</a:t>
            </a:r>
            <a:endParaRPr lang="en-US" altLang="zh-CN" sz="2000" dirty="0">
              <a:latin typeface="Arial" panose="020B0604020202020204" pitchFamily="34" charset="0"/>
              <a:cs typeface="Arial" panose="020B0604020202020204" pitchFamily="34" charset="0"/>
            </a:endParaRPr>
          </a:p>
        </p:txBody>
      </p:sp>
      <p:sp>
        <p:nvSpPr>
          <p:cNvPr id="7" name="文本框 6"/>
          <p:cNvSpPr txBox="1"/>
          <p:nvPr/>
        </p:nvSpPr>
        <p:spPr>
          <a:xfrm>
            <a:off x="5384938" y="5848347"/>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293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783205" y="490865"/>
            <a:ext cx="8509635" cy="892552"/>
          </a:xfrm>
          <a:prstGeom prst="rect">
            <a:avLst/>
          </a:prstGeom>
          <a:noFill/>
        </p:spPr>
        <p:txBody>
          <a:bodyPr wrap="square" rtlCol="0">
            <a:spAutoFit/>
          </a:bodyPr>
          <a:lstStyle/>
          <a:p>
            <a:r>
              <a:rPr lang="en-US" altLang="zh-CN" sz="2400" b="1" dirty="0" smtClean="0">
                <a:solidFill>
                  <a:srgbClr val="7030A0"/>
                </a:solidFill>
                <a:latin typeface="Arial" panose="020B0604020202020204" pitchFamily="34" charset="0"/>
                <a:cs typeface="Arial" panose="020B0604020202020204" pitchFamily="34" charset="0"/>
              </a:rPr>
              <a:t>Impacts of rural e-commerce development </a:t>
            </a:r>
            <a:r>
              <a:rPr lang="en-US" altLang="zh-CN" sz="2000" dirty="0">
                <a:latin typeface="Arial" panose="020B0604020202020204" pitchFamily="34" charset="0"/>
                <a:cs typeface="Arial" panose="020B0604020202020204" pitchFamily="34" charset="0"/>
              </a:rPr>
              <a:t>(continue)</a:t>
            </a:r>
          </a:p>
          <a:p>
            <a:endParaRPr lang="en-US" altLang="zh-CN" sz="2800"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434329" y="6357495"/>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5" name="矩形 4"/>
          <p:cNvSpPr/>
          <p:nvPr/>
        </p:nvSpPr>
        <p:spPr>
          <a:xfrm>
            <a:off x="217447" y="1214965"/>
            <a:ext cx="6577774"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Return migrates and local rural villagers’ grass-root entrepreneurship </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sp>
        <p:nvSpPr>
          <p:cNvPr id="6" name="矩形 5"/>
          <p:cNvSpPr/>
          <p:nvPr/>
        </p:nvSpPr>
        <p:spPr>
          <a:xfrm>
            <a:off x="217447" y="1690095"/>
            <a:ext cx="6577774"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Restructuring of rural residents’ everyday life</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pic>
        <p:nvPicPr>
          <p:cNvPr id="8" name="图片 7" descr="D:\0_ongoing\0_PhD_UoM\00_E-commerce+rural+in situ urbanisation\Ethical approval+Fieldwork\重庆调研材料\忠县调研-10.14-16\忠县调研照片\毛妈妈王朗-直播照片.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273" y="2253578"/>
            <a:ext cx="2818080" cy="3333207"/>
          </a:xfrm>
          <a:prstGeom prst="rect">
            <a:avLst/>
          </a:prstGeom>
          <a:noFill/>
          <a:ln>
            <a:noFill/>
          </a:ln>
        </p:spPr>
      </p:pic>
      <p:sp>
        <p:nvSpPr>
          <p:cNvPr id="2" name="矩形 1"/>
          <p:cNvSpPr/>
          <p:nvPr/>
        </p:nvSpPr>
        <p:spPr>
          <a:xfrm>
            <a:off x="906218" y="5768393"/>
            <a:ext cx="7158281" cy="646331"/>
          </a:xfrm>
          <a:prstGeom prst="rect">
            <a:avLst/>
          </a:prstGeom>
        </p:spPr>
        <p:txBody>
          <a:bodyPr wrap="square">
            <a:spAutoFit/>
          </a:bodyPr>
          <a:lstStyle/>
          <a:p>
            <a:pPr marL="171450" indent="-171450">
              <a:lnSpc>
                <a:spcPct val="150000"/>
              </a:lnSpc>
              <a:buFont typeface="Arial" panose="020B0604020202020204" pitchFamily="34" charset="0"/>
              <a:buChar char="•"/>
            </a:pPr>
            <a:r>
              <a:rPr lang="en-GB" sz="1200" dirty="0">
                <a:latin typeface="Times New Roman" panose="02020603050405020304" pitchFamily="18" charset="0"/>
                <a:cs typeface="Times New Roman" panose="02020603050405020304" pitchFamily="18" charset="0"/>
              </a:rPr>
              <a:t>Rural e-commerce entrepreneurs on live-streaming for selling household-made products </a:t>
            </a:r>
            <a:r>
              <a:rPr lang="en-GB" sz="1200" dirty="0" smtClean="0">
                <a:latin typeface="Times New Roman" panose="02020603050405020304" pitchFamily="18" charset="0"/>
                <a:cs typeface="Times New Roman" panose="02020603050405020304" pitchFamily="18" charset="0"/>
              </a:rPr>
              <a:t>online</a:t>
            </a:r>
          </a:p>
          <a:p>
            <a:pPr>
              <a:lnSpc>
                <a:spcPct val="150000"/>
              </a:lnSpc>
            </a:pPr>
            <a:r>
              <a:rPr lang="en-US" sz="1200" dirty="0" smtClean="0">
                <a:latin typeface="Times New Roman" panose="02020603050405020304" pitchFamily="18" charset="0"/>
                <a:cs typeface="Times New Roman" panose="02020603050405020304" pitchFamily="18" charset="0"/>
              </a:rPr>
              <a:t>    (Photo by Yitian Ren)</a:t>
            </a:r>
            <a:endParaRPr lang="en-GB" sz="1200" dirty="0">
              <a:latin typeface="Times New Roman" panose="02020603050405020304" pitchFamily="18" charset="0"/>
              <a:cs typeface="Times New Roman" panose="02020603050405020304" pitchFamily="18" charset="0"/>
            </a:endParaRPr>
          </a:p>
        </p:txBody>
      </p:sp>
      <p:pic>
        <p:nvPicPr>
          <p:cNvPr id="9" name="图片 8" descr="image.png"/>
          <p:cNvPicPr/>
          <p:nvPr/>
        </p:nvPicPr>
        <p:blipFill>
          <a:blip r:embed="rId5">
            <a:extLst>
              <a:ext uri="{28A0092B-C50C-407E-A947-70E740481C1C}">
                <a14:useLocalDpi xmlns:a14="http://schemas.microsoft.com/office/drawing/2010/main" val="0"/>
              </a:ext>
            </a:extLst>
          </a:blip>
          <a:srcRect/>
          <a:stretch>
            <a:fillRect/>
          </a:stretch>
        </p:blipFill>
        <p:spPr bwMode="auto">
          <a:xfrm>
            <a:off x="4227712" y="2253578"/>
            <a:ext cx="2221214" cy="3430605"/>
          </a:xfrm>
          <a:prstGeom prst="rect">
            <a:avLst/>
          </a:prstGeom>
          <a:noFill/>
          <a:ln>
            <a:noFill/>
          </a:ln>
        </p:spPr>
      </p:pic>
    </p:spTree>
    <p:extLst>
      <p:ext uri="{BB962C8B-B14F-4D97-AF65-F5344CB8AC3E}">
        <p14:creationId xmlns:p14="http://schemas.microsoft.com/office/powerpoint/2010/main" val="268572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783205" y="490865"/>
            <a:ext cx="8509635" cy="892552"/>
          </a:xfrm>
          <a:prstGeom prst="rect">
            <a:avLst/>
          </a:prstGeom>
          <a:noFill/>
        </p:spPr>
        <p:txBody>
          <a:bodyPr wrap="square" rtlCol="0">
            <a:spAutoFit/>
          </a:bodyPr>
          <a:lstStyle/>
          <a:p>
            <a:r>
              <a:rPr lang="en-US" altLang="zh-CN" sz="2400" b="1" dirty="0" smtClean="0">
                <a:solidFill>
                  <a:srgbClr val="7030A0"/>
                </a:solidFill>
                <a:latin typeface="Arial" panose="020B0604020202020204" pitchFamily="34" charset="0"/>
                <a:cs typeface="Arial" panose="020B0604020202020204" pitchFamily="34" charset="0"/>
              </a:rPr>
              <a:t>Impacts of rural e-commerce development </a:t>
            </a:r>
            <a:r>
              <a:rPr lang="en-US" altLang="zh-CN" sz="2000" dirty="0">
                <a:latin typeface="Arial" panose="020B0604020202020204" pitchFamily="34" charset="0"/>
                <a:cs typeface="Arial" panose="020B0604020202020204" pitchFamily="34" charset="0"/>
              </a:rPr>
              <a:t>(continue)</a:t>
            </a:r>
          </a:p>
          <a:p>
            <a:endParaRPr lang="en-US" altLang="zh-CN" sz="2800"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434329" y="6357495"/>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5" name="矩形 4"/>
          <p:cNvSpPr/>
          <p:nvPr/>
        </p:nvSpPr>
        <p:spPr>
          <a:xfrm>
            <a:off x="217447" y="1214965"/>
            <a:ext cx="6577774" cy="4174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Enrollment of marginalised villagers into rural production activities  </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pic>
        <p:nvPicPr>
          <p:cNvPr id="8" name="图片 7" descr="D:\0_ongoing\0_PhD_UoM\00_E-commerce+rural+in situ urbanisation\Ethical approval+Fieldwork\重庆调研材料\忠县调研-10.14-16\忠县调研照片\IMG_212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151" y="1874282"/>
            <a:ext cx="3725963" cy="2765095"/>
          </a:xfrm>
          <a:prstGeom prst="rect">
            <a:avLst/>
          </a:prstGeom>
          <a:noFill/>
          <a:ln>
            <a:noFill/>
          </a:ln>
        </p:spPr>
      </p:pic>
      <p:sp>
        <p:nvSpPr>
          <p:cNvPr id="2" name="矩形 1"/>
          <p:cNvSpPr/>
          <p:nvPr/>
        </p:nvSpPr>
        <p:spPr>
          <a:xfrm>
            <a:off x="432151" y="4775394"/>
            <a:ext cx="4101348" cy="1061829"/>
          </a:xfrm>
          <a:prstGeom prst="rect">
            <a:avLst/>
          </a:prstGeom>
        </p:spPr>
        <p:txBody>
          <a:bodyPr wrap="square">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A rural female villager at 50s </a:t>
            </a:r>
            <a:r>
              <a:rPr lang="en-GB" sz="1400" dirty="0">
                <a:solidFill>
                  <a:srgbClr val="C00000"/>
                </a:solidFill>
                <a:latin typeface="Times New Roman" panose="02020603050405020304" pitchFamily="18" charset="0"/>
                <a:cs typeface="Times New Roman" panose="02020603050405020304" pitchFamily="18" charset="0"/>
              </a:rPr>
              <a:t>participating her neighbour household’s </a:t>
            </a:r>
            <a:r>
              <a:rPr lang="en-GB" sz="1400" dirty="0">
                <a:latin typeface="Times New Roman" panose="02020603050405020304" pitchFamily="18" charset="0"/>
                <a:cs typeface="Times New Roman" panose="02020603050405020304" pitchFamily="18" charset="0"/>
              </a:rPr>
              <a:t>e-commerce business by packaging e-commerce </a:t>
            </a:r>
            <a:r>
              <a:rPr lang="en-GB" sz="1400" dirty="0" smtClean="0">
                <a:latin typeface="Times New Roman" panose="02020603050405020304" pitchFamily="18" charset="0"/>
                <a:cs typeface="Times New Roman" panose="02020603050405020304" pitchFamily="18" charset="0"/>
              </a:rPr>
              <a:t>orders</a:t>
            </a:r>
          </a:p>
          <a:p>
            <a:pPr>
              <a:lnSpc>
                <a:spcPct val="150000"/>
              </a:lnSpc>
            </a:pPr>
            <a:r>
              <a:rPr lang="en-US" sz="1400" dirty="0" smtClean="0">
                <a:latin typeface="Times New Roman" panose="02020603050405020304" pitchFamily="18" charset="0"/>
                <a:cs typeface="Times New Roman" panose="02020603050405020304" pitchFamily="18" charset="0"/>
              </a:rPr>
              <a:t>      (Photo by Yitian Ren)</a:t>
            </a:r>
            <a:endParaRPr lang="en-GB" sz="1400" dirty="0">
              <a:latin typeface="Times New Roman" panose="02020603050405020304" pitchFamily="18" charset="0"/>
              <a:cs typeface="Times New Roman" panose="02020603050405020304" pitchFamily="18" charset="0"/>
            </a:endParaRPr>
          </a:p>
        </p:txBody>
      </p:sp>
      <p:pic>
        <p:nvPicPr>
          <p:cNvPr id="9" name="图片 8" descr="C:\Users\75198\AppData\Local\Temp\WeChat Files\bf0f9620f25c8b311440d051b44eed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1588" y="1874282"/>
            <a:ext cx="3725645" cy="2765095"/>
          </a:xfrm>
          <a:prstGeom prst="rect">
            <a:avLst/>
          </a:prstGeom>
          <a:noFill/>
          <a:ln>
            <a:noFill/>
          </a:ln>
        </p:spPr>
      </p:pic>
      <p:sp>
        <p:nvSpPr>
          <p:cNvPr id="3" name="矩形 2"/>
          <p:cNvSpPr/>
          <p:nvPr/>
        </p:nvSpPr>
        <p:spPr>
          <a:xfrm>
            <a:off x="4821587" y="4759772"/>
            <a:ext cx="3831525" cy="846386"/>
          </a:xfrm>
          <a:prstGeom prst="rect">
            <a:avLst/>
          </a:prstGeom>
        </p:spPr>
        <p:txBody>
          <a:bodyPr wrap="square">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A rural male villager at 50s </a:t>
            </a:r>
            <a:r>
              <a:rPr lang="en-GB" sz="1400" dirty="0">
                <a:solidFill>
                  <a:srgbClr val="C00000"/>
                </a:solidFill>
                <a:latin typeface="Times New Roman" panose="02020603050405020304" pitchFamily="18" charset="0"/>
                <a:cs typeface="Times New Roman" panose="02020603050405020304" pitchFamily="18" charset="0"/>
              </a:rPr>
              <a:t>participating his son’s </a:t>
            </a:r>
            <a:r>
              <a:rPr lang="en-GB" sz="1400" dirty="0">
                <a:latin typeface="Times New Roman" panose="02020603050405020304" pitchFamily="18" charset="0"/>
                <a:cs typeface="Times New Roman" panose="02020603050405020304" pitchFamily="18" charset="0"/>
              </a:rPr>
              <a:t>e-commerce business </a:t>
            </a:r>
            <a:endParaRPr lang="en-GB" sz="1400" dirty="0" smtClean="0">
              <a:latin typeface="Times New Roman" panose="02020603050405020304" pitchFamily="18" charset="0"/>
              <a:cs typeface="Times New Roman" panose="02020603050405020304" pitchFamily="18" charset="0"/>
            </a:endParaRPr>
          </a:p>
          <a:p>
            <a:pPr>
              <a:lnSpc>
                <a:spcPct val="150000"/>
              </a:lnSpc>
            </a:pP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Photo by Yitian Ren</a:t>
            </a:r>
            <a:r>
              <a:rPr lang="en-US" sz="1400" dirty="0" smtClean="0">
                <a:latin typeface="Times New Roman" panose="02020603050405020304" pitchFamily="18" charset="0"/>
                <a:cs typeface="Times New Roman" panose="02020603050405020304" pitchFamily="18" charset="0"/>
              </a:rPr>
              <a:t>)</a:t>
            </a:r>
            <a:endParaRPr lang="en-GB"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7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783205" y="490865"/>
            <a:ext cx="8509635" cy="892552"/>
          </a:xfrm>
          <a:prstGeom prst="rect">
            <a:avLst/>
          </a:prstGeom>
          <a:noFill/>
        </p:spPr>
        <p:txBody>
          <a:bodyPr wrap="square" rtlCol="0">
            <a:spAutoFit/>
          </a:bodyPr>
          <a:lstStyle/>
          <a:p>
            <a:r>
              <a:rPr lang="en-US" altLang="zh-CN" sz="2400" b="1" dirty="0" smtClean="0">
                <a:solidFill>
                  <a:srgbClr val="7030A0"/>
                </a:solidFill>
                <a:latin typeface="Arial" panose="020B0604020202020204" pitchFamily="34" charset="0"/>
                <a:cs typeface="Arial" panose="020B0604020202020204" pitchFamily="34" charset="0"/>
              </a:rPr>
              <a:t>Impacts of rural e-commerce development </a:t>
            </a:r>
            <a:r>
              <a:rPr lang="en-US" altLang="zh-CN" sz="2000" dirty="0">
                <a:latin typeface="Arial" panose="020B0604020202020204" pitchFamily="34" charset="0"/>
                <a:cs typeface="Arial" panose="020B0604020202020204" pitchFamily="34" charset="0"/>
              </a:rPr>
              <a:t>(continue)</a:t>
            </a:r>
          </a:p>
          <a:p>
            <a:endParaRPr lang="en-US" altLang="zh-CN" sz="2800"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098505" y="6190285"/>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6" name="矩形 5"/>
          <p:cNvSpPr/>
          <p:nvPr/>
        </p:nvSpPr>
        <p:spPr>
          <a:xfrm>
            <a:off x="2783205" y="982518"/>
            <a:ext cx="6577774" cy="461665"/>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dirty="0" smtClean="0">
                <a:solidFill>
                  <a:srgbClr val="002060"/>
                </a:solidFill>
                <a:latin typeface="Times New Roman" panose="02020603050405020304" pitchFamily="18" charset="0"/>
                <a:cs typeface="Times New Roman" panose="02020603050405020304" pitchFamily="18" charset="0"/>
              </a:rPr>
              <a:t>Reinvigoration of rural wasted resources </a:t>
            </a:r>
            <a:endParaRPr lang="en-GB" sz="1600" b="1" dirty="0" smtClean="0">
              <a:solidFill>
                <a:srgbClr val="00206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82240" y="1444183"/>
            <a:ext cx="5245769" cy="338554"/>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latin typeface="Times New Roman" panose="02020603050405020304" pitchFamily="18" charset="0"/>
                <a:cs typeface="Times New Roman" panose="02020603050405020304" pitchFamily="18" charset="0"/>
              </a:rPr>
              <a:t>F</a:t>
            </a:r>
            <a:r>
              <a:rPr lang="en-US" altLang="zh-CN" sz="1600" dirty="0" smtClean="0">
                <a:latin typeface="Times New Roman" panose="02020603050405020304" pitchFamily="18" charset="0"/>
                <a:cs typeface="Times New Roman" panose="02020603050405020304" pitchFamily="18" charset="0"/>
              </a:rPr>
              <a:t>or example, the reutilisation of wasted land resources</a:t>
            </a:r>
            <a:endParaRPr lang="en-GB" sz="1600" dirty="0">
              <a:latin typeface="Times New Roman" panose="02020603050405020304" pitchFamily="18" charset="0"/>
              <a:cs typeface="Times New Roman" panose="02020603050405020304" pitchFamily="18" charset="0"/>
            </a:endParaRPr>
          </a:p>
        </p:txBody>
      </p:sp>
      <p:pic>
        <p:nvPicPr>
          <p:cNvPr id="8" name="图片 7" descr="C:\Users\75198\Downloads\thumbnail_IMG_166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261" y="1864055"/>
            <a:ext cx="4634748" cy="3389906"/>
          </a:xfrm>
          <a:prstGeom prst="rect">
            <a:avLst/>
          </a:prstGeom>
          <a:noFill/>
          <a:ln>
            <a:noFill/>
          </a:ln>
        </p:spPr>
      </p:pic>
      <p:pic>
        <p:nvPicPr>
          <p:cNvPr id="9" name="图片 8" descr="C:\Users\75198\Downloads\thumbnail_IMG_166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4400" y="1868134"/>
            <a:ext cx="4752369" cy="3272555"/>
          </a:xfrm>
          <a:prstGeom prst="rect">
            <a:avLst/>
          </a:prstGeom>
          <a:noFill/>
          <a:ln>
            <a:noFill/>
          </a:ln>
        </p:spPr>
      </p:pic>
      <p:sp>
        <p:nvSpPr>
          <p:cNvPr id="3" name="矩形 2"/>
          <p:cNvSpPr/>
          <p:nvPr/>
        </p:nvSpPr>
        <p:spPr>
          <a:xfrm>
            <a:off x="716606" y="5373099"/>
            <a:ext cx="4988058" cy="923330"/>
          </a:xfrm>
          <a:prstGeom prst="rect">
            <a:avLst/>
          </a:prstGeom>
        </p:spPr>
        <p:txBody>
          <a:bodyPr wrap="square">
            <a:spAutoFit/>
          </a:bodyPr>
          <a:lstStyle/>
          <a:p>
            <a:pPr marL="171450" indent="-171450">
              <a:lnSpc>
                <a:spcPct val="150000"/>
              </a:lnSpc>
              <a:buFont typeface="Arial" panose="020B0604020202020204" pitchFamily="34" charset="0"/>
              <a:buChar char="•"/>
            </a:pPr>
            <a:r>
              <a:rPr lang="en-GB" sz="1200" dirty="0">
                <a:latin typeface="Times New Roman" panose="02020603050405020304" pitchFamily="18" charset="0"/>
                <a:cs typeface="Times New Roman" panose="02020603050405020304" pitchFamily="18" charset="0"/>
              </a:rPr>
              <a:t>Planting base of rural e-commerce products (Lotus) in Pingsuo Village, Aikou Township, Xiushan </a:t>
            </a:r>
            <a:r>
              <a:rPr lang="en-GB" sz="1200" dirty="0" smtClean="0">
                <a:latin typeface="Times New Roman" panose="02020603050405020304" pitchFamily="18" charset="0"/>
                <a:cs typeface="Times New Roman" panose="02020603050405020304" pitchFamily="18" charset="0"/>
              </a:rPr>
              <a:t>County, where </a:t>
            </a:r>
            <a:r>
              <a:rPr lang="en-GB" sz="1200" b="1" dirty="0" smtClean="0">
                <a:solidFill>
                  <a:srgbClr val="C00000"/>
                </a:solidFill>
                <a:latin typeface="Times New Roman" panose="02020603050405020304" pitchFamily="18" charset="0"/>
                <a:cs typeface="Times New Roman" panose="02020603050405020304" pitchFamily="18" charset="0"/>
              </a:rPr>
              <a:t>used to be a plot of wasted land</a:t>
            </a:r>
          </a:p>
          <a:p>
            <a:pPr>
              <a:lnSpc>
                <a:spcPct val="150000"/>
              </a:lnSpc>
            </a:pPr>
            <a:r>
              <a:rPr lang="en-US" sz="1200" dirty="0" smtClean="0">
                <a:latin typeface="Times New Roman" panose="02020603050405020304" pitchFamily="18" charset="0"/>
                <a:cs typeface="Times New Roman" panose="02020603050405020304" pitchFamily="18" charset="0"/>
              </a:rPr>
              <a:t>   (Photo by Yitian Ren)</a:t>
            </a:r>
            <a:endParaRPr lang="en-GB" sz="1200" dirty="0">
              <a:latin typeface="Times New Roman" panose="02020603050405020304" pitchFamily="18" charset="0"/>
              <a:cs typeface="Times New Roman" panose="02020603050405020304" pitchFamily="18" charset="0"/>
            </a:endParaRPr>
          </a:p>
        </p:txBody>
      </p:sp>
      <p:sp>
        <p:nvSpPr>
          <p:cNvPr id="11" name="矩形 10"/>
          <p:cNvSpPr/>
          <p:nvPr/>
        </p:nvSpPr>
        <p:spPr>
          <a:xfrm>
            <a:off x="5839824" y="5373099"/>
            <a:ext cx="5853012" cy="923330"/>
          </a:xfrm>
          <a:prstGeom prst="rect">
            <a:avLst/>
          </a:prstGeom>
        </p:spPr>
        <p:txBody>
          <a:bodyPr wrap="square">
            <a:spAutoFit/>
          </a:bodyPr>
          <a:lstStyle/>
          <a:p>
            <a:pPr marL="171450" indent="-171450">
              <a:lnSpc>
                <a:spcPct val="150000"/>
              </a:lnSpc>
              <a:buFont typeface="Arial" panose="020B0604020202020204" pitchFamily="34" charset="0"/>
              <a:buChar char="•"/>
            </a:pPr>
            <a:r>
              <a:rPr lang="en-GB" sz="1200" dirty="0">
                <a:latin typeface="Times New Roman" panose="02020603050405020304" pitchFamily="18" charset="0"/>
                <a:cs typeface="Times New Roman" panose="02020603050405020304" pitchFamily="18" charset="0"/>
              </a:rPr>
              <a:t>E-commerce products base </a:t>
            </a:r>
            <a:r>
              <a:rPr lang="en-GB" sz="1200" b="1" dirty="0">
                <a:solidFill>
                  <a:srgbClr val="C00000"/>
                </a:solidFill>
                <a:latin typeface="Times New Roman" panose="02020603050405020304" pitchFamily="18" charset="0"/>
                <a:cs typeface="Times New Roman" panose="02020603050405020304" pitchFamily="18" charset="0"/>
              </a:rPr>
              <a:t>being utilised as a rural tourism spot </a:t>
            </a:r>
            <a:r>
              <a:rPr lang="en-GB" sz="1200" dirty="0">
                <a:latin typeface="Times New Roman" panose="02020603050405020304" pitchFamily="18" charset="0"/>
                <a:cs typeface="Times New Roman" panose="02020603050405020304" pitchFamily="18" charset="0"/>
              </a:rPr>
              <a:t>in Pingsuo Village, Aikou Township, Xiushan </a:t>
            </a:r>
            <a:r>
              <a:rPr lang="en-GB" sz="1200" dirty="0" smtClean="0">
                <a:latin typeface="Times New Roman" panose="02020603050405020304" pitchFamily="18" charset="0"/>
                <a:cs typeface="Times New Roman" panose="02020603050405020304" pitchFamily="18" charset="0"/>
              </a:rPr>
              <a:t>County</a:t>
            </a:r>
          </a:p>
          <a:p>
            <a:pPr>
              <a:lnSpc>
                <a:spcPct val="150000"/>
              </a:lnSpc>
            </a:pPr>
            <a:r>
              <a:rPr lang="en-US" sz="1200" dirty="0" smtClean="0">
                <a:latin typeface="Times New Roman" panose="02020603050405020304" pitchFamily="18" charset="0"/>
                <a:cs typeface="Times New Roman" panose="02020603050405020304" pitchFamily="18" charset="0"/>
              </a:rPr>
              <a:t>    (Photo by Yitian Ren)</a:t>
            </a: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07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905125" y="490865"/>
            <a:ext cx="8509635" cy="523220"/>
          </a:xfrm>
          <a:prstGeom prst="rect">
            <a:avLst/>
          </a:prstGeom>
          <a:noFill/>
        </p:spPr>
        <p:txBody>
          <a:bodyPr wrap="square" rtlCol="0">
            <a:spAutoFit/>
          </a:bodyPr>
          <a:lstStyle/>
          <a:p>
            <a:r>
              <a:rPr lang="en-US" altLang="zh-CN" sz="2800" b="1" dirty="0" smtClean="0">
                <a:solidFill>
                  <a:srgbClr val="7030A0"/>
                </a:solidFill>
                <a:latin typeface="Arial" panose="020B0604020202020204" pitchFamily="34" charset="0"/>
                <a:cs typeface="Arial" panose="020B0604020202020204" pitchFamily="34" charset="0"/>
              </a:rPr>
              <a:t>Concluding Remarks</a:t>
            </a:r>
            <a:endParaRPr lang="en-US" altLang="zh-CN" sz="2800"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5444664" y="5612190"/>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719191" y="1504950"/>
            <a:ext cx="10507609"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a:t>
            </a:r>
            <a:r>
              <a:rPr lang="en-US" altLang="zh-CN" sz="1600" dirty="0" smtClean="0">
                <a:latin typeface="Times New Roman" panose="02020603050405020304" pitchFamily="18" charset="0"/>
                <a:cs typeface="Times New Roman" panose="02020603050405020304" pitchFamily="18" charset="0"/>
              </a:rPr>
              <a:t>-commerce can be exploited and harnessed by the rural society as an alternative and effective development approach for rural revitalisation and socioeconomic transition.</a:t>
            </a:r>
          </a:p>
          <a:p>
            <a:pPr marL="285750" indent="-285750">
              <a:lnSpc>
                <a:spcPct val="150000"/>
              </a:lnSpc>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 the context of rural west China, the adopting and exploitation of e-commerce is found to be overall organised by the local state, and involves various rural actors of private sector and communities.</a:t>
            </a:r>
          </a:p>
          <a:p>
            <a:pPr marL="285750" indent="-285750">
              <a:lnSpc>
                <a:spcPct val="150000"/>
              </a:lnSpc>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Local state presents entrepreneurial characteristics in mobilising and manipulating the private sector to empower grass-root community amidst the development of rural e-commerce in West China</a:t>
            </a:r>
          </a:p>
          <a:p>
            <a:pPr marL="285750" indent="-285750">
              <a:lnSpc>
                <a:spcPct val="150000"/>
              </a:lnSpc>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Comparing with the widely-reported east costal region, rural e-commerce in west China is a more top-down driven process; whilst in the east coastal counterparts, the tale of rural e-commerce tend to be a more bottom-up initiated process</a:t>
            </a:r>
          </a:p>
          <a:p>
            <a:pPr marL="285750" indent="-285750">
              <a:lnSpc>
                <a:spcPct val="150000"/>
              </a:lnSpc>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Multi-faceted impacts have been brought by the e-commerce engaged rural development, spanning across rural livelihoods, economic, demographical, social, cultural, environmental and institutional.</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79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49085" y="266294"/>
            <a:ext cx="2905125" cy="1504950"/>
          </a:xfrm>
          <a:prstGeom prst="rect">
            <a:avLst/>
          </a:prstGeom>
        </p:spPr>
      </p:pic>
      <p:sp>
        <p:nvSpPr>
          <p:cNvPr id="6" name="文本框 5"/>
          <p:cNvSpPr txBox="1"/>
          <p:nvPr/>
        </p:nvSpPr>
        <p:spPr>
          <a:xfrm>
            <a:off x="-1532841" y="2003161"/>
            <a:ext cx="8428383" cy="1107996"/>
          </a:xfrm>
          <a:prstGeom prst="rect">
            <a:avLst/>
          </a:prstGeom>
          <a:noFill/>
        </p:spPr>
        <p:txBody>
          <a:bodyPr wrap="square" rtlCol="0">
            <a:spAutoFit/>
          </a:bodyPr>
          <a:lstStyle/>
          <a:p>
            <a:pPr algn="ctr"/>
            <a:r>
              <a:rPr lang="en-US" altLang="zh-CN" sz="6600" i="1" dirty="0" smtClean="0">
                <a:latin typeface="Times New Roman" panose="02020603050405020304" pitchFamily="18" charset="0"/>
                <a:cs typeface="Times New Roman" panose="02020603050405020304" pitchFamily="18" charset="0"/>
              </a:rPr>
              <a:t>Thanks </a:t>
            </a:r>
            <a:endParaRPr lang="zh-CN" altLang="en-US" sz="6600" i="1" dirty="0">
              <a:latin typeface="Times New Roman" panose="02020603050405020304" pitchFamily="18" charset="0"/>
              <a:cs typeface="Times New Roman" panose="02020603050405020304" pitchFamily="18" charset="0"/>
            </a:endParaRPr>
          </a:p>
        </p:txBody>
      </p:sp>
      <p:sp>
        <p:nvSpPr>
          <p:cNvPr id="5" name="矩形 4"/>
          <p:cNvSpPr/>
          <p:nvPr/>
        </p:nvSpPr>
        <p:spPr>
          <a:xfrm>
            <a:off x="4076672" y="4986136"/>
            <a:ext cx="6532686" cy="369332"/>
          </a:xfrm>
          <a:prstGeom prst="rect">
            <a:avLst/>
          </a:prstGeom>
        </p:spPr>
        <p:txBody>
          <a:bodyPr wrap="none">
            <a:spAutoFit/>
          </a:bodyPr>
          <a:lstStyle/>
          <a:p>
            <a:r>
              <a:rPr lang="en-GB" dirty="0">
                <a:latin typeface="Arial" panose="020B0604020202020204" pitchFamily="34" charset="0"/>
                <a:cs typeface="Arial" panose="020B0604020202020204" pitchFamily="34" charset="0"/>
                <a:hlinkClick r:id="rId3"/>
              </a:rPr>
              <a:t>https://www.research.manchester.ac.uk/portal/yitian.ren.html</a:t>
            </a:r>
            <a:r>
              <a:rPr lang="en-GB" dirty="0">
                <a:latin typeface="Arial" panose="020B0604020202020204" pitchFamily="34" charset="0"/>
                <a:cs typeface="Arial" panose="020B0604020202020204" pitchFamily="34" charset="0"/>
              </a:rPr>
              <a:t>   </a:t>
            </a:r>
          </a:p>
        </p:txBody>
      </p:sp>
      <p:sp>
        <p:nvSpPr>
          <p:cNvPr id="7" name="矩形 6"/>
          <p:cNvSpPr/>
          <p:nvPr/>
        </p:nvSpPr>
        <p:spPr>
          <a:xfrm>
            <a:off x="974922" y="3282622"/>
            <a:ext cx="3556038" cy="400110"/>
          </a:xfrm>
          <a:prstGeom prst="rect">
            <a:avLst/>
          </a:prstGeom>
        </p:spPr>
        <p:txBody>
          <a:bodyPr wrap="none">
            <a:spAutoFit/>
          </a:bodyPr>
          <a:lstStyle/>
          <a:p>
            <a:r>
              <a:rPr lang="en-GB" sz="2000" u="sng" dirty="0" smtClean="0">
                <a:solidFill>
                  <a:srgbClr val="7030A0"/>
                </a:solidFill>
                <a:latin typeface="Arial" panose="020B0604020202020204" pitchFamily="34" charset="0"/>
                <a:cs typeface="Arial" panose="020B0604020202020204" pitchFamily="34" charset="0"/>
              </a:rPr>
              <a:t>yitian.ren@manchester.ac.uk</a:t>
            </a:r>
            <a:r>
              <a:rPr lang="en-GB" u="sng" dirty="0" smtClean="0">
                <a:latin typeface="Arial" panose="020B0604020202020204" pitchFamily="34" charset="0"/>
                <a:cs typeface="Arial" panose="020B0604020202020204" pitchFamily="34" charset="0"/>
              </a:rPr>
              <a:t> </a:t>
            </a:r>
            <a:endParaRPr lang="en-GB" u="sng" dirty="0">
              <a:latin typeface="Arial" panose="020B0604020202020204" pitchFamily="34" charset="0"/>
              <a:cs typeface="Arial" panose="020B0604020202020204" pitchFamily="34" charset="0"/>
            </a:endParaRPr>
          </a:p>
        </p:txBody>
      </p:sp>
      <p:sp>
        <p:nvSpPr>
          <p:cNvPr id="8" name="文本框 7"/>
          <p:cNvSpPr txBox="1"/>
          <p:nvPr/>
        </p:nvSpPr>
        <p:spPr>
          <a:xfrm>
            <a:off x="1337696" y="4970747"/>
            <a:ext cx="2629683" cy="400110"/>
          </a:xfrm>
          <a:prstGeom prst="rect">
            <a:avLst/>
          </a:prstGeom>
          <a:noFill/>
        </p:spPr>
        <p:txBody>
          <a:bodyPr wrap="square" rtlCol="0">
            <a:spAutoFit/>
          </a:bodyPr>
          <a:lstStyle/>
          <a:p>
            <a:r>
              <a:rPr lang="en-US" sz="2000" b="1" i="1" dirty="0" smtClean="0">
                <a:solidFill>
                  <a:srgbClr val="7030A0"/>
                </a:solidFill>
                <a:latin typeface="Times New Roman" panose="02020603050405020304" pitchFamily="18" charset="0"/>
                <a:cs typeface="Times New Roman" panose="02020603050405020304" pitchFamily="18" charset="0"/>
              </a:rPr>
              <a:t>UoM p</a:t>
            </a:r>
            <a:r>
              <a:rPr lang="en-US" altLang="zh-CN" sz="2000" b="1" i="1" dirty="0" smtClean="0">
                <a:solidFill>
                  <a:srgbClr val="7030A0"/>
                </a:solidFill>
                <a:latin typeface="Times New Roman" panose="02020603050405020304" pitchFamily="18" charset="0"/>
                <a:cs typeface="Times New Roman" panose="02020603050405020304" pitchFamily="18" charset="0"/>
              </a:rPr>
              <a:t>ersonal website</a:t>
            </a:r>
            <a:endParaRPr lang="en-GB" sz="2000" b="1" i="1" dirty="0">
              <a:solidFill>
                <a:srgbClr val="7030A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1337696" y="5557711"/>
            <a:ext cx="3411708" cy="369332"/>
          </a:xfrm>
          <a:prstGeom prst="rect">
            <a:avLst/>
          </a:prstGeom>
          <a:noFill/>
        </p:spPr>
        <p:txBody>
          <a:bodyPr wrap="square" rtlCol="0">
            <a:spAutoFit/>
          </a:bodyPr>
          <a:lstStyle/>
          <a:p>
            <a:r>
              <a:rPr lang="en-US" b="1" i="1" dirty="0" smtClean="0">
                <a:solidFill>
                  <a:srgbClr val="7030A0"/>
                </a:solidFill>
                <a:latin typeface="Times New Roman" panose="02020603050405020304" pitchFamily="18" charset="0"/>
                <a:cs typeface="Times New Roman" panose="02020603050405020304" pitchFamily="18" charset="0"/>
              </a:rPr>
              <a:t>ResearchGate personal </a:t>
            </a:r>
            <a:r>
              <a:rPr lang="en-US" altLang="zh-CN" b="1" i="1" dirty="0" smtClean="0">
                <a:solidFill>
                  <a:srgbClr val="7030A0"/>
                </a:solidFill>
                <a:latin typeface="Times New Roman" panose="02020603050405020304" pitchFamily="18" charset="0"/>
                <a:cs typeface="Times New Roman" panose="02020603050405020304" pitchFamily="18" charset="0"/>
              </a:rPr>
              <a:t>website</a:t>
            </a:r>
            <a:endParaRPr lang="en-GB" b="1" i="1" dirty="0">
              <a:solidFill>
                <a:srgbClr val="7030A0"/>
              </a:solidFill>
              <a:latin typeface="Times New Roman" panose="02020603050405020304" pitchFamily="18" charset="0"/>
              <a:cs typeface="Times New Roman" panose="02020603050405020304" pitchFamily="18" charset="0"/>
            </a:endParaRPr>
          </a:p>
        </p:txBody>
      </p:sp>
      <p:sp>
        <p:nvSpPr>
          <p:cNvPr id="10" name="矩形 9">
            <a:hlinkClick r:id="rId4"/>
          </p:cNvPr>
          <p:cNvSpPr/>
          <p:nvPr/>
        </p:nvSpPr>
        <p:spPr>
          <a:xfrm>
            <a:off x="4608835" y="5554567"/>
            <a:ext cx="4939173" cy="369332"/>
          </a:xfrm>
          <a:prstGeom prst="rect">
            <a:avLst/>
          </a:prstGeom>
        </p:spPr>
        <p:txBody>
          <a:bodyPr wrap="none">
            <a:spAutoFit/>
          </a:bodyPr>
          <a:lstStyle/>
          <a:p>
            <a:r>
              <a:rPr lang="en-GB" u="sng" dirty="0">
                <a:solidFill>
                  <a:srgbClr val="0070C0"/>
                </a:solidFill>
                <a:latin typeface="Arial" panose="020B0604020202020204" pitchFamily="34" charset="0"/>
                <a:cs typeface="Arial" panose="020B0604020202020204" pitchFamily="34" charset="0"/>
              </a:rPr>
              <a:t>https://www.researchgate.net/profile/Yitian-Ren</a:t>
            </a:r>
          </a:p>
        </p:txBody>
      </p:sp>
      <p:pic>
        <p:nvPicPr>
          <p:cNvPr id="2" name="图片 1"/>
          <p:cNvPicPr>
            <a:picLocks noChangeAspect="1"/>
          </p:cNvPicPr>
          <p:nvPr/>
        </p:nvPicPr>
        <p:blipFill rotWithShape="1">
          <a:blip r:embed="rId5"/>
          <a:srcRect l="4791"/>
          <a:stretch/>
        </p:blipFill>
        <p:spPr>
          <a:xfrm>
            <a:off x="4971618" y="852753"/>
            <a:ext cx="4742794" cy="3736072"/>
          </a:xfrm>
          <a:prstGeom prst="rect">
            <a:avLst/>
          </a:prstGeom>
        </p:spPr>
      </p:pic>
      <p:sp>
        <p:nvSpPr>
          <p:cNvPr id="3" name="文本框 2"/>
          <p:cNvSpPr txBox="1"/>
          <p:nvPr/>
        </p:nvSpPr>
        <p:spPr>
          <a:xfrm>
            <a:off x="9714412" y="3688103"/>
            <a:ext cx="1966282" cy="646331"/>
          </a:xfrm>
          <a:prstGeom prst="rect">
            <a:avLst/>
          </a:prstGeom>
          <a:noFill/>
        </p:spPr>
        <p:txBody>
          <a:bodyPr wrap="square" rtlCol="0">
            <a:spAutoFit/>
          </a:bodyPr>
          <a:lstStyle/>
          <a:p>
            <a:r>
              <a:rPr lang="en-US" sz="1200" b="1" dirty="0" smtClean="0">
                <a:solidFill>
                  <a:srgbClr val="7030A0"/>
                </a:solidFill>
                <a:latin typeface="Times New Roman" panose="02020603050405020304" pitchFamily="18" charset="0"/>
                <a:cs typeface="Times New Roman" panose="02020603050405020304" pitchFamily="18" charset="0"/>
              </a:rPr>
              <a:t>Fieldwork moment:</a:t>
            </a:r>
          </a:p>
          <a:p>
            <a:r>
              <a:rPr lang="en-US" sz="1200" b="1" dirty="0" smtClean="0">
                <a:latin typeface="Times New Roman" panose="02020603050405020304" pitchFamily="18" charset="0"/>
                <a:cs typeface="Times New Roman" panose="02020603050405020304" pitchFamily="18" charset="0"/>
              </a:rPr>
              <a:t>Y</a:t>
            </a:r>
            <a:r>
              <a:rPr lang="en-US" altLang="zh-CN" sz="1200" b="1" dirty="0" smtClean="0">
                <a:latin typeface="Times New Roman" panose="02020603050405020304" pitchFamily="18" charset="0"/>
                <a:cs typeface="Times New Roman" panose="02020603050405020304" pitchFamily="18" charset="0"/>
              </a:rPr>
              <a:t>itian with a rural female e-commerce entrepreneurs</a:t>
            </a:r>
            <a:endParaRPr lang="en-GB"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833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2" name="文本框 1"/>
          <p:cNvSpPr txBox="1"/>
          <p:nvPr/>
        </p:nvSpPr>
        <p:spPr>
          <a:xfrm>
            <a:off x="3157188" y="420366"/>
            <a:ext cx="4232620" cy="461665"/>
          </a:xfrm>
          <a:prstGeom prst="rect">
            <a:avLst/>
          </a:prstGeom>
          <a:noFill/>
        </p:spPr>
        <p:txBody>
          <a:bodyPr wrap="square" rtlCol="0">
            <a:spAutoFit/>
          </a:bodyPr>
          <a:lstStyle/>
          <a:p>
            <a:r>
              <a:rPr lang="en-US" altLang="zh-CN" sz="2400" b="1" dirty="0">
                <a:solidFill>
                  <a:srgbClr val="7030A0"/>
                </a:solidFill>
                <a:latin typeface="Arial" panose="020B0604020202020204" pitchFamily="34" charset="0"/>
                <a:cs typeface="Arial" panose="020B0604020202020204" pitchFamily="34" charset="0"/>
              </a:rPr>
              <a:t>Introduction</a:t>
            </a:r>
            <a:endParaRPr lang="zh-CN" altLang="en-US" sz="2400" b="1" dirty="0">
              <a:solidFill>
                <a:srgbClr val="7030A0"/>
              </a:solidFill>
              <a:latin typeface="Arial" panose="020B0604020202020204" pitchFamily="34" charset="0"/>
              <a:cs typeface="Arial" panose="020B0604020202020204" pitchFamily="34" charset="0"/>
            </a:endParaRPr>
          </a:p>
        </p:txBody>
      </p:sp>
      <p:sp>
        <p:nvSpPr>
          <p:cNvPr id="7" name="矩形 6"/>
          <p:cNvSpPr/>
          <p:nvPr/>
        </p:nvSpPr>
        <p:spPr>
          <a:xfrm>
            <a:off x="566928" y="4247958"/>
            <a:ext cx="10694630" cy="830997"/>
          </a:xfrm>
          <a:prstGeom prst="rect">
            <a:avLst/>
          </a:prstGeom>
        </p:spPr>
        <p:txBody>
          <a:bodyPr wrap="square">
            <a:spAutoFit/>
          </a:bodyPr>
          <a:lstStyle/>
          <a:p>
            <a:pPr marL="342900" indent="-342900">
              <a:lnSpc>
                <a:spcPct val="150000"/>
              </a:lnSpc>
              <a:buFont typeface="Wingdings" panose="05000000000000000000" pitchFamily="2" charset="2"/>
              <a:buChar char="Ø"/>
            </a:pPr>
            <a:r>
              <a:rPr lang="en-US" altLang="zh-CN" sz="1600" i="1" dirty="0">
                <a:latin typeface="Times New Roman" panose="02020603050405020304" pitchFamily="18" charset="0"/>
                <a:cs typeface="Times New Roman" panose="02020603050405020304" pitchFamily="18" charset="0"/>
              </a:rPr>
              <a:t>With appropriate human capital conditions, ICT infrastructures and e-commerce are facilitating new forms of economic activity and providing an alternative development approach in some rural communities (</a:t>
            </a:r>
            <a:r>
              <a:rPr lang="en-US" altLang="zh-CN" sz="1600" i="1" dirty="0" err="1">
                <a:latin typeface="Times New Roman" panose="02020603050405020304" pitchFamily="18" charset="0"/>
                <a:cs typeface="Times New Roman" panose="02020603050405020304" pitchFamily="18" charset="0"/>
              </a:rPr>
              <a:t>Copus</a:t>
            </a:r>
            <a:r>
              <a:rPr lang="en-US" altLang="zh-CN" sz="1600" i="1" dirty="0">
                <a:latin typeface="Times New Roman" panose="02020603050405020304" pitchFamily="18" charset="0"/>
                <a:cs typeface="Times New Roman" panose="02020603050405020304" pitchFamily="18" charset="0"/>
              </a:rPr>
              <a:t> et al., 2011).</a:t>
            </a:r>
          </a:p>
        </p:txBody>
      </p:sp>
      <p:sp>
        <p:nvSpPr>
          <p:cNvPr id="3" name="矩形 2"/>
          <p:cNvSpPr/>
          <p:nvPr/>
        </p:nvSpPr>
        <p:spPr>
          <a:xfrm>
            <a:off x="5851302" y="728759"/>
            <a:ext cx="6252209" cy="1894749"/>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Recent development of Information and Communications Technology (ICT) </a:t>
            </a:r>
            <a:r>
              <a:rPr lang="en-US" altLang="zh-CN" sz="1600" dirty="0" smtClean="0">
                <a:latin typeface="Times New Roman" panose="02020603050405020304" pitchFamily="18" charset="0"/>
                <a:cs typeface="Times New Roman" panose="02020603050405020304" pitchFamily="18" charset="0"/>
              </a:rPr>
              <a:t>infrastructures (Internet</a:t>
            </a:r>
            <a:r>
              <a:rPr lang="en-US" altLang="zh-CN" sz="1600" dirty="0">
                <a:latin typeface="Times New Roman" panose="02020603050405020304" pitchFamily="18" charset="0"/>
                <a:cs typeface="Times New Roman" panose="02020603050405020304" pitchFamily="18" charset="0"/>
              </a:rPr>
              <a:t>, smartphones and </a:t>
            </a:r>
            <a:r>
              <a:rPr lang="en-US" altLang="zh-CN" sz="1600" dirty="0" smtClean="0">
                <a:latin typeface="Times New Roman" panose="02020603050405020304" pitchFamily="18" charset="0"/>
                <a:cs typeface="Times New Roman" panose="02020603050405020304" pitchFamily="18" charset="0"/>
              </a:rPr>
              <a:t>online </a:t>
            </a:r>
            <a:r>
              <a:rPr lang="en-US" altLang="zh-CN" sz="1600" dirty="0">
                <a:latin typeface="Times New Roman" panose="02020603050405020304" pitchFamily="18" charset="0"/>
                <a:cs typeface="Times New Roman" panose="02020603050405020304" pitchFamily="18" charset="0"/>
              </a:rPr>
              <a:t>social </a:t>
            </a:r>
            <a:r>
              <a:rPr lang="en-US" altLang="zh-CN" sz="1600" dirty="0" smtClean="0">
                <a:latin typeface="Times New Roman" panose="02020603050405020304" pitchFamily="18" charset="0"/>
                <a:cs typeface="Times New Roman" panose="02020603050405020304" pitchFamily="18" charset="0"/>
              </a:rPr>
              <a:t>networks, etc.) </a:t>
            </a:r>
            <a:r>
              <a:rPr lang="en-US" altLang="zh-CN" sz="1600" dirty="0">
                <a:latin typeface="Times New Roman" panose="02020603050405020304" pitchFamily="18" charset="0"/>
                <a:cs typeface="Times New Roman" panose="02020603050405020304" pitchFamily="18" charset="0"/>
              </a:rPr>
              <a:t>has contributed to </a:t>
            </a:r>
            <a:r>
              <a:rPr lang="en-US" altLang="zh-CN" sz="1600" dirty="0" smtClean="0">
                <a:latin typeface="Times New Roman" panose="02020603050405020304" pitchFamily="18" charset="0"/>
                <a:cs typeface="Times New Roman" panose="02020603050405020304" pitchFamily="18" charset="0"/>
              </a:rPr>
              <a:t>rapid </a:t>
            </a:r>
            <a:r>
              <a:rPr lang="en-US" altLang="zh-CN" sz="1600" dirty="0">
                <a:latin typeface="Times New Roman" panose="02020603050405020304" pitchFamily="18" charset="0"/>
                <a:cs typeface="Times New Roman" panose="02020603050405020304" pitchFamily="18" charset="0"/>
              </a:rPr>
              <a:t>growth of e-commerce, which has gradually changed people’s lifestyle and begun to play an essential role in socioeconomic development (Pradhan et al., 2018; Lin, 2019</a:t>
            </a:r>
            <a:r>
              <a:rPr lang="en-US" altLang="zh-CN" sz="1600" dirty="0" smtClean="0">
                <a:latin typeface="Times New Roman" panose="02020603050405020304" pitchFamily="18" charset="0"/>
                <a:cs typeface="Times New Roman" panose="02020603050405020304" pitchFamily="18" charset="0"/>
              </a:rPr>
              <a:t>).</a:t>
            </a:r>
          </a:p>
        </p:txBody>
      </p:sp>
      <p:pic>
        <p:nvPicPr>
          <p:cNvPr id="1026" name="Picture 2" descr="https://media.mehrnews.com/d/2018/06/18/4/2808338.jpg"/>
          <p:cNvPicPr>
            <a:picLocks noChangeAspect="1" noChangeArrowheads="1"/>
          </p:cNvPicPr>
          <p:nvPr/>
        </p:nvPicPr>
        <p:blipFill rotWithShape="1">
          <a:blip r:embed="rId4">
            <a:extLst>
              <a:ext uri="{28A0092B-C50C-407E-A947-70E740481C1C}">
                <a14:useLocalDpi xmlns:a14="http://schemas.microsoft.com/office/drawing/2010/main" val="0"/>
              </a:ext>
            </a:extLst>
          </a:blip>
          <a:srcRect l="5443" r="4661"/>
          <a:stretch/>
        </p:blipFill>
        <p:spPr bwMode="auto">
          <a:xfrm>
            <a:off x="11943" y="1349502"/>
            <a:ext cx="5857361" cy="2769208"/>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6928" y="5078959"/>
            <a:ext cx="10468934" cy="1200329"/>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zh-CN" sz="1600" i="1" dirty="0">
                <a:latin typeface="Times New Roman" panose="02020603050405020304" pitchFamily="18" charset="0"/>
                <a:cs typeface="Times New Roman" panose="02020603050405020304" pitchFamily="18" charset="0"/>
              </a:rPr>
              <a:t> The development of ICTs and e-commerce has </a:t>
            </a:r>
            <a:r>
              <a:rPr lang="en-US" altLang="zh-CN" sz="1600" b="1" i="1" dirty="0">
                <a:solidFill>
                  <a:srgbClr val="C00000"/>
                </a:solidFill>
                <a:latin typeface="Times New Roman" panose="02020603050405020304" pitchFamily="18" charset="0"/>
                <a:cs typeface="Times New Roman" panose="02020603050405020304" pitchFamily="18" charset="0"/>
              </a:rPr>
              <a:t>brought opportunities for “bottom-up” initiatives in rural communities</a:t>
            </a:r>
            <a:r>
              <a:rPr lang="en-US" altLang="zh-CN" sz="1600" i="1" dirty="0">
                <a:latin typeface="Times New Roman" panose="02020603050405020304" pitchFamily="18" charset="0"/>
                <a:cs typeface="Times New Roman" panose="02020603050405020304" pitchFamily="18" charset="0"/>
              </a:rPr>
              <a:t>, </a:t>
            </a:r>
            <a:r>
              <a:rPr lang="en-US" altLang="zh-CN" sz="1600" i="1" dirty="0" smtClean="0">
                <a:latin typeface="Times New Roman" panose="02020603050405020304" pitchFamily="18" charset="0"/>
                <a:cs typeface="Times New Roman" panose="02020603050405020304" pitchFamily="18" charset="0"/>
              </a:rPr>
              <a:t>to help them address the conventional deprivation of information asymmetry and geographical remoteness. </a:t>
            </a:r>
          </a:p>
          <a:p>
            <a:pPr algn="r">
              <a:lnSpc>
                <a:spcPct val="150000"/>
              </a:lnSpc>
            </a:pPr>
            <a:r>
              <a:rPr lang="en-US" altLang="zh-CN" sz="1600" i="1" dirty="0" smtClean="0">
                <a:latin typeface="Times New Roman" panose="02020603050405020304" pitchFamily="18" charset="0"/>
                <a:cs typeface="Times New Roman" panose="02020603050405020304" pitchFamily="18" charset="0"/>
              </a:rPr>
              <a:t>---</a:t>
            </a:r>
            <a:r>
              <a:rPr lang="en-US" altLang="zh-CN" sz="1600" b="1" i="1" dirty="0" smtClean="0">
                <a:solidFill>
                  <a:srgbClr val="002060"/>
                </a:solidFill>
                <a:latin typeface="Times New Roman" panose="02020603050405020304" pitchFamily="18" charset="0"/>
                <a:cs typeface="Times New Roman" panose="02020603050405020304" pitchFamily="18" charset="0"/>
              </a:rPr>
              <a:t>Rural development has entered into a digital era</a:t>
            </a:r>
            <a:endParaRPr lang="en-US" altLang="zh-CN" sz="1600" b="1" i="1" dirty="0">
              <a:solidFill>
                <a:srgbClr val="00206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5881247" y="2606346"/>
            <a:ext cx="6380856" cy="15254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altLang="zh-CN" sz="1600" dirty="0">
                <a:latin typeface="Times New Roman" panose="02020603050405020304" pitchFamily="18" charset="0"/>
                <a:cs typeface="Times New Roman" panose="02020603050405020304" pitchFamily="18" charset="0"/>
              </a:rPr>
              <a:t>The trajectories and patterns of ICT infrastructures and e-commerce development in western countries suggest that this process began and grew in urban areas initially and then spread to remote rural areas (</a:t>
            </a:r>
            <a:r>
              <a:rPr lang="en-GB" altLang="zh-CN" sz="1600" dirty="0" err="1">
                <a:latin typeface="Times New Roman" panose="02020603050405020304" pitchFamily="18" charset="0"/>
                <a:cs typeface="Times New Roman" panose="02020603050405020304" pitchFamily="18" charset="0"/>
              </a:rPr>
              <a:t>Salemink</a:t>
            </a:r>
            <a:r>
              <a:rPr lang="en-GB" altLang="zh-CN" sz="1600" dirty="0">
                <a:latin typeface="Times New Roman" panose="02020603050405020304" pitchFamily="18" charset="0"/>
                <a:cs typeface="Times New Roman" panose="02020603050405020304" pitchFamily="18" charset="0"/>
              </a:rPr>
              <a:t> et al., 2017</a:t>
            </a:r>
            <a:r>
              <a:rPr lang="en-GB" altLang="zh-CN" sz="1600" dirty="0" smtClean="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403849" y="6279288"/>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18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ask.man.ac.uk\home$\Desktop\1211_Aalto Univ Seminar\捕获.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42" b="15353"/>
          <a:stretch/>
        </p:blipFill>
        <p:spPr bwMode="auto">
          <a:xfrm>
            <a:off x="1126795" y="5161442"/>
            <a:ext cx="3065028" cy="147218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stretch>
            <a:fillRect/>
          </a:stretch>
        </p:blipFill>
        <p:spPr>
          <a:xfrm>
            <a:off x="0" y="5109"/>
            <a:ext cx="2905125" cy="1504950"/>
          </a:xfrm>
          <a:prstGeom prst="rect">
            <a:avLst/>
          </a:prstGeom>
        </p:spPr>
      </p:pic>
      <p:sp>
        <p:nvSpPr>
          <p:cNvPr id="6" name="矩形 5"/>
          <p:cNvSpPr/>
          <p:nvPr/>
        </p:nvSpPr>
        <p:spPr>
          <a:xfrm>
            <a:off x="183217" y="1250725"/>
            <a:ext cx="6376609" cy="193899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zh-CN" sz="1600" b="1" i="1" kern="0" dirty="0">
                <a:latin typeface="Times New Roman" panose="02020603050405020304" pitchFamily="18" charset="0"/>
              </a:rPr>
              <a:t>China is a typical case </a:t>
            </a:r>
            <a:r>
              <a:rPr lang="en-US" altLang="zh-CN" sz="1600" b="1" i="1" kern="0" dirty="0">
                <a:solidFill>
                  <a:srgbClr val="002060"/>
                </a:solidFill>
                <a:latin typeface="Times New Roman" panose="02020603050405020304" pitchFamily="18" charset="0"/>
              </a:rPr>
              <a:t>for navigating the role of these emerging factors in socioeconomic development trajectories in the Global South</a:t>
            </a:r>
            <a:r>
              <a:rPr lang="en-US" altLang="zh-CN" sz="1600" i="1" kern="0" dirty="0">
                <a:latin typeface="Times New Roman" panose="02020603050405020304" pitchFamily="18" charset="0"/>
              </a:rPr>
              <a:t>. </a:t>
            </a:r>
            <a:r>
              <a:rPr lang="en-US" altLang="zh-CN" sz="1600" i="1" kern="0" dirty="0" smtClean="0">
                <a:latin typeface="Times New Roman" panose="02020603050405020304" pitchFamily="18" charset="0"/>
              </a:rPr>
              <a:t>The </a:t>
            </a:r>
            <a:r>
              <a:rPr lang="en-US" altLang="zh-CN" sz="1600" i="1" kern="0" dirty="0">
                <a:latin typeface="Times New Roman" panose="02020603050405020304" pitchFamily="18" charset="0"/>
              </a:rPr>
              <a:t>country has made </a:t>
            </a:r>
            <a:r>
              <a:rPr lang="en-US" altLang="zh-CN" sz="1600" b="1" i="1" kern="0" dirty="0">
                <a:solidFill>
                  <a:srgbClr val="C00000"/>
                </a:solidFill>
                <a:latin typeface="Times New Roman" panose="02020603050405020304" pitchFamily="18" charset="0"/>
              </a:rPr>
              <a:t>remarkable progress on ICT infrastructures delivery </a:t>
            </a:r>
            <a:r>
              <a:rPr lang="en-US" altLang="zh-CN" sz="1600" i="1" kern="0" dirty="0">
                <a:latin typeface="Times New Roman" panose="02020603050405020304" pitchFamily="18" charset="0"/>
              </a:rPr>
              <a:t>and </a:t>
            </a:r>
            <a:r>
              <a:rPr lang="en-US" altLang="zh-CN" sz="1600" b="1" i="1" kern="0" dirty="0">
                <a:solidFill>
                  <a:srgbClr val="C00000"/>
                </a:solidFill>
                <a:latin typeface="Times New Roman" panose="02020603050405020304" pitchFamily="18" charset="0"/>
              </a:rPr>
              <a:t>e-commerce </a:t>
            </a:r>
            <a:r>
              <a:rPr lang="en-US" altLang="zh-CN" sz="1600" b="1" i="1" kern="0" dirty="0" smtClean="0">
                <a:solidFill>
                  <a:srgbClr val="C00000"/>
                </a:solidFill>
                <a:latin typeface="Times New Roman" panose="02020603050405020304" pitchFamily="18" charset="0"/>
              </a:rPr>
              <a:t>development</a:t>
            </a:r>
            <a:r>
              <a:rPr lang="en-US" altLang="zh-CN" sz="1600" b="1" i="1" kern="0" dirty="0" smtClean="0">
                <a:latin typeface="Times New Roman" panose="02020603050405020304" pitchFamily="18" charset="0"/>
              </a:rPr>
              <a:t> with the great amount of state investment. </a:t>
            </a:r>
          </a:p>
        </p:txBody>
      </p:sp>
      <p:sp>
        <p:nvSpPr>
          <p:cNvPr id="3" name="矩形 2"/>
          <p:cNvSpPr/>
          <p:nvPr/>
        </p:nvSpPr>
        <p:spPr>
          <a:xfrm>
            <a:off x="183217" y="4219663"/>
            <a:ext cx="11405809" cy="830997"/>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zh-CN" sz="1600" b="1" i="1" kern="0" dirty="0" smtClean="0">
                <a:latin typeface="Times New Roman" panose="02020603050405020304" pitchFamily="18" charset="0"/>
              </a:rPr>
              <a:t>Mobile </a:t>
            </a:r>
            <a:r>
              <a:rPr lang="en-US" altLang="zh-CN" sz="1600" b="1" i="1" kern="0" dirty="0">
                <a:latin typeface="Times New Roman" panose="02020603050405020304" pitchFamily="18" charset="0"/>
              </a:rPr>
              <a:t>Taobao</a:t>
            </a:r>
            <a:r>
              <a:rPr lang="en-US" altLang="zh-CN" sz="1600" i="1" kern="0" dirty="0">
                <a:latin typeface="Times New Roman" panose="02020603050405020304" pitchFamily="18" charset="0"/>
              </a:rPr>
              <a:t>, established by </a:t>
            </a:r>
            <a:r>
              <a:rPr lang="en-US" altLang="zh-CN" sz="1600" b="1" i="1" kern="0" dirty="0">
                <a:latin typeface="Times New Roman" panose="02020603050405020304" pitchFamily="18" charset="0"/>
              </a:rPr>
              <a:t>Alibaba Group</a:t>
            </a:r>
            <a:r>
              <a:rPr lang="en-US" altLang="zh-CN" sz="1600" i="1" kern="0" dirty="0">
                <a:latin typeface="Times New Roman" panose="02020603050405020304" pitchFamily="18" charset="0"/>
              </a:rPr>
              <a:t>, has become </a:t>
            </a:r>
            <a:r>
              <a:rPr lang="en-US" altLang="zh-CN" sz="1600" b="1" i="1" kern="0" dirty="0">
                <a:latin typeface="Times New Roman" panose="02020603050405020304" pitchFamily="18" charset="0"/>
              </a:rPr>
              <a:t>the world’s largest online e-commerce platform </a:t>
            </a:r>
            <a:r>
              <a:rPr lang="en-US" altLang="zh-CN" sz="1600" i="1" kern="0" dirty="0">
                <a:latin typeface="Times New Roman" panose="02020603050405020304" pitchFamily="18" charset="0"/>
              </a:rPr>
              <a:t>where customers can buy online products, interact with e-traders, and share their content with friends and other users (Lin, 2019)</a:t>
            </a:r>
            <a:endParaRPr lang="zh-CN" altLang="en-US" sz="1600" i="1" kern="0" dirty="0">
              <a:latin typeface="Times New Roman" panose="02020603050405020304" pitchFamily="18" charset="0"/>
            </a:endParaRPr>
          </a:p>
        </p:txBody>
      </p:sp>
      <p:pic>
        <p:nvPicPr>
          <p:cNvPr id="1026" name="Picture 2" descr="https://video.cgtn.com/news/3059544d3363444d7a51544e79556a4e7a677a4e31457a6333566d54/video/0c79ae471c124321afdfbda1a99d49fa/0c79ae471c124321afdfbda1a99d49fa.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5864" y="289687"/>
            <a:ext cx="5256136" cy="295657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47103" y="3277885"/>
            <a:ext cx="7843722" cy="830997"/>
          </a:xfrm>
          <a:prstGeom prst="rect">
            <a:avLst/>
          </a:prstGeom>
        </p:spPr>
        <p:txBody>
          <a:bodyPr wrap="square">
            <a:spAutoFit/>
          </a:bodyPr>
          <a:lstStyle/>
          <a:p>
            <a:pPr marL="285750" indent="-285750">
              <a:buFont typeface="Arial" panose="020B0604020202020204" pitchFamily="34" charset="0"/>
              <a:buChar char="•"/>
            </a:pPr>
            <a:r>
              <a:rPr lang="en-US" altLang="zh-CN" sz="1600" kern="0" dirty="0">
                <a:latin typeface="Times New Roman" panose="02020603050405020304" pitchFamily="18" charset="0"/>
              </a:rPr>
              <a:t>government support and investment towards narrowing the urban-rural “digital” divide are essential, as remote rural areas where population sparsity leads to a higher unit cost present less investment attractiveness for private sector </a:t>
            </a:r>
            <a:r>
              <a:rPr lang="en-US" altLang="zh-CN" sz="1600" kern="0" dirty="0" smtClean="0">
                <a:latin typeface="Times New Roman" panose="02020603050405020304" pitchFamily="18" charset="0"/>
              </a:rPr>
              <a:t>infrastructure providers</a:t>
            </a:r>
            <a:r>
              <a:rPr lang="en-US" altLang="zh-CN" sz="1600" i="1" kern="0" dirty="0" smtClean="0">
                <a:latin typeface="Times New Roman" panose="02020603050405020304" pitchFamily="18" charset="0"/>
              </a:rPr>
              <a:t>.</a:t>
            </a:r>
            <a:endParaRPr lang="en-US" altLang="zh-CN" sz="1600" i="1" kern="0" dirty="0">
              <a:latin typeface="Times New Roman" panose="02020603050405020304" pitchFamily="18" charset="0"/>
            </a:endParaRPr>
          </a:p>
        </p:txBody>
      </p:sp>
      <p:pic>
        <p:nvPicPr>
          <p:cNvPr id="5" name="图片 4"/>
          <p:cNvPicPr>
            <a:picLocks noChangeAspect="1"/>
          </p:cNvPicPr>
          <p:nvPr/>
        </p:nvPicPr>
        <p:blipFill rotWithShape="1">
          <a:blip r:embed="rId5"/>
          <a:srcRect l="1805" t="20534" r="1610" b="23840"/>
          <a:stretch/>
        </p:blipFill>
        <p:spPr>
          <a:xfrm>
            <a:off x="5135401" y="5306156"/>
            <a:ext cx="3578088" cy="1182756"/>
          </a:xfrm>
          <a:prstGeom prst="rect">
            <a:avLst/>
          </a:prstGeom>
        </p:spPr>
      </p:pic>
      <p:sp>
        <p:nvSpPr>
          <p:cNvPr id="10" name="文本框 9"/>
          <p:cNvSpPr txBox="1"/>
          <p:nvPr/>
        </p:nvSpPr>
        <p:spPr>
          <a:xfrm>
            <a:off x="6403849" y="6295072"/>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84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5109"/>
            <a:ext cx="2905125" cy="1504950"/>
          </a:xfrm>
          <a:prstGeom prst="rect">
            <a:avLst/>
          </a:prstGeom>
        </p:spPr>
      </p:pic>
      <p:sp>
        <p:nvSpPr>
          <p:cNvPr id="6" name="矩形 5"/>
          <p:cNvSpPr/>
          <p:nvPr/>
        </p:nvSpPr>
        <p:spPr>
          <a:xfrm>
            <a:off x="265541" y="1184564"/>
            <a:ext cx="5389245" cy="1525418"/>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zh-CN" sz="1600" kern="0" dirty="0">
                <a:latin typeface="Times New Roman" panose="02020603050405020304" pitchFamily="18" charset="0"/>
              </a:rPr>
              <a:t>Amid the wave of ICT development, digital transformation and e-commerce growth, </a:t>
            </a:r>
            <a:r>
              <a:rPr lang="en-US" altLang="zh-CN" sz="1600" b="1" i="1" kern="0" dirty="0">
                <a:solidFill>
                  <a:srgbClr val="002060"/>
                </a:solidFill>
                <a:latin typeface="Times New Roman" panose="02020603050405020304" pitchFamily="18" charset="0"/>
              </a:rPr>
              <a:t>a new form of regional development based on online platforms </a:t>
            </a:r>
            <a:r>
              <a:rPr lang="en-US" altLang="zh-CN" sz="1600" kern="0" dirty="0">
                <a:latin typeface="Times New Roman" panose="02020603050405020304" pitchFamily="18" charset="0"/>
              </a:rPr>
              <a:t>has recently emerged in </a:t>
            </a:r>
            <a:r>
              <a:rPr lang="en-US" altLang="zh-CN" sz="1600" kern="0" dirty="0">
                <a:solidFill>
                  <a:srgbClr val="C00000"/>
                </a:solidFill>
                <a:latin typeface="Times New Roman" panose="02020603050405020304" pitchFamily="18" charset="0"/>
              </a:rPr>
              <a:t>rural China </a:t>
            </a:r>
            <a:r>
              <a:rPr lang="en-US" altLang="zh-CN" sz="1600" kern="0" dirty="0">
                <a:latin typeface="Times New Roman" panose="02020603050405020304" pitchFamily="18" charset="0"/>
              </a:rPr>
              <a:t>(Wei, Lin &amp; Zhang, 2019).</a:t>
            </a:r>
            <a:endParaRPr lang="en-US" altLang="zh-CN" sz="1600" kern="0" dirty="0" smtClean="0">
              <a:latin typeface="Times New Roman" panose="02020603050405020304" pitchFamily="18" charset="0"/>
            </a:endParaRPr>
          </a:p>
        </p:txBody>
      </p:sp>
      <p:pic>
        <p:nvPicPr>
          <p:cNvPr id="10" name="图片 9"/>
          <p:cNvPicPr/>
          <p:nvPr/>
        </p:nvPicPr>
        <p:blipFill>
          <a:blip r:embed="rId4"/>
          <a:stretch>
            <a:fillRect/>
          </a:stretch>
        </p:blipFill>
        <p:spPr>
          <a:xfrm>
            <a:off x="6604000" y="2709982"/>
            <a:ext cx="5246254" cy="3883211"/>
          </a:xfrm>
          <a:prstGeom prst="rect">
            <a:avLst/>
          </a:prstGeom>
        </p:spPr>
      </p:pic>
      <p:sp>
        <p:nvSpPr>
          <p:cNvPr id="2" name="矩形 1"/>
          <p:cNvSpPr/>
          <p:nvPr/>
        </p:nvSpPr>
        <p:spPr>
          <a:xfrm>
            <a:off x="6317673" y="6523273"/>
            <a:ext cx="5532581" cy="276999"/>
          </a:xfrm>
          <a:prstGeom prst="rect">
            <a:avLst/>
          </a:prstGeom>
        </p:spPr>
        <p:txBody>
          <a:bodyPr wrap="square">
            <a:spAutoFit/>
          </a:bodyPr>
          <a:lstStyle/>
          <a:p>
            <a:pPr algn="ctr"/>
            <a:r>
              <a:rPr lang="en-US" altLang="zh-CN" sz="1200" i="1" dirty="0" smtClean="0">
                <a:latin typeface="Times New Roman" panose="02020603050405020304" pitchFamily="18" charset="0"/>
                <a:cs typeface="Times New Roman" panose="02020603050405020304" pitchFamily="18" charset="0"/>
              </a:rPr>
              <a:t>Figure. </a:t>
            </a:r>
            <a:r>
              <a:rPr lang="en-US" altLang="zh-CN" sz="1200" i="1" dirty="0">
                <a:latin typeface="Times New Roman" panose="02020603050405020304" pitchFamily="18" charset="0"/>
                <a:cs typeface="Times New Roman" panose="02020603050405020304" pitchFamily="18" charset="0"/>
              </a:rPr>
              <a:t>Provincial distribution on the amount of “Taobao” village in China by 2019</a:t>
            </a:r>
            <a:endParaRPr lang="zh-CN" altLang="en-US" sz="1200" i="1" dirty="0">
              <a:latin typeface="Times New Roman" panose="02020603050405020304" pitchFamily="18" charset="0"/>
              <a:cs typeface="Times New Roman" panose="02020603050405020304" pitchFamily="18" charset="0"/>
            </a:endParaRPr>
          </a:p>
        </p:txBody>
      </p:sp>
      <p:sp>
        <p:nvSpPr>
          <p:cNvPr id="5" name="矩形 4"/>
          <p:cNvSpPr/>
          <p:nvPr/>
        </p:nvSpPr>
        <p:spPr>
          <a:xfrm>
            <a:off x="374704" y="2745355"/>
            <a:ext cx="5505950" cy="1569660"/>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kern="0" dirty="0">
                <a:latin typeface="Times New Roman" panose="02020603050405020304" pitchFamily="18" charset="0"/>
              </a:rPr>
              <a:t>In particular, some of the rural villages developing e-commerce activities </a:t>
            </a:r>
            <a:r>
              <a:rPr lang="en-US" altLang="zh-CN" sz="1600" b="1" i="1" kern="0" dirty="0">
                <a:solidFill>
                  <a:srgbClr val="002060"/>
                </a:solidFill>
                <a:latin typeface="Times New Roman" panose="02020603050405020304" pitchFamily="18" charset="0"/>
              </a:rPr>
              <a:t>by Taobao platform </a:t>
            </a:r>
            <a:r>
              <a:rPr lang="en-US" altLang="zh-CN" sz="1600" kern="0" dirty="0">
                <a:latin typeface="Times New Roman" panose="02020603050405020304" pitchFamily="18" charset="0"/>
              </a:rPr>
              <a:t>are defined as </a:t>
            </a:r>
            <a:r>
              <a:rPr lang="en-US" altLang="zh-CN" sz="1600" kern="0" dirty="0">
                <a:solidFill>
                  <a:srgbClr val="C00000"/>
                </a:solidFill>
                <a:latin typeface="Times New Roman" panose="02020603050405020304" pitchFamily="18" charset="0"/>
              </a:rPr>
              <a:t>Taobao village or Taobao township </a:t>
            </a:r>
            <a:r>
              <a:rPr lang="en-US" altLang="zh-CN" sz="1600" kern="0" dirty="0">
                <a:latin typeface="Times New Roman" panose="02020603050405020304" pitchFamily="18" charset="0"/>
              </a:rPr>
              <a:t>if certain criteria are met </a:t>
            </a:r>
            <a:r>
              <a:rPr lang="en-US" altLang="zh-CN" sz="1600" kern="0" dirty="0" smtClean="0">
                <a:latin typeface="Times New Roman" panose="02020603050405020304" pitchFamily="18" charset="0"/>
              </a:rPr>
              <a:t>(</a:t>
            </a:r>
            <a:r>
              <a:rPr lang="en-US" altLang="zh-CN" sz="1600" kern="0" dirty="0" err="1" smtClean="0">
                <a:latin typeface="Times New Roman" panose="02020603050405020304" pitchFamily="18" charset="0"/>
              </a:rPr>
              <a:t>AliResearch</a:t>
            </a:r>
            <a:r>
              <a:rPr lang="en-US" altLang="zh-CN" sz="1600" kern="0" dirty="0">
                <a:latin typeface="Times New Roman" panose="02020603050405020304" pitchFamily="18" charset="0"/>
              </a:rPr>
              <a:t>, </a:t>
            </a:r>
            <a:r>
              <a:rPr lang="en-US" altLang="zh-CN" sz="1600" kern="0" dirty="0" smtClean="0">
                <a:latin typeface="Times New Roman" panose="02020603050405020304" pitchFamily="18" charset="0"/>
              </a:rPr>
              <a:t>2019).</a:t>
            </a:r>
          </a:p>
        </p:txBody>
      </p:sp>
      <p:sp>
        <p:nvSpPr>
          <p:cNvPr id="7" name="椭圆 6"/>
          <p:cNvSpPr/>
          <p:nvPr/>
        </p:nvSpPr>
        <p:spPr>
          <a:xfrm>
            <a:off x="583716" y="5188031"/>
            <a:ext cx="1446027" cy="71238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53236" y="5256328"/>
            <a:ext cx="1561171" cy="523220"/>
          </a:xfrm>
          <a:prstGeom prst="rect">
            <a:avLst/>
          </a:prstGeom>
          <a:noFill/>
        </p:spPr>
        <p:txBody>
          <a:bodyPr wrap="square" rtlCol="0">
            <a:spAutoFit/>
          </a:bodyPr>
          <a:lstStyle/>
          <a:p>
            <a:pPr algn="ctr"/>
            <a:r>
              <a:rPr lang="en-US" altLang="zh-CN" sz="1400" b="1" i="1" dirty="0" smtClean="0">
                <a:solidFill>
                  <a:srgbClr val="002060"/>
                </a:solidFill>
                <a:latin typeface="Times New Roman" panose="02020603050405020304" pitchFamily="18" charset="0"/>
                <a:cs typeface="Times New Roman" panose="02020603050405020304" pitchFamily="18" charset="0"/>
              </a:rPr>
              <a:t>Job opportunities creation</a:t>
            </a:r>
            <a:endParaRPr lang="zh-CN" altLang="en-US" sz="1400" b="1" i="1" dirty="0">
              <a:solidFill>
                <a:srgbClr val="002060"/>
              </a:solidFill>
              <a:latin typeface="Times New Roman" panose="02020603050405020304" pitchFamily="18" charset="0"/>
              <a:cs typeface="Times New Roman" panose="02020603050405020304" pitchFamily="18" charset="0"/>
            </a:endParaRPr>
          </a:p>
        </p:txBody>
      </p:sp>
      <p:sp>
        <p:nvSpPr>
          <p:cNvPr id="13" name="椭圆 12"/>
          <p:cNvSpPr/>
          <p:nvPr/>
        </p:nvSpPr>
        <p:spPr>
          <a:xfrm>
            <a:off x="2264539" y="5188031"/>
            <a:ext cx="1446027" cy="71238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094648" y="5161748"/>
            <a:ext cx="1785807" cy="738664"/>
          </a:xfrm>
          <a:prstGeom prst="rect">
            <a:avLst/>
          </a:prstGeom>
          <a:noFill/>
        </p:spPr>
        <p:txBody>
          <a:bodyPr wrap="square" rtlCol="0">
            <a:spAutoFit/>
          </a:bodyPr>
          <a:lstStyle/>
          <a:p>
            <a:pPr algn="ctr"/>
            <a:r>
              <a:rPr lang="en-US" altLang="zh-CN" sz="1400" b="1" i="1" dirty="0" smtClean="0">
                <a:solidFill>
                  <a:srgbClr val="002060"/>
                </a:solidFill>
                <a:latin typeface="Times New Roman" panose="02020603050405020304" pitchFamily="18" charset="0"/>
                <a:cs typeface="Times New Roman" panose="02020603050405020304" pitchFamily="18" charset="0"/>
              </a:rPr>
              <a:t>Significant proportion in online retail sales</a:t>
            </a:r>
            <a:endParaRPr lang="zh-CN" altLang="en-US" sz="1400" b="1" i="1" dirty="0">
              <a:solidFill>
                <a:srgbClr val="002060"/>
              </a:solidFill>
              <a:latin typeface="Times New Roman" panose="02020603050405020304" pitchFamily="18" charset="0"/>
              <a:cs typeface="Times New Roman" panose="02020603050405020304" pitchFamily="18" charset="0"/>
            </a:endParaRPr>
          </a:p>
        </p:txBody>
      </p:sp>
      <p:sp>
        <p:nvSpPr>
          <p:cNvPr id="15" name="椭圆 14"/>
          <p:cNvSpPr/>
          <p:nvPr/>
        </p:nvSpPr>
        <p:spPr>
          <a:xfrm>
            <a:off x="3998311" y="5161748"/>
            <a:ext cx="1446027" cy="71238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923496" y="5234978"/>
            <a:ext cx="1561171" cy="523220"/>
          </a:xfrm>
          <a:prstGeom prst="rect">
            <a:avLst/>
          </a:prstGeom>
          <a:noFill/>
        </p:spPr>
        <p:txBody>
          <a:bodyPr wrap="square" rtlCol="0">
            <a:spAutoFit/>
          </a:bodyPr>
          <a:lstStyle/>
          <a:p>
            <a:pPr algn="ctr"/>
            <a:r>
              <a:rPr lang="en-US" altLang="zh-CN" sz="1400" b="1" i="1" dirty="0" smtClean="0">
                <a:solidFill>
                  <a:srgbClr val="002060"/>
                </a:solidFill>
                <a:latin typeface="Times New Roman" panose="02020603050405020304" pitchFamily="18" charset="0"/>
                <a:cs typeface="Times New Roman" panose="02020603050405020304" pitchFamily="18" charset="0"/>
              </a:rPr>
              <a:t>Attraction of return migrants</a:t>
            </a:r>
            <a:endParaRPr lang="zh-CN" altLang="en-US" sz="1400" b="1" i="1" dirty="0">
              <a:solidFill>
                <a:srgbClr val="002060"/>
              </a:solidFill>
              <a:latin typeface="Times New Roman" panose="02020603050405020304" pitchFamily="18" charset="0"/>
              <a:cs typeface="Times New Roman" panose="02020603050405020304" pitchFamily="18" charset="0"/>
            </a:endParaRPr>
          </a:p>
        </p:txBody>
      </p:sp>
      <p:sp>
        <p:nvSpPr>
          <p:cNvPr id="12" name="矩形 11"/>
          <p:cNvSpPr/>
          <p:nvPr/>
        </p:nvSpPr>
        <p:spPr>
          <a:xfrm>
            <a:off x="374704" y="4277971"/>
            <a:ext cx="5800148" cy="830997"/>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kern="0" dirty="0">
                <a:latin typeface="Times New Roman" panose="02020603050405020304" pitchFamily="18" charset="0"/>
              </a:rPr>
              <a:t>The </a:t>
            </a:r>
            <a:r>
              <a:rPr lang="en-US" altLang="zh-CN" sz="1600" kern="0" dirty="0" smtClean="0">
                <a:latin typeface="Times New Roman" panose="02020603050405020304" pitchFamily="18" charset="0"/>
              </a:rPr>
              <a:t>booming </a:t>
            </a:r>
            <a:r>
              <a:rPr lang="en-US" altLang="zh-CN" sz="1600" kern="0" dirty="0">
                <a:latin typeface="Times New Roman" panose="02020603050405020304" pitchFamily="18" charset="0"/>
              </a:rPr>
              <a:t>of Taobao villages and townships </a:t>
            </a:r>
            <a:r>
              <a:rPr lang="en-US" altLang="zh-CN" sz="1600" kern="0" dirty="0" smtClean="0">
                <a:latin typeface="Times New Roman" panose="02020603050405020304" pitchFamily="18" charset="0"/>
              </a:rPr>
              <a:t>has contributed to the socioeconomic development in rural China:</a:t>
            </a:r>
            <a:endParaRPr lang="zh-CN" altLang="en-US" sz="1600" kern="0" dirty="0">
              <a:latin typeface="Times New Roman" panose="02020603050405020304" pitchFamily="18" charset="0"/>
            </a:endParaRPr>
          </a:p>
        </p:txBody>
      </p:sp>
      <p:pic>
        <p:nvPicPr>
          <p:cNvPr id="17" name="图片 16"/>
          <p:cNvPicPr/>
          <p:nvPr/>
        </p:nvPicPr>
        <p:blipFill>
          <a:blip r:embed="rId5"/>
          <a:stretch>
            <a:fillRect/>
          </a:stretch>
        </p:blipFill>
        <p:spPr>
          <a:xfrm>
            <a:off x="5469254" y="26373"/>
            <a:ext cx="5156073" cy="2718981"/>
          </a:xfrm>
          <a:prstGeom prst="rect">
            <a:avLst/>
          </a:prstGeom>
        </p:spPr>
      </p:pic>
      <p:sp>
        <p:nvSpPr>
          <p:cNvPr id="18" name="矩形 17"/>
          <p:cNvSpPr/>
          <p:nvPr/>
        </p:nvSpPr>
        <p:spPr>
          <a:xfrm>
            <a:off x="10179119" y="1614963"/>
            <a:ext cx="1941761" cy="830997"/>
          </a:xfrm>
          <a:prstGeom prst="rect">
            <a:avLst/>
          </a:prstGeom>
        </p:spPr>
        <p:txBody>
          <a:bodyPr wrap="square">
            <a:spAutoFit/>
          </a:bodyPr>
          <a:lstStyle/>
          <a:p>
            <a:r>
              <a:rPr lang="en-US" altLang="zh-CN" sz="1200" dirty="0" smtClean="0">
                <a:latin typeface="Times New Roman" panose="02020603050405020304" pitchFamily="18" charset="0"/>
                <a:cs typeface="Times New Roman" panose="02020603050405020304" pitchFamily="18" charset="0"/>
              </a:rPr>
              <a:t>Figure: Increasing trend of Taobao villages and townships in China</a:t>
            </a:r>
          </a:p>
          <a:p>
            <a:r>
              <a:rPr lang="en-US" altLang="zh-CN" sz="1200" dirty="0" smtClean="0">
                <a:latin typeface="Times New Roman" panose="02020603050405020304" pitchFamily="18" charset="0"/>
                <a:cs typeface="Times New Roman" panose="02020603050405020304" pitchFamily="18" charset="0"/>
              </a:rPr>
              <a:t>(By Yitian Ren)</a:t>
            </a:r>
            <a:endParaRPr lang="zh-CN" altLang="en-US" sz="12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79221" y="6254639"/>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1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11" grpId="0"/>
      <p:bldP spid="13" grpId="0" animBg="1"/>
      <p:bldP spid="14" grpId="0"/>
      <p:bldP spid="15" grpId="0" animBg="1"/>
      <p:bldP spid="16" grpId="0"/>
      <p:bldP spid="12"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9" name="矩形 8"/>
          <p:cNvSpPr/>
          <p:nvPr/>
        </p:nvSpPr>
        <p:spPr>
          <a:xfrm>
            <a:off x="834992" y="2292253"/>
            <a:ext cx="10579768" cy="2677656"/>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sz="1600" dirty="0">
                <a:solidFill>
                  <a:srgbClr val="002060"/>
                </a:solidFill>
                <a:latin typeface="Times New Roman" panose="02020603050405020304" pitchFamily="18" charset="0"/>
                <a:cs typeface="Times New Roman" panose="02020603050405020304" pitchFamily="18" charset="0"/>
              </a:rPr>
              <a:t>Existing studies </a:t>
            </a:r>
            <a:r>
              <a:rPr lang="en-US" altLang="zh-CN" sz="1600" b="1" dirty="0">
                <a:solidFill>
                  <a:srgbClr val="002060"/>
                </a:solidFill>
                <a:latin typeface="Times New Roman" panose="02020603050405020304" pitchFamily="18" charset="0"/>
                <a:cs typeface="Times New Roman" panose="02020603050405020304" pitchFamily="18" charset="0"/>
              </a:rPr>
              <a:t>mainly focus on explaining the phenomenon </a:t>
            </a:r>
            <a:r>
              <a:rPr lang="en-US" altLang="zh-CN" sz="1600" b="1" dirty="0" smtClean="0">
                <a:solidFill>
                  <a:srgbClr val="002060"/>
                </a:solidFill>
                <a:latin typeface="Times New Roman" panose="02020603050405020304" pitchFamily="18" charset="0"/>
                <a:cs typeface="Times New Roman" panose="02020603050405020304" pitchFamily="18" charset="0"/>
              </a:rPr>
              <a:t>itself rather than investigate critically the mechanism and impact</a:t>
            </a:r>
            <a:r>
              <a:rPr lang="en-US" altLang="zh-CN" sz="1600" dirty="0" smtClean="0">
                <a:solidFill>
                  <a:srgbClr val="002060"/>
                </a:solidFill>
                <a:latin typeface="Times New Roman" panose="02020603050405020304" pitchFamily="18" charset="0"/>
                <a:cs typeface="Times New Roman" panose="02020603050405020304" pitchFamily="18" charset="0"/>
              </a:rPr>
              <a:t> of the adoption of e-commerce-engaged development in rural China </a:t>
            </a:r>
          </a:p>
          <a:p>
            <a:pPr marL="285750" indent="-285750">
              <a:lnSpc>
                <a:spcPct val="150000"/>
              </a:lnSpc>
              <a:buFont typeface="Wingdings" panose="05000000000000000000" pitchFamily="2" charset="2"/>
              <a:buChar char="l"/>
            </a:pPr>
            <a:r>
              <a:rPr lang="en-GB" altLang="zh-CN" sz="1600" dirty="0">
                <a:solidFill>
                  <a:srgbClr val="002060"/>
                </a:solidFill>
                <a:latin typeface="Times New Roman" panose="02020603050405020304" pitchFamily="18" charset="0"/>
                <a:cs typeface="Times New Roman" panose="02020603050405020304" pitchFamily="18" charset="0"/>
              </a:rPr>
              <a:t>Extant literature in the field </a:t>
            </a:r>
            <a:r>
              <a:rPr lang="en-GB" altLang="zh-CN" sz="1600" b="1" dirty="0">
                <a:solidFill>
                  <a:srgbClr val="002060"/>
                </a:solidFill>
                <a:latin typeface="Times New Roman" panose="02020603050405020304" pitchFamily="18" charset="0"/>
                <a:cs typeface="Times New Roman" panose="02020603050405020304" pitchFamily="18" charset="0"/>
              </a:rPr>
              <a:t>presents limitations in deciphering how this e-commerce driven development mode is established across different stakeholders </a:t>
            </a:r>
            <a:r>
              <a:rPr lang="en-GB" altLang="zh-CN" sz="1600" dirty="0">
                <a:solidFill>
                  <a:srgbClr val="002060"/>
                </a:solidFill>
                <a:latin typeface="Times New Roman" panose="02020603050405020304" pitchFamily="18" charset="0"/>
                <a:cs typeface="Times New Roman" panose="02020603050405020304" pitchFamily="18" charset="0"/>
              </a:rPr>
              <a:t>in the </a:t>
            </a:r>
            <a:r>
              <a:rPr lang="en-GB" altLang="zh-CN" sz="1600" b="1" dirty="0">
                <a:solidFill>
                  <a:srgbClr val="C00000"/>
                </a:solidFill>
                <a:latin typeface="Times New Roman" panose="02020603050405020304" pitchFamily="18" charset="0"/>
                <a:cs typeface="Times New Roman" panose="02020603050405020304" pitchFamily="18" charset="0"/>
              </a:rPr>
              <a:t>specificity context of Chinese rural society</a:t>
            </a:r>
            <a:r>
              <a:rPr lang="en-GB" altLang="zh-CN" sz="1600" dirty="0">
                <a:solidFill>
                  <a:srgbClr val="002060"/>
                </a:solidFill>
                <a:latin typeface="Times New Roman" panose="02020603050405020304" pitchFamily="18" charset="0"/>
                <a:cs typeface="Times New Roman" panose="02020603050405020304" pitchFamily="18" charset="0"/>
              </a:rPr>
              <a:t>;</a:t>
            </a:r>
          </a:p>
          <a:p>
            <a:pPr marL="285750" indent="-285750">
              <a:lnSpc>
                <a:spcPct val="150000"/>
              </a:lnSpc>
              <a:buFont typeface="Wingdings" panose="05000000000000000000" pitchFamily="2" charset="2"/>
              <a:buChar char="l"/>
            </a:pPr>
            <a:r>
              <a:rPr lang="en-GB" altLang="zh-CN" sz="1600" dirty="0">
                <a:solidFill>
                  <a:srgbClr val="002060"/>
                </a:solidFill>
                <a:latin typeface="Times New Roman" panose="02020603050405020304" pitchFamily="18" charset="0"/>
                <a:cs typeface="Times New Roman" panose="02020603050405020304" pitchFamily="18" charset="0"/>
              </a:rPr>
              <a:t>Previous research works tend to </a:t>
            </a:r>
            <a:r>
              <a:rPr lang="en-GB" altLang="zh-CN" sz="1600" b="1" dirty="0">
                <a:solidFill>
                  <a:srgbClr val="002060"/>
                </a:solidFill>
                <a:latin typeface="Times New Roman" panose="02020603050405020304" pitchFamily="18" charset="0"/>
                <a:cs typeface="Times New Roman" panose="02020603050405020304" pitchFamily="18" charset="0"/>
              </a:rPr>
              <a:t>focus predominantly </a:t>
            </a:r>
            <a:r>
              <a:rPr lang="en-GB" altLang="zh-CN" sz="1600" dirty="0">
                <a:solidFill>
                  <a:srgbClr val="002060"/>
                </a:solidFill>
                <a:latin typeface="Times New Roman" panose="02020603050405020304" pitchFamily="18" charset="0"/>
                <a:cs typeface="Times New Roman" panose="02020603050405020304" pitchFamily="18" charset="0"/>
              </a:rPr>
              <a:t>upon rural e-commerce practices in </a:t>
            </a:r>
            <a:r>
              <a:rPr lang="en-GB" altLang="zh-CN" sz="1600" b="1" dirty="0">
                <a:solidFill>
                  <a:srgbClr val="002060"/>
                </a:solidFill>
                <a:latin typeface="Times New Roman" panose="02020603050405020304" pitchFamily="18" charset="0"/>
                <a:cs typeface="Times New Roman" panose="02020603050405020304" pitchFamily="18" charset="0"/>
              </a:rPr>
              <a:t>the East coastal region of the </a:t>
            </a:r>
            <a:r>
              <a:rPr lang="en-GB" altLang="zh-CN" sz="1600" b="1" dirty="0" smtClean="0">
                <a:solidFill>
                  <a:srgbClr val="002060"/>
                </a:solidFill>
                <a:latin typeface="Times New Roman" panose="02020603050405020304" pitchFamily="18" charset="0"/>
                <a:cs typeface="Times New Roman" panose="02020603050405020304" pitchFamily="18" charset="0"/>
              </a:rPr>
              <a:t>country</a:t>
            </a:r>
            <a:r>
              <a:rPr lang="en-GB" altLang="zh-CN" sz="1600" dirty="0">
                <a:solidFill>
                  <a:srgbClr val="002060"/>
                </a:solidFill>
                <a:latin typeface="Times New Roman" panose="02020603050405020304" pitchFamily="18" charset="0"/>
                <a:cs typeface="Times New Roman" panose="02020603050405020304" pitchFamily="18" charset="0"/>
              </a:rPr>
              <a:t>, where the socioeconomic backgrounds distinguish significantly from the </a:t>
            </a:r>
            <a:r>
              <a:rPr lang="en-GB" altLang="zh-CN" sz="1600" b="1" dirty="0">
                <a:solidFill>
                  <a:srgbClr val="C00000"/>
                </a:solidFill>
                <a:latin typeface="Times New Roman" panose="02020603050405020304" pitchFamily="18" charset="0"/>
                <a:cs typeface="Times New Roman" panose="02020603050405020304" pitchFamily="18" charset="0"/>
              </a:rPr>
              <a:t>less-touched West </a:t>
            </a:r>
            <a:r>
              <a:rPr lang="en-GB" altLang="zh-CN" sz="1600" b="1" dirty="0" smtClean="0">
                <a:solidFill>
                  <a:srgbClr val="C00000"/>
                </a:solidFill>
                <a:latin typeface="Times New Roman" panose="02020603050405020304" pitchFamily="18" charset="0"/>
                <a:cs typeface="Times New Roman" panose="02020603050405020304" pitchFamily="18" charset="0"/>
              </a:rPr>
              <a:t>counterparts</a:t>
            </a:r>
            <a:endParaRPr lang="en-US" altLang="zh-CN" sz="1600" b="1" dirty="0">
              <a:solidFill>
                <a:srgbClr val="C00000"/>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l"/>
            </a:pPr>
            <a:r>
              <a:rPr lang="en-US" altLang="zh-CN" sz="1600" dirty="0" smtClean="0">
                <a:solidFill>
                  <a:srgbClr val="002060"/>
                </a:solidFill>
                <a:latin typeface="Times New Roman" panose="02020603050405020304" pitchFamily="18" charset="0"/>
                <a:cs typeface="Times New Roman" panose="02020603050405020304" pitchFamily="18" charset="0"/>
              </a:rPr>
              <a:t>Also, this </a:t>
            </a:r>
            <a:r>
              <a:rPr lang="en-US" altLang="zh-CN" sz="1600" dirty="0">
                <a:solidFill>
                  <a:srgbClr val="002060"/>
                </a:solidFill>
                <a:latin typeface="Times New Roman" panose="02020603050405020304" pitchFamily="18" charset="0"/>
                <a:cs typeface="Times New Roman" panose="02020603050405020304" pitchFamily="18" charset="0"/>
              </a:rPr>
              <a:t>new form of regional development has still </a:t>
            </a:r>
            <a:r>
              <a:rPr lang="en-US" altLang="zh-CN" sz="1600" b="1" dirty="0">
                <a:solidFill>
                  <a:srgbClr val="002060"/>
                </a:solidFill>
                <a:latin typeface="Times New Roman" panose="02020603050405020304" pitchFamily="18" charset="0"/>
                <a:cs typeface="Times New Roman" panose="02020603050405020304" pitchFamily="18" charset="0"/>
              </a:rPr>
              <a:t>largely escaped the attention of international </a:t>
            </a:r>
            <a:r>
              <a:rPr lang="en-US" altLang="zh-CN" sz="1600" b="1" dirty="0" smtClean="0">
                <a:solidFill>
                  <a:srgbClr val="002060"/>
                </a:solidFill>
                <a:latin typeface="Times New Roman" panose="02020603050405020304" pitchFamily="18" charset="0"/>
                <a:cs typeface="Times New Roman" panose="02020603050405020304" pitchFamily="18" charset="0"/>
              </a:rPr>
              <a:t>scholars</a:t>
            </a:r>
            <a:endParaRPr lang="en-US" altLang="zh-CN" sz="1600" dirty="0" smtClean="0">
              <a:solidFill>
                <a:srgbClr val="002060"/>
              </a:solidFill>
              <a:latin typeface="Times New Roman" panose="02020603050405020304" pitchFamily="18" charset="0"/>
              <a:cs typeface="Times New Roman" panose="02020603050405020304" pitchFamily="18" charset="0"/>
            </a:endParaRPr>
          </a:p>
        </p:txBody>
      </p:sp>
      <p:sp>
        <p:nvSpPr>
          <p:cNvPr id="2" name="矩形 1"/>
          <p:cNvSpPr/>
          <p:nvPr/>
        </p:nvSpPr>
        <p:spPr>
          <a:xfrm>
            <a:off x="381000" y="2755984"/>
            <a:ext cx="11277600" cy="463973"/>
          </a:xfrm>
          <a:prstGeom prst="rect">
            <a:avLst/>
          </a:prstGeom>
        </p:spPr>
        <p:txBody>
          <a:bodyPr wrap="square">
            <a:spAutoFit/>
          </a:bodyPr>
          <a:lstStyle/>
          <a:p>
            <a:pPr>
              <a:lnSpc>
                <a:spcPct val="150000"/>
              </a:lnSpc>
            </a:pPr>
            <a:r>
              <a:rPr lang="en-GB" dirty="0" smtClean="0">
                <a:latin typeface="Times New Roman" panose="02020603050405020304" pitchFamily="18" charset="0"/>
                <a:ea typeface="等线" panose="02010600030101010101" pitchFamily="2" charset="-122"/>
              </a:rPr>
              <a:t> </a:t>
            </a:r>
            <a:endParaRPr lang="en-GB" dirty="0"/>
          </a:p>
        </p:txBody>
      </p:sp>
      <p:sp>
        <p:nvSpPr>
          <p:cNvPr id="7" name="文本框 6"/>
          <p:cNvSpPr txBox="1"/>
          <p:nvPr/>
        </p:nvSpPr>
        <p:spPr>
          <a:xfrm>
            <a:off x="2820903" y="509324"/>
            <a:ext cx="8509635" cy="461665"/>
          </a:xfrm>
          <a:prstGeom prst="rect">
            <a:avLst/>
          </a:prstGeom>
          <a:noFill/>
        </p:spPr>
        <p:txBody>
          <a:bodyPr wrap="square" rtlCol="0">
            <a:spAutoFit/>
          </a:bodyPr>
          <a:lstStyle/>
          <a:p>
            <a:r>
              <a:rPr lang="en-US" altLang="zh-CN" sz="2400" b="1" dirty="0" smtClean="0">
                <a:solidFill>
                  <a:srgbClr val="7030A0"/>
                </a:solidFill>
                <a:latin typeface="Arial" panose="020B0604020202020204" pitchFamily="34" charset="0"/>
                <a:cs typeface="Arial" panose="020B0604020202020204" pitchFamily="34" charset="0"/>
              </a:rPr>
              <a:t>Gap of existing literature</a:t>
            </a:r>
            <a:endParaRPr lang="zh-CN" altLang="en-US" sz="2400" b="1" dirty="0">
              <a:solidFill>
                <a:srgbClr val="7030A0"/>
              </a:solidFill>
              <a:latin typeface="Arial" panose="020B0604020202020204" pitchFamily="34" charset="0"/>
              <a:cs typeface="Arial" panose="020B0604020202020204" pitchFamily="34" charset="0"/>
            </a:endParaRPr>
          </a:p>
        </p:txBody>
      </p:sp>
      <p:sp>
        <p:nvSpPr>
          <p:cNvPr id="8" name="文本框 7"/>
          <p:cNvSpPr txBox="1"/>
          <p:nvPr/>
        </p:nvSpPr>
        <p:spPr>
          <a:xfrm>
            <a:off x="691970" y="1364602"/>
            <a:ext cx="10774277" cy="786754"/>
          </a:xfrm>
          <a:prstGeom prst="rect">
            <a:avLst/>
          </a:prstGeom>
          <a:noFill/>
        </p:spPr>
        <p:txBody>
          <a:bodyPr wrap="square" rtlCol="0">
            <a:spAutoFit/>
          </a:bodyPr>
          <a:lstStyle/>
          <a:p>
            <a:pPr>
              <a:lnSpc>
                <a:spcPct val="150000"/>
              </a:lnSpc>
            </a:pPr>
            <a:r>
              <a:rPr lang="en-GB" sz="1600" dirty="0" smtClean="0">
                <a:latin typeface="Times New Roman" panose="02020603050405020304" pitchFamily="18" charset="0"/>
                <a:cs typeface="Times New Roman" panose="02020603050405020304" pitchFamily="18" charset="0"/>
              </a:rPr>
              <a:t>Extant studies have attempt to investigate the newly emerged phenomenon of Taobao village, and more generally, the e-commerce driven rural development. However, inherent limitations exist:</a:t>
            </a:r>
            <a:endParaRPr lang="en-GB" sz="16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5827030" y="5405260"/>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091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905125" y="653521"/>
            <a:ext cx="8509635" cy="461665"/>
          </a:xfrm>
          <a:prstGeom prst="rect">
            <a:avLst/>
          </a:prstGeom>
          <a:noFill/>
        </p:spPr>
        <p:txBody>
          <a:bodyPr wrap="square" rtlCol="0">
            <a:spAutoFit/>
          </a:bodyPr>
          <a:lstStyle/>
          <a:p>
            <a:r>
              <a:rPr lang="en-US" altLang="zh-CN" sz="2400" b="1" dirty="0">
                <a:solidFill>
                  <a:srgbClr val="7030A0"/>
                </a:solidFill>
                <a:latin typeface="Arial" panose="020B0604020202020204" pitchFamily="34" charset="0"/>
                <a:cs typeface="Arial" panose="020B0604020202020204" pitchFamily="34" charset="0"/>
              </a:rPr>
              <a:t>Research </a:t>
            </a:r>
            <a:r>
              <a:rPr lang="en-US" altLang="zh-CN" sz="2400" b="1" dirty="0" smtClean="0">
                <a:solidFill>
                  <a:srgbClr val="7030A0"/>
                </a:solidFill>
                <a:latin typeface="Arial" panose="020B0604020202020204" pitchFamily="34" charset="0"/>
                <a:cs typeface="Arial" panose="020B0604020202020204" pitchFamily="34" charset="0"/>
              </a:rPr>
              <a:t>questions</a:t>
            </a:r>
            <a:endParaRPr lang="en-US" altLang="zh-CN" sz="2400" b="1" dirty="0">
              <a:solidFill>
                <a:srgbClr val="7030A0"/>
              </a:solidFill>
              <a:latin typeface="Arial" panose="020B0604020202020204" pitchFamily="34" charset="0"/>
              <a:cs typeface="Arial" panose="020B0604020202020204" pitchFamily="34" charset="0"/>
            </a:endParaRPr>
          </a:p>
        </p:txBody>
      </p:sp>
      <p:sp>
        <p:nvSpPr>
          <p:cNvPr id="8" name="文本框 7"/>
          <p:cNvSpPr txBox="1"/>
          <p:nvPr/>
        </p:nvSpPr>
        <p:spPr>
          <a:xfrm>
            <a:off x="895164" y="1358132"/>
            <a:ext cx="8830462" cy="1667123"/>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GB" dirty="0" smtClean="0">
                <a:solidFill>
                  <a:srgbClr val="002060"/>
                </a:solidFill>
                <a:latin typeface="Times New Roman" panose="02020603050405020304" pitchFamily="18" charset="0"/>
                <a:cs typeface="Times New Roman" panose="02020603050405020304" pitchFamily="18" charset="0"/>
              </a:rPr>
              <a:t>To investigate how e-commerce as emerging platform technological forces are exploited and harnessed towards rural revitalisation in the less-developed West China, by drawing </a:t>
            </a:r>
            <a:r>
              <a:rPr lang="en-US" altLang="zh-CN" dirty="0" smtClean="0">
                <a:solidFill>
                  <a:srgbClr val="002060"/>
                </a:solidFill>
                <a:latin typeface="Times New Roman" panose="02020603050405020304" pitchFamily="18" charset="0"/>
                <a:cs typeface="Times New Roman" panose="02020603050405020304" pitchFamily="18" charset="0"/>
              </a:rPr>
              <a:t>in-depth </a:t>
            </a:r>
            <a:r>
              <a:rPr lang="en-GB" dirty="0" smtClean="0">
                <a:solidFill>
                  <a:srgbClr val="002060"/>
                </a:solidFill>
                <a:latin typeface="Times New Roman" panose="02020603050405020304" pitchFamily="18" charset="0"/>
                <a:cs typeface="Times New Roman" panose="02020603050405020304" pitchFamily="18" charset="0"/>
              </a:rPr>
              <a:t>empirical evidence from a county (</a:t>
            </a:r>
            <a:r>
              <a:rPr lang="en-GB" i="1" dirty="0" err="1" smtClean="0">
                <a:solidFill>
                  <a:srgbClr val="002060"/>
                </a:solidFill>
                <a:latin typeface="Times New Roman" panose="02020603050405020304" pitchFamily="18" charset="0"/>
                <a:cs typeface="Times New Roman" panose="02020603050405020304" pitchFamily="18" charset="0"/>
              </a:rPr>
              <a:t>xian</a:t>
            </a:r>
            <a:r>
              <a:rPr lang="en-GB" dirty="0" smtClean="0">
                <a:solidFill>
                  <a:srgbClr val="002060"/>
                </a:solidFill>
                <a:latin typeface="Times New Roman" panose="02020603050405020304" pitchFamily="18" charset="0"/>
                <a:cs typeface="Times New Roman" panose="02020603050405020304" pitchFamily="18" charset="0"/>
              </a:rPr>
              <a:t>, </a:t>
            </a:r>
            <a:r>
              <a:rPr lang="zh-CN" altLang="en-US" dirty="0" smtClean="0">
                <a:solidFill>
                  <a:srgbClr val="002060"/>
                </a:solidFill>
                <a:latin typeface="宋体" panose="02010600030101010101" pitchFamily="2" charset="-122"/>
                <a:ea typeface="宋体" panose="02010600030101010101" pitchFamily="2" charset="-122"/>
                <a:cs typeface="Times New Roman" panose="02020603050405020304" pitchFamily="18" charset="0"/>
              </a:rPr>
              <a:t>县</a:t>
            </a:r>
            <a:r>
              <a:rPr lang="en-GB" dirty="0" smtClean="0">
                <a:solidFill>
                  <a:srgbClr val="002060"/>
                </a:solidFill>
                <a:latin typeface="Times New Roman" panose="02020603050405020304" pitchFamily="18" charset="0"/>
                <a:cs typeface="Times New Roman" panose="02020603050405020304" pitchFamily="18" charset="0"/>
              </a:rPr>
              <a:t>) of Chongqing Municipality.  </a:t>
            </a:r>
            <a:endParaRPr lang="en-GB" dirty="0">
              <a:solidFill>
                <a:srgbClr val="00206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5025516" y="5790784"/>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895164" y="3268201"/>
            <a:ext cx="9466003" cy="1754326"/>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I</a:t>
            </a:r>
            <a:r>
              <a:rPr lang="en-US" altLang="zh-CN" dirty="0" smtClean="0">
                <a:latin typeface="Times New Roman" panose="02020603050405020304" pitchFamily="18" charset="0"/>
                <a:cs typeface="Times New Roman" panose="02020603050405020304" pitchFamily="18" charset="0"/>
              </a:rPr>
              <a:t>n-depth </a:t>
            </a:r>
            <a:r>
              <a:rPr lang="en-US" altLang="zh-CN" dirty="0">
                <a:latin typeface="Times New Roman" panose="02020603050405020304" pitchFamily="18" charset="0"/>
                <a:cs typeface="Times New Roman" panose="02020603050405020304" pitchFamily="18" charset="0"/>
              </a:rPr>
              <a:t>fieldwork in </a:t>
            </a:r>
            <a:r>
              <a:rPr lang="en-US" altLang="zh-CN" dirty="0" smtClean="0">
                <a:latin typeface="Times New Roman" panose="02020603050405020304" pitchFamily="18" charset="0"/>
                <a:cs typeface="Times New Roman" panose="02020603050405020304" pitchFamily="18" charset="0"/>
              </a:rPr>
              <a:t>Xiushan County, Chongqing Municipality during July to September, 2021</a:t>
            </a:r>
          </a:p>
          <a:p>
            <a:pPr marL="285750" indent="-285750">
              <a:lnSpc>
                <a:spcPct val="150000"/>
              </a:lnSpc>
              <a:buFont typeface="Courier New" panose="02070309020205020404" pitchFamily="49" charset="0"/>
              <a:buChar char="o"/>
            </a:pPr>
            <a:r>
              <a:rPr lang="en-US" dirty="0" smtClean="0">
                <a:latin typeface="Times New Roman" panose="02020603050405020304" pitchFamily="18" charset="0"/>
                <a:cs typeface="Times New Roman" panose="02020603050405020304" pitchFamily="18" charset="0"/>
              </a:rPr>
              <a:t>Semi-structured interviews with government officials at different administrative levels, </a:t>
            </a:r>
          </a:p>
          <a:p>
            <a:pPr>
              <a:lnSpc>
                <a:spcPct val="150000"/>
              </a:lnSpc>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private sector professionals, grass-root communities/entrepreneurs</a:t>
            </a:r>
          </a:p>
          <a:p>
            <a:pPr marL="285750" indent="-285750">
              <a:lnSpc>
                <a:spcPct val="150000"/>
              </a:lnSpc>
              <a:buFont typeface="Courier New" panose="02070309020205020404" pitchFamily="49" charset="0"/>
              <a:buChar char="o"/>
            </a:pPr>
            <a:r>
              <a:rPr lang="en-US" dirty="0" smtClean="0">
                <a:latin typeface="Times New Roman" panose="02020603050405020304" pitchFamily="18" charset="0"/>
                <a:cs typeface="Times New Roman" panose="02020603050405020304" pitchFamily="18" charset="0"/>
              </a:rPr>
              <a:t>On-situ observations </a:t>
            </a:r>
            <a:r>
              <a:rPr lang="en-US" altLang="zh-CN" dirty="0" smtClean="0">
                <a:latin typeface="Times New Roman" panose="02020603050405020304" pitchFamily="18" charset="0"/>
                <a:cs typeface="Times New Roman" panose="02020603050405020304" pitchFamily="18" charset="0"/>
              </a:rPr>
              <a:t>at </a:t>
            </a:r>
            <a:r>
              <a:rPr lang="en-US" altLang="zh-CN" dirty="0">
                <a:latin typeface="Times New Roman" panose="02020603050405020304" pitchFamily="18" charset="0"/>
                <a:cs typeface="Times New Roman" panose="02020603050405020304" pitchFamily="18" charset="0"/>
              </a:rPr>
              <a:t>the county seat, </a:t>
            </a:r>
            <a:r>
              <a:rPr lang="en-US" altLang="zh-CN" dirty="0" smtClean="0">
                <a:latin typeface="Times New Roman" panose="02020603050405020304" pitchFamily="18" charset="0"/>
                <a:cs typeface="Times New Roman" panose="02020603050405020304" pitchFamily="18" charset="0"/>
              </a:rPr>
              <a:t>townships, </a:t>
            </a:r>
            <a:r>
              <a:rPr lang="en-US" altLang="zh-CN" dirty="0">
                <a:latin typeface="Times New Roman" panose="02020603050405020304" pitchFamily="18" charset="0"/>
                <a:cs typeface="Times New Roman" panose="02020603050405020304" pitchFamily="18" charset="0"/>
              </a:rPr>
              <a:t>and villages </a:t>
            </a:r>
            <a:r>
              <a:rPr lang="en-US" altLang="zh-CN" dirty="0" smtClean="0">
                <a:latin typeface="Times New Roman" panose="02020603050405020304" pitchFamily="18" charset="0"/>
                <a:cs typeface="Times New Roman" panose="02020603050405020304" pitchFamily="18" charset="0"/>
              </a:rPr>
              <a:t>in Xiushan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2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638511" y="505179"/>
            <a:ext cx="9417685"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Setting the scene: Chongqing as an emerging arena for rural experiments in China</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912048" y="5709542"/>
            <a:ext cx="3251200" cy="338554"/>
          </a:xfrm>
          <a:prstGeom prst="rect">
            <a:avLst/>
          </a:prstGeom>
          <a:noFill/>
        </p:spPr>
        <p:txBody>
          <a:bodyPr wrap="square" rtlCol="0">
            <a:spAutoFit/>
          </a:bodyPr>
          <a:lstStyle/>
          <a:p>
            <a:pPr algn="ct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pic>
        <p:nvPicPr>
          <p:cNvPr id="8" name="图片 7" descr="C:\Users\75198\Desktop\thesis pic\Municipalities-Chongqing.png"/>
          <p:cNvPicPr/>
          <p:nvPr/>
        </p:nvPicPr>
        <p:blipFill>
          <a:blip r:embed="rId4">
            <a:extLst>
              <a:ext uri="{28A0092B-C50C-407E-A947-70E740481C1C}">
                <a14:useLocalDpi xmlns:a14="http://schemas.microsoft.com/office/drawing/2010/main" val="0"/>
              </a:ext>
            </a:extLst>
          </a:blip>
          <a:srcRect/>
          <a:stretch>
            <a:fillRect/>
          </a:stretch>
        </p:blipFill>
        <p:spPr bwMode="auto">
          <a:xfrm>
            <a:off x="133848" y="1288410"/>
            <a:ext cx="5274310" cy="3731895"/>
          </a:xfrm>
          <a:prstGeom prst="rect">
            <a:avLst/>
          </a:prstGeom>
          <a:noFill/>
          <a:ln w="6350">
            <a:solidFill>
              <a:schemeClr val="tx1"/>
            </a:solidFill>
          </a:ln>
        </p:spPr>
      </p:pic>
      <p:sp>
        <p:nvSpPr>
          <p:cNvPr id="2" name="矩形 1"/>
          <p:cNvSpPr/>
          <p:nvPr/>
        </p:nvSpPr>
        <p:spPr>
          <a:xfrm>
            <a:off x="5389606" y="937141"/>
            <a:ext cx="6358510" cy="700000"/>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Chongqing, located in the Southwest region of China, covering 82400 km2 in the upper sections of the Yangtze River Basin, is the largest Municipality in </a:t>
            </a:r>
            <a:r>
              <a:rPr lang="en-GB" sz="1400" dirty="0" smtClean="0">
                <a:latin typeface="Times New Roman" panose="02020603050405020304" pitchFamily="18" charset="0"/>
                <a:cs typeface="Times New Roman" panose="02020603050405020304" pitchFamily="18" charset="0"/>
              </a:rPr>
              <a:t>China</a:t>
            </a:r>
            <a:endParaRPr lang="en-GB" sz="1400" dirty="0">
              <a:latin typeface="Times New Roman" panose="02020603050405020304" pitchFamily="18" charset="0"/>
              <a:cs typeface="Times New Roman" panose="02020603050405020304" pitchFamily="18" charset="0"/>
            </a:endParaRPr>
          </a:p>
        </p:txBody>
      </p:sp>
      <p:sp>
        <p:nvSpPr>
          <p:cNvPr id="3" name="矩形 2"/>
          <p:cNvSpPr/>
          <p:nvPr/>
        </p:nvSpPr>
        <p:spPr>
          <a:xfrm>
            <a:off x="5389606" y="1529809"/>
            <a:ext cx="6541991" cy="1061829"/>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In 1997, Chongqing was given the status of a centrally-administered Municipality directly under the governance of Central Government, mainly due to its role in the relocation of 1.2 million people displaced by the </a:t>
            </a:r>
            <a:r>
              <a:rPr lang="en-US" sz="1400" dirty="0" smtClean="0">
                <a:latin typeface="Times New Roman" panose="02020603050405020304" pitchFamily="18" charset="0"/>
                <a:cs typeface="Times New Roman" panose="02020603050405020304" pitchFamily="18" charset="0"/>
              </a:rPr>
              <a:t>Three </a:t>
            </a:r>
            <a:r>
              <a:rPr lang="en-US" altLang="zh-CN" sz="1400" dirty="0" smtClean="0">
                <a:latin typeface="Times New Roman" panose="02020603050405020304" pitchFamily="18" charset="0"/>
                <a:cs typeface="Times New Roman" panose="02020603050405020304" pitchFamily="18" charset="0"/>
              </a:rPr>
              <a:t>Gorges Dam</a:t>
            </a:r>
          </a:p>
        </p:txBody>
      </p:sp>
      <p:sp>
        <p:nvSpPr>
          <p:cNvPr id="5" name="矩形 4"/>
          <p:cNvSpPr/>
          <p:nvPr/>
        </p:nvSpPr>
        <p:spPr>
          <a:xfrm>
            <a:off x="5389606" y="2514081"/>
            <a:ext cx="6780531" cy="415498"/>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The municipality has been experiencing rapid urbanisation in the past two decades</a:t>
            </a:r>
          </a:p>
        </p:txBody>
      </p:sp>
      <p:sp>
        <p:nvSpPr>
          <p:cNvPr id="6" name="矩形 5"/>
          <p:cNvSpPr/>
          <p:nvPr/>
        </p:nvSpPr>
        <p:spPr>
          <a:xfrm>
            <a:off x="5411468" y="2828129"/>
            <a:ext cx="6886549" cy="738664"/>
          </a:xfrm>
          <a:prstGeom prst="rect">
            <a:avLst/>
          </a:prstGeom>
        </p:spPr>
        <p:txBody>
          <a:bodyPr wrap="square">
            <a:spAutoFit/>
          </a:bodyPr>
          <a:lstStyle/>
          <a:p>
            <a:pPr>
              <a:lnSpc>
                <a:spcPct val="150000"/>
              </a:lnSpc>
            </a:pPr>
            <a:r>
              <a:rPr lang="en-GB" sz="1400" dirty="0" smtClean="0">
                <a:latin typeface="Times New Roman" panose="02020603050405020304" pitchFamily="18" charset="0"/>
                <a:cs typeface="Times New Roman" panose="02020603050405020304" pitchFamily="18" charset="0"/>
              </a:rPr>
              <a:t>By </a:t>
            </a:r>
            <a:r>
              <a:rPr lang="en-GB" sz="1400" dirty="0">
                <a:latin typeface="Times New Roman" panose="02020603050405020304" pitchFamily="18" charset="0"/>
                <a:cs typeface="Times New Roman" panose="02020603050405020304" pitchFamily="18" charset="0"/>
              </a:rPr>
              <a:t>2020, Chongqing has become the largest city worldwide in terms of </a:t>
            </a:r>
            <a:r>
              <a:rPr lang="en-GB" sz="1400" dirty="0" smtClean="0">
                <a:latin typeface="Times New Roman" panose="02020603050405020304" pitchFamily="18" charset="0"/>
                <a:cs typeface="Times New Roman" panose="02020603050405020304" pitchFamily="18" charset="0"/>
              </a:rPr>
              <a:t>population: </a:t>
            </a:r>
          </a:p>
          <a:p>
            <a:pPr>
              <a:lnSpc>
                <a:spcPct val="150000"/>
              </a:lnSpc>
            </a:pPr>
            <a:r>
              <a:rPr lang="en-GB" sz="1400" dirty="0" smtClean="0">
                <a:latin typeface="Times New Roman" panose="02020603050405020304" pitchFamily="18" charset="0"/>
                <a:cs typeface="Times New Roman" panose="02020603050405020304" pitchFamily="18" charset="0"/>
              </a:rPr>
              <a:t>A total </a:t>
            </a:r>
            <a:r>
              <a:rPr lang="en-GB" sz="1400" dirty="0">
                <a:latin typeface="Times New Roman" panose="02020603050405020304" pitchFamily="18" charset="0"/>
                <a:cs typeface="Times New Roman" panose="02020603050405020304" pitchFamily="18" charset="0"/>
              </a:rPr>
              <a:t>population of 32.09 </a:t>
            </a:r>
            <a:r>
              <a:rPr lang="en-GB" sz="1400" dirty="0" smtClean="0">
                <a:latin typeface="Times New Roman" panose="02020603050405020304" pitchFamily="18" charset="0"/>
                <a:cs typeface="Times New Roman" panose="02020603050405020304" pitchFamily="18" charset="0"/>
              </a:rPr>
              <a:t>million (22.29 </a:t>
            </a:r>
            <a:r>
              <a:rPr lang="en-GB" sz="1400" dirty="0">
                <a:latin typeface="Times New Roman" panose="02020603050405020304" pitchFamily="18" charset="0"/>
                <a:cs typeface="Times New Roman" panose="02020603050405020304" pitchFamily="18" charset="0"/>
              </a:rPr>
              <a:t>million being urban and 9.80 million being </a:t>
            </a:r>
            <a:r>
              <a:rPr lang="en-GB" sz="1400" dirty="0" smtClean="0">
                <a:latin typeface="Times New Roman" panose="02020603050405020304" pitchFamily="18" charset="0"/>
                <a:cs typeface="Times New Roman" panose="02020603050405020304" pitchFamily="18" charset="0"/>
              </a:rPr>
              <a:t>rural)</a:t>
            </a:r>
            <a:endParaRPr lang="en-GB" sz="1400" dirty="0">
              <a:latin typeface="Times New Roman" panose="02020603050405020304" pitchFamily="18" charset="0"/>
              <a:cs typeface="Times New Roman" panose="02020603050405020304" pitchFamily="18" charset="0"/>
            </a:endParaRPr>
          </a:p>
        </p:txBody>
      </p:sp>
      <p:pic>
        <p:nvPicPr>
          <p:cNvPr id="11" name="图片 10"/>
          <p:cNvPicPr/>
          <p:nvPr/>
        </p:nvPicPr>
        <p:blipFill>
          <a:blip r:embed="rId5"/>
          <a:stretch>
            <a:fillRect/>
          </a:stretch>
        </p:blipFill>
        <p:spPr>
          <a:xfrm>
            <a:off x="5507382" y="3530201"/>
            <a:ext cx="5376518" cy="3149600"/>
          </a:xfrm>
          <a:prstGeom prst="rect">
            <a:avLst/>
          </a:prstGeom>
          <a:ln w="6350">
            <a:solidFill>
              <a:schemeClr val="tx1"/>
            </a:solidFill>
          </a:ln>
        </p:spPr>
      </p:pic>
      <p:sp>
        <p:nvSpPr>
          <p:cNvPr id="12" name="矩形 11"/>
          <p:cNvSpPr/>
          <p:nvPr/>
        </p:nvSpPr>
        <p:spPr>
          <a:xfrm>
            <a:off x="10897216" y="5278654"/>
            <a:ext cx="1344134" cy="1384995"/>
          </a:xfrm>
          <a:prstGeom prst="rect">
            <a:avLst/>
          </a:prstGeom>
        </p:spPr>
        <p:txBody>
          <a:bodyPr wrap="square">
            <a:spAutoFit/>
          </a:bodyPr>
          <a:lstStyle/>
          <a:p>
            <a:r>
              <a:rPr lang="en-GB" sz="1200" dirty="0">
                <a:latin typeface="Times New Roman" panose="02020603050405020304" pitchFamily="18" charset="0"/>
                <a:cs typeface="Times New Roman" panose="02020603050405020304" pitchFamily="18" charset="0"/>
              </a:rPr>
              <a:t>Urban-rural population and urbanisation rate in Chongqing Municipality (1996-2020</a:t>
            </a:r>
            <a:r>
              <a:rPr lang="en-GB" sz="1200" dirty="0" smtClean="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by Yitian Ren</a:t>
            </a: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3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2905125" cy="1504950"/>
          </a:xfrm>
          <a:prstGeom prst="rect">
            <a:avLst/>
          </a:prstGeom>
        </p:spPr>
      </p:pic>
      <p:sp>
        <p:nvSpPr>
          <p:cNvPr id="7" name="文本框 6"/>
          <p:cNvSpPr txBox="1"/>
          <p:nvPr/>
        </p:nvSpPr>
        <p:spPr>
          <a:xfrm>
            <a:off x="2638511" y="567809"/>
            <a:ext cx="9417685" cy="369332"/>
          </a:xfrm>
          <a:prstGeom prst="rect">
            <a:avLst/>
          </a:prstGeom>
          <a:noFill/>
        </p:spPr>
        <p:txBody>
          <a:bodyPr wrap="square" rtlCol="0">
            <a:spAutoFit/>
          </a:bodyPr>
          <a:lstStyle/>
          <a:p>
            <a:r>
              <a:rPr lang="en-US" altLang="zh-CN" b="1" dirty="0" smtClean="0">
                <a:solidFill>
                  <a:srgbClr val="7030A0"/>
                </a:solidFill>
                <a:latin typeface="Arial" panose="020B0604020202020204" pitchFamily="34" charset="0"/>
                <a:cs typeface="Arial" panose="020B0604020202020204" pitchFamily="34" charset="0"/>
              </a:rPr>
              <a:t>Setting the scene: Chongqing as an emerging arena for rural experiments in China</a:t>
            </a:r>
            <a:endParaRPr lang="en-US" altLang="zh-CN" b="1" dirty="0">
              <a:solidFill>
                <a:srgbClr val="7030A0"/>
              </a:solidFill>
              <a:latin typeface="Arial" panose="020B0604020202020204" pitchFamily="34" charset="0"/>
              <a:cs typeface="Arial" panose="020B0604020202020204" pitchFamily="34" charset="0"/>
            </a:endParaRPr>
          </a:p>
        </p:txBody>
      </p:sp>
      <p:sp>
        <p:nvSpPr>
          <p:cNvPr id="10" name="文本框 9"/>
          <p:cNvSpPr txBox="1"/>
          <p:nvPr/>
        </p:nvSpPr>
        <p:spPr>
          <a:xfrm>
            <a:off x="6160665" y="5693162"/>
            <a:ext cx="5335651" cy="338554"/>
          </a:xfrm>
          <a:prstGeom prst="rect">
            <a:avLst/>
          </a:prstGeom>
          <a:noFill/>
        </p:spPr>
        <p:txBody>
          <a:bodyPr wrap="square" rtlCol="0">
            <a:spAutoFit/>
          </a:bodyPr>
          <a:lstStyle/>
          <a:p>
            <a:pPr algn="r"/>
            <a:r>
              <a:rPr lang="en-US" altLang="zh-CN" sz="1600" b="1" i="1" dirty="0" smtClean="0">
                <a:solidFill>
                  <a:srgbClr val="7030A0"/>
                </a:solidFill>
                <a:latin typeface="Times New Roman" panose="02020603050405020304" pitchFamily="18" charset="0"/>
                <a:cs typeface="Times New Roman" panose="02020603050405020304" pitchFamily="18" charset="0"/>
              </a:rPr>
              <a:t>Yitian Ren @ </a:t>
            </a:r>
            <a:r>
              <a:rPr lang="en-US" altLang="zh-CN" sz="1600" b="1" i="1" dirty="0" err="1" smtClean="0">
                <a:solidFill>
                  <a:srgbClr val="7030A0"/>
                </a:solidFill>
                <a:latin typeface="Times New Roman" panose="02020603050405020304" pitchFamily="18" charset="0"/>
                <a:cs typeface="Times New Roman" panose="02020603050405020304" pitchFamily="18" charset="0"/>
              </a:rPr>
              <a:t>UoM</a:t>
            </a:r>
            <a:endParaRPr lang="zh-CN" altLang="en-US" sz="1600" b="1" i="1" dirty="0">
              <a:solidFill>
                <a:srgbClr val="7030A0"/>
              </a:solidFill>
              <a:latin typeface="Times New Roman" panose="02020603050405020304" pitchFamily="18" charset="0"/>
              <a:cs typeface="Times New Roman" panose="02020603050405020304" pitchFamily="18" charset="0"/>
            </a:endParaRPr>
          </a:p>
        </p:txBody>
      </p:sp>
      <p:pic>
        <p:nvPicPr>
          <p:cNvPr id="9" name="图片 8"/>
          <p:cNvPicPr/>
          <p:nvPr/>
        </p:nvPicPr>
        <p:blipFill>
          <a:blip r:embed="rId4"/>
          <a:stretch>
            <a:fillRect/>
          </a:stretch>
        </p:blipFill>
        <p:spPr>
          <a:xfrm>
            <a:off x="181685" y="1504950"/>
            <a:ext cx="6263640" cy="3789680"/>
          </a:xfrm>
          <a:prstGeom prst="rect">
            <a:avLst/>
          </a:prstGeom>
          <a:ln>
            <a:solidFill>
              <a:schemeClr val="tx1"/>
            </a:solidFill>
          </a:ln>
        </p:spPr>
      </p:pic>
      <p:sp>
        <p:nvSpPr>
          <p:cNvPr id="2" name="矩形 1"/>
          <p:cNvSpPr/>
          <p:nvPr/>
        </p:nvSpPr>
        <p:spPr>
          <a:xfrm>
            <a:off x="6546556" y="1291290"/>
            <a:ext cx="5148139" cy="170816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Chongqing </a:t>
            </a:r>
            <a:r>
              <a:rPr lang="en-US" altLang="zh-CN" sz="1400" dirty="0" smtClean="0">
                <a:latin typeface="Times New Roman" panose="02020603050405020304" pitchFamily="18" charset="0"/>
                <a:cs typeface="Times New Roman" panose="02020603050405020304" pitchFamily="18" charset="0"/>
              </a:rPr>
              <a:t>Municipality is composed by </a:t>
            </a:r>
            <a:r>
              <a:rPr lang="en-GB" sz="1400" dirty="0" smtClean="0">
                <a:latin typeface="Times New Roman" panose="02020603050405020304" pitchFamily="18" charset="0"/>
                <a:cs typeface="Times New Roman" panose="02020603050405020304" pitchFamily="18" charset="0"/>
              </a:rPr>
              <a:t>26 </a:t>
            </a:r>
            <a:r>
              <a:rPr lang="en-GB" sz="1400" dirty="0">
                <a:latin typeface="Times New Roman" panose="02020603050405020304" pitchFamily="18" charset="0"/>
                <a:cs typeface="Times New Roman" panose="02020603050405020304" pitchFamily="18" charset="0"/>
              </a:rPr>
              <a:t>city-administrated districts, </a:t>
            </a:r>
            <a:r>
              <a:rPr lang="en-GB" sz="1400" dirty="0" smtClean="0">
                <a:latin typeface="Times New Roman" panose="02020603050405020304" pitchFamily="18" charset="0"/>
                <a:cs typeface="Times New Roman" panose="02020603050405020304" pitchFamily="18" charset="0"/>
              </a:rPr>
              <a:t>8 </a:t>
            </a:r>
            <a:r>
              <a:rPr lang="en-GB" sz="1400" dirty="0">
                <a:latin typeface="Times New Roman" panose="02020603050405020304" pitchFamily="18" charset="0"/>
                <a:cs typeface="Times New Roman" panose="02020603050405020304" pitchFamily="18" charset="0"/>
              </a:rPr>
              <a:t>counties and 4 autonomous </a:t>
            </a:r>
            <a:r>
              <a:rPr lang="en-GB" sz="1400" dirty="0" smtClean="0">
                <a:latin typeface="Times New Roman" panose="02020603050405020304" pitchFamily="18" charset="0"/>
                <a:cs typeface="Times New Roman" panose="02020603050405020304" pitchFamily="18" charset="0"/>
              </a:rPr>
              <a:t>counties</a:t>
            </a:r>
          </a:p>
          <a:p>
            <a:pPr marL="285750" indent="-285750">
              <a:lnSpc>
                <a:spcPct val="150000"/>
              </a:lnSpc>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Great disparities exist between the county-level units of Chongqing Municipality in terms of spatial location and socioeconomic development contexts. </a:t>
            </a:r>
            <a:endParaRPr lang="en-GB" sz="1400" dirty="0" smtClean="0">
              <a:latin typeface="Times New Roman" panose="02020603050405020304" pitchFamily="18" charset="0"/>
              <a:cs typeface="Times New Roman" panose="02020603050405020304" pitchFamily="18" charset="0"/>
            </a:endParaRPr>
          </a:p>
        </p:txBody>
      </p:sp>
      <p:sp>
        <p:nvSpPr>
          <p:cNvPr id="5" name="矩形 4"/>
          <p:cNvSpPr/>
          <p:nvPr/>
        </p:nvSpPr>
        <p:spPr>
          <a:xfrm>
            <a:off x="6546556" y="2999450"/>
            <a:ext cx="5509640" cy="2354491"/>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Spatially: A “Central-Periphery-Fringe” spatial pattern, corresponding to “Urban Central Area-New Urban Area-Northeast Chongqing/Southeast Chongqing” structure </a:t>
            </a:r>
            <a:endParaRPr lang="en-GB" sz="1400" dirty="0" smtClean="0">
              <a:latin typeface="Times New Roman" panose="02020603050405020304" pitchFamily="18" charset="0"/>
              <a:cs typeface="Times New Roman" panose="02020603050405020304" pitchFamily="18" charset="0"/>
            </a:endParaRPr>
          </a:p>
          <a:p>
            <a:pPr>
              <a:lnSpc>
                <a:spcPct val="150000"/>
              </a:lnSpc>
            </a:pPr>
            <a:r>
              <a:rPr lang="en-GB" sz="1400" dirty="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One Core-Two Wings”)</a:t>
            </a:r>
          </a:p>
          <a:p>
            <a:pPr marL="285750" indent="-285750">
              <a:lnSpc>
                <a:spcPct val="150000"/>
              </a:lnSpc>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Socioeconomically, the economic structure and social development status between urban central area, new urban area, and the relatively remote Northeast and Southeast Chongqing vary significantly</a:t>
            </a:r>
          </a:p>
        </p:txBody>
      </p:sp>
    </p:spTree>
    <p:extLst>
      <p:ext uri="{BB962C8B-B14F-4D97-AF65-F5344CB8AC3E}">
        <p14:creationId xmlns:p14="http://schemas.microsoft.com/office/powerpoint/2010/main" val="39756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6623</TotalTime>
  <Words>3438</Words>
  <Application>Microsoft Office PowerPoint</Application>
  <PresentationFormat>宽屏</PresentationFormat>
  <Paragraphs>232</Paragraphs>
  <Slides>24</Slides>
  <Notes>21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24</vt:i4>
      </vt:variant>
    </vt:vector>
  </HeadingPairs>
  <TitlesOfParts>
    <vt:vector size="33" baseType="lpstr">
      <vt:lpstr>宋体</vt:lpstr>
      <vt:lpstr>等线</vt:lpstr>
      <vt:lpstr>等线 Light</vt:lpstr>
      <vt:lpstr>Arial</vt:lpstr>
      <vt:lpstr>Calibri</vt:lpstr>
      <vt:lpstr>Courier New</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ren yitian</dc:creator>
  <cp:lastModifiedBy>ren yitian</cp:lastModifiedBy>
  <cp:revision>529</cp:revision>
  <dcterms:created xsi:type="dcterms:W3CDTF">2019-09-23T17:05:33Z</dcterms:created>
  <dcterms:modified xsi:type="dcterms:W3CDTF">2022-07-05T19:33:08Z</dcterms:modified>
</cp:coreProperties>
</file>