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6" r:id="rId2"/>
    <p:sldId id="261" r:id="rId3"/>
    <p:sldId id="259" r:id="rId4"/>
    <p:sldId id="280" r:id="rId5"/>
    <p:sldId id="281" r:id="rId6"/>
    <p:sldId id="264" r:id="rId7"/>
    <p:sldId id="320" r:id="rId8"/>
    <p:sldId id="282" r:id="rId9"/>
    <p:sldId id="283" r:id="rId10"/>
    <p:sldId id="284" r:id="rId11"/>
    <p:sldId id="285" r:id="rId12"/>
    <p:sldId id="287" r:id="rId13"/>
    <p:sldId id="290" r:id="rId14"/>
    <p:sldId id="291" r:id="rId15"/>
    <p:sldId id="292" r:id="rId16"/>
    <p:sldId id="293" r:id="rId17"/>
    <p:sldId id="294" r:id="rId18"/>
    <p:sldId id="295" r:id="rId19"/>
    <p:sldId id="296" r:id="rId20"/>
    <p:sldId id="297" r:id="rId21"/>
    <p:sldId id="300" r:id="rId22"/>
    <p:sldId id="305" r:id="rId23"/>
    <p:sldId id="306" r:id="rId24"/>
    <p:sldId id="308" r:id="rId25"/>
    <p:sldId id="298" r:id="rId26"/>
    <p:sldId id="309" r:id="rId27"/>
    <p:sldId id="310" r:id="rId28"/>
    <p:sldId id="311" r:id="rId29"/>
    <p:sldId id="312" r:id="rId30"/>
    <p:sldId id="313" r:id="rId31"/>
    <p:sldId id="314" r:id="rId32"/>
    <p:sldId id="315" r:id="rId33"/>
    <p:sldId id="299" r:id="rId34"/>
    <p:sldId id="316" r:id="rId35"/>
    <p:sldId id="317" r:id="rId36"/>
    <p:sldId id="319" r:id="rId37"/>
    <p:sldId id="322" r:id="rId38"/>
    <p:sldId id="325" r:id="rId39"/>
    <p:sldId id="324" r:id="rId40"/>
    <p:sldId id="323" r:id="rId41"/>
    <p:sldId id="326" r:id="rId42"/>
    <p:sldId id="328" r:id="rId43"/>
    <p:sldId id="329" r:id="rId44"/>
    <p:sldId id="330" r:id="rId45"/>
    <p:sldId id="331"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885" userDrawn="1">
          <p15:clr>
            <a:srgbClr val="A4A3A4"/>
          </p15:clr>
        </p15:guide>
        <p15:guide id="4" pos="3797" userDrawn="1">
          <p15:clr>
            <a:srgbClr val="A4A3A4"/>
          </p15:clr>
        </p15:guide>
        <p15:guide id="6" pos="3364" userDrawn="1">
          <p15:clr>
            <a:srgbClr val="A4A3A4"/>
          </p15:clr>
        </p15:guide>
        <p15:guide id="7" orient="horz" userDrawn="1">
          <p15:clr>
            <a:srgbClr val="A4A3A4"/>
          </p15:clr>
        </p15:guide>
        <p15:guide id="8" pos="948" userDrawn="1">
          <p15:clr>
            <a:srgbClr val="A4A3A4"/>
          </p15:clr>
        </p15:guide>
        <p15:guide id="9" pos="66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5F5"/>
    <a:srgbClr val="E5E5E5"/>
    <a:srgbClr val="FF2800"/>
    <a:srgbClr val="FFA72F"/>
    <a:srgbClr val="FF21B8"/>
    <a:srgbClr val="21DCFF"/>
    <a:srgbClr val="000C78"/>
    <a:srgbClr val="969696"/>
    <a:srgbClr val="373737"/>
    <a:srgbClr val="9AF7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F808E3-65E8-495B-B59F-0F9369D0A888}" v="1" dt="2022-07-05T18:09:34.1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224" autoAdjust="0"/>
  </p:normalViewPr>
  <p:slideViewPr>
    <p:cSldViewPr snapToGrid="0" showGuides="1">
      <p:cViewPr varScale="1">
        <p:scale>
          <a:sx n="40" d="100"/>
          <a:sy n="40" d="100"/>
        </p:scale>
        <p:origin x="44" y="620"/>
      </p:cViewPr>
      <p:guideLst>
        <p:guide orient="horz" pos="2160"/>
        <p:guide pos="3840"/>
        <p:guide pos="3885"/>
        <p:guide pos="3797"/>
        <p:guide pos="3364"/>
        <p:guide orient="horz"/>
        <p:guide pos="948"/>
        <p:guide pos="6616"/>
      </p:guideLst>
    </p:cSldViewPr>
  </p:slideViewPr>
  <p:notesTextViewPr>
    <p:cViewPr>
      <p:scale>
        <a:sx n="1" d="1"/>
        <a:sy n="1" d="1"/>
      </p:scale>
      <p:origin x="0" y="0"/>
    </p:cViewPr>
  </p:notesTextViewPr>
  <p:notesViewPr>
    <p:cSldViewPr snapToGrid="0" showGuides="1">
      <p:cViewPr varScale="1">
        <p:scale>
          <a:sx n="142" d="100"/>
          <a:sy n="142" d="100"/>
        </p:scale>
        <p:origin x="585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by Murray" userId="9da5b19c-b875-4169-9c3c-a04ca1943171" providerId="ADAL" clId="{CCF808E3-65E8-495B-B59F-0F9369D0A888}"/>
    <pc:docChg chg="undo custSel addSld delSld modSld">
      <pc:chgData name="Toby Murray" userId="9da5b19c-b875-4169-9c3c-a04ca1943171" providerId="ADAL" clId="{CCF808E3-65E8-495B-B59F-0F9369D0A888}" dt="2022-07-05T18:09:51.921" v="13" actId="47"/>
      <pc:docMkLst>
        <pc:docMk/>
      </pc:docMkLst>
      <pc:sldChg chg="del">
        <pc:chgData name="Toby Murray" userId="9da5b19c-b875-4169-9c3c-a04ca1943171" providerId="ADAL" clId="{CCF808E3-65E8-495B-B59F-0F9369D0A888}" dt="2022-07-05T16:14:45.536" v="4" actId="47"/>
        <pc:sldMkLst>
          <pc:docMk/>
          <pc:sldMk cId="3554608748" sldId="260"/>
        </pc:sldMkLst>
      </pc:sldChg>
      <pc:sldChg chg="modSp mod">
        <pc:chgData name="Toby Murray" userId="9da5b19c-b875-4169-9c3c-a04ca1943171" providerId="ADAL" clId="{CCF808E3-65E8-495B-B59F-0F9369D0A888}" dt="2022-07-05T16:14:38.707" v="3" actId="403"/>
        <pc:sldMkLst>
          <pc:docMk/>
          <pc:sldMk cId="1235576204" sldId="261"/>
        </pc:sldMkLst>
        <pc:spChg chg="mod">
          <ac:chgData name="Toby Murray" userId="9da5b19c-b875-4169-9c3c-a04ca1943171" providerId="ADAL" clId="{CCF808E3-65E8-495B-B59F-0F9369D0A888}" dt="2022-07-05T16:14:38.707" v="3" actId="403"/>
          <ac:spMkLst>
            <pc:docMk/>
            <pc:sldMk cId="1235576204" sldId="261"/>
            <ac:spMk id="2" creationId="{0A72F229-7B4C-4AE9-BF33-7527C364C2B2}"/>
          </ac:spMkLst>
        </pc:spChg>
      </pc:sldChg>
      <pc:sldChg chg="modSp mod">
        <pc:chgData name="Toby Murray" userId="9da5b19c-b875-4169-9c3c-a04ca1943171" providerId="ADAL" clId="{CCF808E3-65E8-495B-B59F-0F9369D0A888}" dt="2022-07-05T16:15:44.828" v="9" actId="1076"/>
        <pc:sldMkLst>
          <pc:docMk/>
          <pc:sldMk cId="1608667803" sldId="280"/>
        </pc:sldMkLst>
        <pc:picChg chg="mod">
          <ac:chgData name="Toby Murray" userId="9da5b19c-b875-4169-9c3c-a04ca1943171" providerId="ADAL" clId="{CCF808E3-65E8-495B-B59F-0F9369D0A888}" dt="2022-07-05T16:15:44.828" v="9" actId="1076"/>
          <ac:picMkLst>
            <pc:docMk/>
            <pc:sldMk cId="1608667803" sldId="280"/>
            <ac:picMk id="5" creationId="{D33C435B-2144-4EC5-924F-8FCF84572E32}"/>
          </ac:picMkLst>
        </pc:picChg>
        <pc:picChg chg="mod">
          <ac:chgData name="Toby Murray" userId="9da5b19c-b875-4169-9c3c-a04ca1943171" providerId="ADAL" clId="{CCF808E3-65E8-495B-B59F-0F9369D0A888}" dt="2022-07-05T16:15:44.828" v="9" actId="1076"/>
          <ac:picMkLst>
            <pc:docMk/>
            <pc:sldMk cId="1608667803" sldId="280"/>
            <ac:picMk id="7" creationId="{58EF33D0-AAC5-4E5B-9136-B9569F96045E}"/>
          </ac:picMkLst>
        </pc:picChg>
        <pc:picChg chg="mod">
          <ac:chgData name="Toby Murray" userId="9da5b19c-b875-4169-9c3c-a04ca1943171" providerId="ADAL" clId="{CCF808E3-65E8-495B-B59F-0F9369D0A888}" dt="2022-07-05T16:15:44.828" v="9" actId="1076"/>
          <ac:picMkLst>
            <pc:docMk/>
            <pc:sldMk cId="1608667803" sldId="280"/>
            <ac:picMk id="9" creationId="{6CC70E9E-56EE-404F-9578-EC6B3BD66AE6}"/>
          </ac:picMkLst>
        </pc:picChg>
        <pc:picChg chg="mod">
          <ac:chgData name="Toby Murray" userId="9da5b19c-b875-4169-9c3c-a04ca1943171" providerId="ADAL" clId="{CCF808E3-65E8-495B-B59F-0F9369D0A888}" dt="2022-07-05T16:15:35.074" v="8" actId="1076"/>
          <ac:picMkLst>
            <pc:docMk/>
            <pc:sldMk cId="1608667803" sldId="280"/>
            <ac:picMk id="11" creationId="{A62B7BFF-63FD-44B5-AE62-695A1975BE7E}"/>
          </ac:picMkLst>
        </pc:picChg>
        <pc:picChg chg="mod">
          <ac:chgData name="Toby Murray" userId="9da5b19c-b875-4169-9c3c-a04ca1943171" providerId="ADAL" clId="{CCF808E3-65E8-495B-B59F-0F9369D0A888}" dt="2022-07-05T16:15:35.074" v="8" actId="1076"/>
          <ac:picMkLst>
            <pc:docMk/>
            <pc:sldMk cId="1608667803" sldId="280"/>
            <ac:picMk id="13" creationId="{1279E374-8C5C-41B5-8731-FF6044725C8D}"/>
          </ac:picMkLst>
        </pc:picChg>
        <pc:picChg chg="mod">
          <ac:chgData name="Toby Murray" userId="9da5b19c-b875-4169-9c3c-a04ca1943171" providerId="ADAL" clId="{CCF808E3-65E8-495B-B59F-0F9369D0A888}" dt="2022-07-05T16:15:35.074" v="8" actId="1076"/>
          <ac:picMkLst>
            <pc:docMk/>
            <pc:sldMk cId="1608667803" sldId="280"/>
            <ac:picMk id="15" creationId="{3AD95BBA-933F-4A95-9275-E46A7B12326B}"/>
          </ac:picMkLst>
        </pc:picChg>
        <pc:picChg chg="mod">
          <ac:chgData name="Toby Murray" userId="9da5b19c-b875-4169-9c3c-a04ca1943171" providerId="ADAL" clId="{CCF808E3-65E8-495B-B59F-0F9369D0A888}" dt="2022-07-05T16:15:35.074" v="8" actId="1076"/>
          <ac:picMkLst>
            <pc:docMk/>
            <pc:sldMk cId="1608667803" sldId="280"/>
            <ac:picMk id="17" creationId="{F8CC7FAB-6EFA-4F2F-BFAF-435515FA17E6}"/>
          </ac:picMkLst>
        </pc:picChg>
      </pc:sldChg>
      <pc:sldChg chg="del">
        <pc:chgData name="Toby Murray" userId="9da5b19c-b875-4169-9c3c-a04ca1943171" providerId="ADAL" clId="{CCF808E3-65E8-495B-B59F-0F9369D0A888}" dt="2022-07-05T18:02:05.959" v="11" actId="47"/>
        <pc:sldMkLst>
          <pc:docMk/>
          <pc:sldMk cId="1085475984" sldId="289"/>
        </pc:sldMkLst>
      </pc:sldChg>
      <pc:sldChg chg="del">
        <pc:chgData name="Toby Murray" userId="9da5b19c-b875-4169-9c3c-a04ca1943171" providerId="ADAL" clId="{CCF808E3-65E8-495B-B59F-0F9369D0A888}" dt="2022-07-05T17:31:27.251" v="10" actId="47"/>
        <pc:sldMkLst>
          <pc:docMk/>
          <pc:sldMk cId="3342965635" sldId="307"/>
        </pc:sldMkLst>
      </pc:sldChg>
      <pc:sldChg chg="add del">
        <pc:chgData name="Toby Murray" userId="9da5b19c-b875-4169-9c3c-a04ca1943171" providerId="ADAL" clId="{CCF808E3-65E8-495B-B59F-0F9369D0A888}" dt="2022-07-05T18:09:51.921" v="13" actId="47"/>
        <pc:sldMkLst>
          <pc:docMk/>
          <pc:sldMk cId="643270997" sldId="33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8130314-865F-4F00-AEB5-E930274ACF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6F1FBA8-605F-45D7-9753-8DE6C93736D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A9382A-092A-47A6-BA9F-2F4E1A761917}" type="datetimeFigureOut">
              <a:rPr lang="en-GB" smtClean="0"/>
              <a:t>05/07/2022</a:t>
            </a:fld>
            <a:endParaRPr lang="en-GB"/>
          </a:p>
        </p:txBody>
      </p:sp>
      <p:sp>
        <p:nvSpPr>
          <p:cNvPr id="4" name="Footer Placeholder 3">
            <a:extLst>
              <a:ext uri="{FF2B5EF4-FFF2-40B4-BE49-F238E27FC236}">
                <a16:creationId xmlns:a16="http://schemas.microsoft.com/office/drawing/2014/main" id="{28E102E1-45AD-4523-8D78-8AAE4F80F2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E3C760B-310D-4F6A-B04A-552A3AA56AF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79A185-34CC-427E-8598-FF68FAB23A98}" type="slidenum">
              <a:rPr lang="en-GB" smtClean="0"/>
              <a:t>‹#›</a:t>
            </a:fld>
            <a:endParaRPr lang="en-GB"/>
          </a:p>
        </p:txBody>
      </p:sp>
    </p:spTree>
    <p:extLst>
      <p:ext uri="{BB962C8B-B14F-4D97-AF65-F5344CB8AC3E}">
        <p14:creationId xmlns:p14="http://schemas.microsoft.com/office/powerpoint/2010/main" val="1563796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A2D382-92CE-4671-9AC5-BF9EA6C3CFC8}" type="datetimeFigureOut">
              <a:rPr lang="en-GB" smtClean="0"/>
              <a:t>05/07/2022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2E8314-52DD-4763-9B37-49BAE4458B5C}" type="slidenum">
              <a:rPr lang="en-GB" smtClean="0"/>
              <a:t>‹#›</a:t>
            </a:fld>
            <a:endParaRPr lang="en-GB"/>
          </a:p>
        </p:txBody>
      </p:sp>
    </p:spTree>
    <p:extLst>
      <p:ext uri="{BB962C8B-B14F-4D97-AF65-F5344CB8AC3E}">
        <p14:creationId xmlns:p14="http://schemas.microsoft.com/office/powerpoint/2010/main" val="1073164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option 1">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56367C-E630-4ECB-951E-EA592AA6CA4D}"/>
              </a:ext>
            </a:extLst>
          </p:cNvPr>
          <p:cNvSpPr/>
          <p:nvPr userDrawn="1"/>
        </p:nvSpPr>
        <p:spPr>
          <a:xfrm>
            <a:off x="382588" y="1923062"/>
            <a:ext cx="11430000" cy="2858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04E71D3-F7E1-4850-BAB2-FF9FCC06D290}"/>
              </a:ext>
            </a:extLst>
          </p:cNvPr>
          <p:cNvSpPr>
            <a:spLocks noGrp="1"/>
          </p:cNvSpPr>
          <p:nvPr>
            <p:ph type="ctrTitle"/>
          </p:nvPr>
        </p:nvSpPr>
        <p:spPr>
          <a:xfrm>
            <a:off x="687600" y="2142666"/>
            <a:ext cx="9144000" cy="464400"/>
          </a:xfrm>
        </p:spPr>
        <p:txBody>
          <a:bodyPr anchor="t" anchorCtr="0"/>
          <a:lstStyle>
            <a:lvl1pPr algn="l">
              <a:lnSpc>
                <a:spcPts val="4000"/>
              </a:lnSpc>
              <a:defRPr sz="36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018CAB06-F81A-48FC-BF84-6FC7390BAEE0}"/>
              </a:ext>
            </a:extLst>
          </p:cNvPr>
          <p:cNvSpPr>
            <a:spLocks noGrp="1"/>
          </p:cNvSpPr>
          <p:nvPr>
            <p:ph type="subTitle" idx="1"/>
          </p:nvPr>
        </p:nvSpPr>
        <p:spPr>
          <a:xfrm>
            <a:off x="687600" y="2658132"/>
            <a:ext cx="9144000" cy="1040400"/>
          </a:xfrm>
        </p:spPr>
        <p:txBody>
          <a:bodyPr/>
          <a:lstStyle>
            <a:lvl1pPr marL="0" indent="0" algn="l">
              <a:lnSpc>
                <a:spcPts val="4000"/>
              </a:lnSpc>
              <a:spcAft>
                <a:spcPts val="0"/>
              </a:spcAft>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7E0197DA-238E-4EAE-A308-EF18A3478069}"/>
              </a:ext>
            </a:extLst>
          </p:cNvPr>
          <p:cNvSpPr>
            <a:spLocks noGrp="1"/>
          </p:cNvSpPr>
          <p:nvPr>
            <p:ph type="dt" sz="half" idx="10"/>
          </p:nvPr>
        </p:nvSpPr>
        <p:spPr>
          <a:xfrm>
            <a:off x="687600" y="4089600"/>
            <a:ext cx="4573022" cy="367200"/>
          </a:xfrm>
        </p:spPr>
        <p:txBody>
          <a:bodyPr/>
          <a:lstStyle>
            <a:lvl1pPr>
              <a:lnSpc>
                <a:spcPts val="4000"/>
              </a:lnSpc>
              <a:defRPr sz="2400">
                <a:solidFill>
                  <a:schemeClr val="tx2"/>
                </a:solidFill>
              </a:defRPr>
            </a:lvl1pPr>
          </a:lstStyle>
          <a:p>
            <a:endParaRPr lang="en-GB" dirty="0"/>
          </a:p>
        </p:txBody>
      </p:sp>
      <p:pic>
        <p:nvPicPr>
          <p:cNvPr id="8" name="Picture 7">
            <a:extLst>
              <a:ext uri="{FF2B5EF4-FFF2-40B4-BE49-F238E27FC236}">
                <a16:creationId xmlns:a16="http://schemas.microsoft.com/office/drawing/2014/main" id="{D8E09F6C-7062-4430-870B-4147C64371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600" y="381600"/>
            <a:ext cx="954000" cy="670090"/>
          </a:xfrm>
          <a:prstGeom prst="rect">
            <a:avLst/>
          </a:prstGeom>
        </p:spPr>
      </p:pic>
    </p:spTree>
    <p:extLst>
      <p:ext uri="{BB962C8B-B14F-4D97-AF65-F5344CB8AC3E}">
        <p14:creationId xmlns:p14="http://schemas.microsoft.com/office/powerpoint/2010/main" val="81209976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option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32CD5-E0DB-4FA3-8830-33DEBDE81D54}"/>
              </a:ext>
            </a:extLst>
          </p:cNvPr>
          <p:cNvSpPr>
            <a:spLocks noGrp="1"/>
          </p:cNvSpPr>
          <p:nvPr>
            <p:ph type="title"/>
          </p:nvPr>
        </p:nvSpPr>
        <p:spPr>
          <a:xfrm>
            <a:off x="385804" y="1933902"/>
            <a:ext cx="6483600" cy="2852737"/>
          </a:xfrm>
        </p:spPr>
        <p:txBody>
          <a:bodyPr anchor="t" anchorCtr="0"/>
          <a:lstStyle>
            <a:lvl1pPr>
              <a:lnSpc>
                <a:spcPts val="10264"/>
              </a:lnSpc>
              <a:defRPr sz="10625" spc="-100" baseline="0"/>
            </a:lvl1pPr>
          </a:lstStyle>
          <a:p>
            <a:r>
              <a:rPr lang="en-US"/>
              <a:t>Click to edit Master title style</a:t>
            </a:r>
            <a:endParaRPr lang="en-GB" dirty="0"/>
          </a:p>
        </p:txBody>
      </p:sp>
      <p:sp>
        <p:nvSpPr>
          <p:cNvPr id="4" name="Rectangle 3">
            <a:extLst>
              <a:ext uri="{FF2B5EF4-FFF2-40B4-BE49-F238E27FC236}">
                <a16:creationId xmlns:a16="http://schemas.microsoft.com/office/drawing/2014/main" id="{63EA26D5-8434-4A0A-BD47-5AA183EBCDEB}"/>
              </a:ext>
            </a:extLst>
          </p:cNvPr>
          <p:cNvSpPr/>
          <p:nvPr userDrawn="1"/>
        </p:nvSpPr>
        <p:spPr>
          <a:xfrm>
            <a:off x="381600" y="0"/>
            <a:ext cx="954000" cy="23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18807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option 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32CD5-E0DB-4FA3-8830-33DEBDE81D54}"/>
              </a:ext>
            </a:extLst>
          </p:cNvPr>
          <p:cNvSpPr>
            <a:spLocks noGrp="1"/>
          </p:cNvSpPr>
          <p:nvPr>
            <p:ph type="title"/>
          </p:nvPr>
        </p:nvSpPr>
        <p:spPr>
          <a:xfrm>
            <a:off x="385804" y="1933902"/>
            <a:ext cx="6483600" cy="2852737"/>
          </a:xfrm>
        </p:spPr>
        <p:txBody>
          <a:bodyPr anchor="t" anchorCtr="0"/>
          <a:lstStyle>
            <a:lvl1pPr>
              <a:lnSpc>
                <a:spcPts val="10264"/>
              </a:lnSpc>
              <a:defRPr sz="10625" spc="-100" baseline="0">
                <a:solidFill>
                  <a:schemeClr val="bg2"/>
                </a:solidFill>
              </a:defRPr>
            </a:lvl1pPr>
          </a:lstStyle>
          <a:p>
            <a:r>
              <a:rPr lang="en-US"/>
              <a:t>Click to edit Master title style</a:t>
            </a:r>
            <a:endParaRPr lang="en-GB" dirty="0"/>
          </a:p>
        </p:txBody>
      </p:sp>
    </p:spTree>
    <p:extLst>
      <p:ext uri="{BB962C8B-B14F-4D97-AF65-F5344CB8AC3E}">
        <p14:creationId xmlns:p14="http://schemas.microsoft.com/office/powerpoint/2010/main" val="1848260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Graphic background">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EA26D5-8434-4A0A-BD47-5AA183EBCDEB}"/>
              </a:ext>
            </a:extLst>
          </p:cNvPr>
          <p:cNvSpPr/>
          <p:nvPr userDrawn="1"/>
        </p:nvSpPr>
        <p:spPr>
          <a:xfrm>
            <a:off x="381600" y="0"/>
            <a:ext cx="954000" cy="23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6B48A30A-2F4D-48C8-9845-DB0335EAEB6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2688" b="549"/>
          <a:stretch/>
        </p:blipFill>
        <p:spPr>
          <a:xfrm>
            <a:off x="3427200" y="374400"/>
            <a:ext cx="8764800" cy="6483600"/>
          </a:xfrm>
          <a:prstGeom prst="rect">
            <a:avLst/>
          </a:prstGeom>
        </p:spPr>
      </p:pic>
    </p:spTree>
    <p:extLst>
      <p:ext uri="{BB962C8B-B14F-4D97-AF65-F5344CB8AC3E}">
        <p14:creationId xmlns:p14="http://schemas.microsoft.com/office/powerpoint/2010/main" val="394893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C965A-72F4-4066-897A-C27B668886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AF7EDC0-62C8-44D4-9BF9-B6A751D29B3E}"/>
              </a:ext>
            </a:extLst>
          </p:cNvPr>
          <p:cNvSpPr>
            <a:spLocks noGrp="1"/>
          </p:cNvSpPr>
          <p:nvPr>
            <p:ph idx="1"/>
          </p:nvPr>
        </p:nvSpPr>
        <p:spPr>
          <a:xfrm>
            <a:off x="392889" y="1859244"/>
            <a:ext cx="11430988" cy="41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3A79342F-76A1-4083-8FA4-518BD3B7AC8F}"/>
              </a:ext>
            </a:extLst>
          </p:cNvPr>
          <p:cNvSpPr>
            <a:spLocks noGrp="1"/>
          </p:cNvSpPr>
          <p:nvPr>
            <p:ph type="ftr" sz="quarter" idx="11"/>
          </p:nvPr>
        </p:nvSpPr>
        <p:spPr/>
        <p:txBody>
          <a:bodyPr/>
          <a:lstStyle/>
          <a:p>
            <a:r>
              <a:rPr lang="en-US"/>
              <a:t>Economic Security, Work &amp; Young People</a:t>
            </a:r>
            <a:endParaRPr lang="en-GB"/>
          </a:p>
        </p:txBody>
      </p:sp>
      <p:sp>
        <p:nvSpPr>
          <p:cNvPr id="6" name="Slide Number Placeholder 5">
            <a:extLst>
              <a:ext uri="{FF2B5EF4-FFF2-40B4-BE49-F238E27FC236}">
                <a16:creationId xmlns:a16="http://schemas.microsoft.com/office/drawing/2014/main" id="{A4062BCF-BA48-4AB1-ABC6-9AC2A67AC839}"/>
              </a:ext>
            </a:extLst>
          </p:cNvPr>
          <p:cNvSpPr>
            <a:spLocks noGrp="1"/>
          </p:cNvSpPr>
          <p:nvPr>
            <p:ph type="sldNum" sz="quarter" idx="12"/>
          </p:nvPr>
        </p:nvSpPr>
        <p:spPr/>
        <p:txBody>
          <a:bodyPr/>
          <a:lstStyle/>
          <a:p>
            <a:fld id="{F0BBBF86-B52A-4F64-A529-D52BF5258141}" type="slidenum">
              <a:rPr lang="en-GB" smtClean="0"/>
              <a:t>‹#›</a:t>
            </a:fld>
            <a:endParaRPr lang="en-GB"/>
          </a:p>
        </p:txBody>
      </p:sp>
    </p:spTree>
    <p:extLst>
      <p:ext uri="{BB962C8B-B14F-4D97-AF65-F5344CB8AC3E}">
        <p14:creationId xmlns:p14="http://schemas.microsoft.com/office/powerpoint/2010/main" val="3679181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9A0A5-A82D-4787-A686-30A5ACD7EEDE}"/>
              </a:ext>
            </a:extLst>
          </p:cNvPr>
          <p:cNvSpPr>
            <a:spLocks noGrp="1"/>
          </p:cNvSpPr>
          <p:nvPr>
            <p:ph type="title"/>
          </p:nvPr>
        </p:nvSpPr>
        <p:spPr>
          <a:xfrm>
            <a:off x="375353" y="331258"/>
            <a:ext cx="5644448" cy="87480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A342BFC2-84B2-4666-A938-9B785C31F843}"/>
              </a:ext>
            </a:extLst>
          </p:cNvPr>
          <p:cNvSpPr>
            <a:spLocks noGrp="1"/>
          </p:cNvSpPr>
          <p:nvPr>
            <p:ph sz="half" idx="1"/>
          </p:nvPr>
        </p:nvSpPr>
        <p:spPr>
          <a:xfrm>
            <a:off x="390327" y="1863479"/>
            <a:ext cx="5637600" cy="41579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D55457CE-6340-40D8-A1CE-0C85C522F8BA}"/>
              </a:ext>
            </a:extLst>
          </p:cNvPr>
          <p:cNvSpPr>
            <a:spLocks noGrp="1"/>
          </p:cNvSpPr>
          <p:nvPr>
            <p:ph sz="half" idx="2"/>
          </p:nvPr>
        </p:nvSpPr>
        <p:spPr>
          <a:xfrm>
            <a:off x="6172200" y="1863479"/>
            <a:ext cx="5637600" cy="41579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A62DF08A-543B-467E-AE1B-7D7C5E68B763}"/>
              </a:ext>
            </a:extLst>
          </p:cNvPr>
          <p:cNvSpPr>
            <a:spLocks noGrp="1"/>
          </p:cNvSpPr>
          <p:nvPr>
            <p:ph type="ftr" sz="quarter" idx="11"/>
          </p:nvPr>
        </p:nvSpPr>
        <p:spPr/>
        <p:txBody>
          <a:bodyPr/>
          <a:lstStyle/>
          <a:p>
            <a:r>
              <a:rPr lang="en-US"/>
              <a:t>Economic Security, Work &amp; Young People</a:t>
            </a:r>
            <a:endParaRPr lang="en-GB"/>
          </a:p>
        </p:txBody>
      </p:sp>
      <p:sp>
        <p:nvSpPr>
          <p:cNvPr id="7" name="Slide Number Placeholder 6">
            <a:extLst>
              <a:ext uri="{FF2B5EF4-FFF2-40B4-BE49-F238E27FC236}">
                <a16:creationId xmlns:a16="http://schemas.microsoft.com/office/drawing/2014/main" id="{B7D55128-2B9F-40BD-A81F-EC9509C29008}"/>
              </a:ext>
            </a:extLst>
          </p:cNvPr>
          <p:cNvSpPr>
            <a:spLocks noGrp="1"/>
          </p:cNvSpPr>
          <p:nvPr>
            <p:ph type="sldNum" sz="quarter" idx="12"/>
          </p:nvPr>
        </p:nvSpPr>
        <p:spPr/>
        <p:txBody>
          <a:bodyPr/>
          <a:lstStyle/>
          <a:p>
            <a:fld id="{F0BBBF86-B52A-4F64-A529-D52BF5258141}" type="slidenum">
              <a:rPr lang="en-GB" smtClean="0"/>
              <a:t>‹#›</a:t>
            </a:fld>
            <a:endParaRPr lang="en-GB"/>
          </a:p>
        </p:txBody>
      </p:sp>
    </p:spTree>
    <p:extLst>
      <p:ext uri="{BB962C8B-B14F-4D97-AF65-F5344CB8AC3E}">
        <p14:creationId xmlns:p14="http://schemas.microsoft.com/office/powerpoint/2010/main" val="3665388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bout the RSA 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9A0A5-A82D-4787-A686-30A5ACD7EEDE}"/>
              </a:ext>
            </a:extLst>
          </p:cNvPr>
          <p:cNvSpPr>
            <a:spLocks noGrp="1"/>
          </p:cNvSpPr>
          <p:nvPr>
            <p:ph type="title" hasCustomPrompt="1"/>
          </p:nvPr>
        </p:nvSpPr>
        <p:spPr>
          <a:xfrm>
            <a:off x="375353" y="331258"/>
            <a:ext cx="5644448" cy="874800"/>
          </a:xfrm>
        </p:spPr>
        <p:txBody>
          <a:bodyPr/>
          <a:lstStyle>
            <a:lvl1pPr>
              <a:defRPr/>
            </a:lvl1pPr>
          </a:lstStyle>
          <a:p>
            <a:r>
              <a:rPr lang="en-US" dirty="0"/>
              <a:t>About the RSA</a:t>
            </a:r>
            <a:endParaRPr lang="en-GB" dirty="0"/>
          </a:p>
        </p:txBody>
      </p:sp>
      <p:sp>
        <p:nvSpPr>
          <p:cNvPr id="6" name="Footer Placeholder 5">
            <a:extLst>
              <a:ext uri="{FF2B5EF4-FFF2-40B4-BE49-F238E27FC236}">
                <a16:creationId xmlns:a16="http://schemas.microsoft.com/office/drawing/2014/main" id="{A62DF08A-543B-467E-AE1B-7D7C5E68B763}"/>
              </a:ext>
            </a:extLst>
          </p:cNvPr>
          <p:cNvSpPr>
            <a:spLocks noGrp="1"/>
          </p:cNvSpPr>
          <p:nvPr>
            <p:ph type="ftr" sz="quarter" idx="11"/>
          </p:nvPr>
        </p:nvSpPr>
        <p:spPr/>
        <p:txBody>
          <a:bodyPr/>
          <a:lstStyle/>
          <a:p>
            <a:r>
              <a:rPr lang="en-US"/>
              <a:t>Economic Security, Work &amp; Young People</a:t>
            </a:r>
            <a:endParaRPr lang="en-GB"/>
          </a:p>
        </p:txBody>
      </p:sp>
      <p:sp>
        <p:nvSpPr>
          <p:cNvPr id="7" name="Slide Number Placeholder 6">
            <a:extLst>
              <a:ext uri="{FF2B5EF4-FFF2-40B4-BE49-F238E27FC236}">
                <a16:creationId xmlns:a16="http://schemas.microsoft.com/office/drawing/2014/main" id="{B7D55128-2B9F-40BD-A81F-EC9509C29008}"/>
              </a:ext>
            </a:extLst>
          </p:cNvPr>
          <p:cNvSpPr>
            <a:spLocks noGrp="1"/>
          </p:cNvSpPr>
          <p:nvPr>
            <p:ph type="sldNum" sz="quarter" idx="12"/>
          </p:nvPr>
        </p:nvSpPr>
        <p:spPr/>
        <p:txBody>
          <a:bodyPr/>
          <a:lstStyle/>
          <a:p>
            <a:fld id="{F0BBBF86-B52A-4F64-A529-D52BF5258141}" type="slidenum">
              <a:rPr lang="en-GB" smtClean="0"/>
              <a:t>‹#›</a:t>
            </a:fld>
            <a:endParaRPr lang="en-GB"/>
          </a:p>
        </p:txBody>
      </p:sp>
      <p:graphicFrame>
        <p:nvGraphicFramePr>
          <p:cNvPr id="9" name="Table 8">
            <a:extLst>
              <a:ext uri="{FF2B5EF4-FFF2-40B4-BE49-F238E27FC236}">
                <a16:creationId xmlns:a16="http://schemas.microsoft.com/office/drawing/2014/main" id="{0933E485-F070-4055-8587-AB649E54AA29}"/>
              </a:ext>
            </a:extLst>
          </p:cNvPr>
          <p:cNvGraphicFramePr>
            <a:graphicFrameLocks/>
          </p:cNvGraphicFramePr>
          <p:nvPr userDrawn="1">
            <p:extLst>
              <p:ext uri="{D42A27DB-BD31-4B8C-83A1-F6EECF244321}">
                <p14:modId xmlns:p14="http://schemas.microsoft.com/office/powerpoint/2010/main" val="1931901150"/>
              </p:ext>
            </p:extLst>
          </p:nvPr>
        </p:nvGraphicFramePr>
        <p:xfrm>
          <a:off x="6172201" y="1916505"/>
          <a:ext cx="4330700" cy="4208394"/>
        </p:xfrm>
        <a:graphic>
          <a:graphicData uri="http://schemas.openxmlformats.org/drawingml/2006/table">
            <a:tbl>
              <a:tblPr firstRow="1" bandRow="1">
                <a:tableStyleId>{2D5ABB26-0587-4C30-8999-92F81FD0307C}</a:tableStyleId>
              </a:tblPr>
              <a:tblGrid>
                <a:gridCol w="4330700">
                  <a:extLst>
                    <a:ext uri="{9D8B030D-6E8A-4147-A177-3AD203B41FA5}">
                      <a16:colId xmlns:a16="http://schemas.microsoft.com/office/drawing/2014/main" val="361419359"/>
                    </a:ext>
                  </a:extLst>
                </a:gridCol>
              </a:tblGrid>
              <a:tr h="370840">
                <a:tc>
                  <a:txBody>
                    <a:bodyPr/>
                    <a:lstStyle/>
                    <a:p>
                      <a:pPr>
                        <a:lnSpc>
                          <a:spcPts val="2825"/>
                        </a:lnSpc>
                      </a:pPr>
                      <a:r>
                        <a:rPr lang="en-GB" sz="2500" b="1" dirty="0">
                          <a:solidFill>
                            <a:schemeClr val="accent1"/>
                          </a:solidFill>
                          <a:latin typeface="+mj-lt"/>
                        </a:rPr>
                        <a:t>Our vision</a:t>
                      </a:r>
                    </a:p>
                  </a:txBody>
                  <a:tcPr anchor="ctr">
                    <a:solidFill>
                      <a:schemeClr val="accent2"/>
                    </a:solidFill>
                  </a:tcPr>
                </a:tc>
                <a:extLst>
                  <a:ext uri="{0D108BD9-81ED-4DB2-BD59-A6C34878D82A}">
                    <a16:rowId xmlns:a16="http://schemas.microsoft.com/office/drawing/2014/main" val="474920982"/>
                  </a:ext>
                </a:extLst>
              </a:tr>
              <a:tr h="1032986">
                <a:tc>
                  <a:txBody>
                    <a:bodyPr/>
                    <a:lstStyle/>
                    <a:p>
                      <a:pPr>
                        <a:lnSpc>
                          <a:spcPts val="2500"/>
                        </a:lnSpc>
                      </a:pPr>
                      <a:r>
                        <a:rPr lang="en-GB" sz="2100" spc="-20" baseline="0" dirty="0">
                          <a:latin typeface="+mj-lt"/>
                        </a:rPr>
                        <a:t>A world where everyone is able to participate in creating a better future.</a:t>
                      </a:r>
                    </a:p>
                  </a:txBody>
                  <a:tcPr marL="0" marR="0" marT="90000" marB="90000"/>
                </a:tc>
                <a:extLst>
                  <a:ext uri="{0D108BD9-81ED-4DB2-BD59-A6C34878D82A}">
                    <a16:rowId xmlns:a16="http://schemas.microsoft.com/office/drawing/2014/main" val="2161695510"/>
                  </a:ext>
                </a:extLst>
              </a:tr>
              <a:tr h="370840">
                <a:tc>
                  <a:txBody>
                    <a:bodyPr/>
                    <a:lstStyle/>
                    <a:p>
                      <a:r>
                        <a:rPr lang="en-GB" sz="2500" b="1" kern="1200" dirty="0">
                          <a:solidFill>
                            <a:schemeClr val="tx2"/>
                          </a:solidFill>
                          <a:latin typeface="+mj-lt"/>
                          <a:ea typeface="+mn-ea"/>
                          <a:cs typeface="+mn-cs"/>
                        </a:rPr>
                        <a:t>Our purpose</a:t>
                      </a:r>
                    </a:p>
                  </a:txBody>
                  <a:tcPr anchor="ctr">
                    <a:solidFill>
                      <a:schemeClr val="accent1"/>
                    </a:solidFill>
                  </a:tcPr>
                </a:tc>
                <a:extLst>
                  <a:ext uri="{0D108BD9-81ED-4DB2-BD59-A6C34878D82A}">
                    <a16:rowId xmlns:a16="http://schemas.microsoft.com/office/drawing/2014/main" val="2116649988"/>
                  </a:ext>
                </a:extLst>
              </a:tr>
              <a:tr h="961248">
                <a:tc>
                  <a:txBody>
                    <a:bodyPr/>
                    <a:lstStyle/>
                    <a:p>
                      <a:r>
                        <a:rPr lang="en-GB" sz="2100" kern="1200" spc="-20" baseline="0" dirty="0">
                          <a:solidFill>
                            <a:schemeClr val="tx1"/>
                          </a:solidFill>
                          <a:latin typeface="+mj-lt"/>
                          <a:ea typeface="+mn-ea"/>
                          <a:cs typeface="+mn-cs"/>
                        </a:rPr>
                        <a:t>Uniting people and ideas to resolve </a:t>
                      </a:r>
                    </a:p>
                    <a:p>
                      <a:r>
                        <a:rPr lang="en-GB" sz="2100" kern="1200" spc="-20" baseline="0" dirty="0">
                          <a:solidFill>
                            <a:schemeClr val="tx1"/>
                          </a:solidFill>
                          <a:latin typeface="+mj-lt"/>
                          <a:ea typeface="+mn-ea"/>
                          <a:cs typeface="+mn-cs"/>
                        </a:rPr>
                        <a:t>the challenges of our time.</a:t>
                      </a:r>
                    </a:p>
                  </a:txBody>
                  <a:tcPr marL="0" marR="0" marT="90000" marB="90000"/>
                </a:tc>
                <a:extLst>
                  <a:ext uri="{0D108BD9-81ED-4DB2-BD59-A6C34878D82A}">
                    <a16:rowId xmlns:a16="http://schemas.microsoft.com/office/drawing/2014/main" val="1262963730"/>
                  </a:ext>
                </a:extLst>
              </a:tr>
              <a:tr h="370840">
                <a:tc>
                  <a:txBody>
                    <a:bodyPr/>
                    <a:lstStyle/>
                    <a:p>
                      <a:r>
                        <a:rPr lang="en-GB" sz="2500" b="1" kern="1200" dirty="0">
                          <a:solidFill>
                            <a:schemeClr val="bg1"/>
                          </a:solidFill>
                          <a:latin typeface="+mj-lt"/>
                          <a:ea typeface="+mn-ea"/>
                          <a:cs typeface="+mn-cs"/>
                        </a:rPr>
                        <a:t>We are</a:t>
                      </a:r>
                    </a:p>
                  </a:txBody>
                  <a:tcPr marL="90000" marR="90000" marT="46800" marB="46800">
                    <a:solidFill>
                      <a:schemeClr val="accent2"/>
                    </a:solidFill>
                  </a:tcPr>
                </a:tc>
                <a:extLst>
                  <a:ext uri="{0D108BD9-81ED-4DB2-BD59-A6C34878D82A}">
                    <a16:rowId xmlns:a16="http://schemas.microsoft.com/office/drawing/2014/main" val="852196655"/>
                  </a:ext>
                </a:extLst>
              </a:tr>
              <a:tr h="370840">
                <a:tc>
                  <a:txBody>
                    <a:bodyPr/>
                    <a:lstStyle/>
                    <a:p>
                      <a:r>
                        <a:rPr lang="en-GB" sz="2100" kern="1200" spc="-20" baseline="0" dirty="0">
                          <a:solidFill>
                            <a:schemeClr val="tx1"/>
                          </a:solidFill>
                          <a:latin typeface="+mj-lt"/>
                          <a:ea typeface="+mn-ea"/>
                          <a:cs typeface="+mn-cs"/>
                        </a:rPr>
                        <a:t>A global community of proactive problem solvers.</a:t>
                      </a:r>
                    </a:p>
                  </a:txBody>
                  <a:tcPr marL="0" marR="0" marT="90000" marB="90000"/>
                </a:tc>
                <a:extLst>
                  <a:ext uri="{0D108BD9-81ED-4DB2-BD59-A6C34878D82A}">
                    <a16:rowId xmlns:a16="http://schemas.microsoft.com/office/drawing/2014/main" val="263886821"/>
                  </a:ext>
                </a:extLst>
              </a:tr>
            </a:tbl>
          </a:graphicData>
        </a:graphic>
      </p:graphicFrame>
      <p:sp>
        <p:nvSpPr>
          <p:cNvPr id="10" name="TextBox 9">
            <a:extLst>
              <a:ext uri="{FF2B5EF4-FFF2-40B4-BE49-F238E27FC236}">
                <a16:creationId xmlns:a16="http://schemas.microsoft.com/office/drawing/2014/main" id="{DB704314-CC7B-404F-A511-145073534288}"/>
              </a:ext>
            </a:extLst>
          </p:cNvPr>
          <p:cNvSpPr txBox="1"/>
          <p:nvPr userDrawn="1"/>
        </p:nvSpPr>
        <p:spPr>
          <a:xfrm>
            <a:off x="382862" y="1816146"/>
            <a:ext cx="6096000" cy="430887"/>
          </a:xfrm>
          <a:prstGeom prst="rect">
            <a:avLst/>
          </a:prstGeom>
          <a:noFill/>
        </p:spPr>
        <p:txBody>
          <a:bodyPr wrap="square" lIns="0" tIns="0" rIns="0" bIns="0">
            <a:spAutoFit/>
          </a:bodyPr>
          <a:lstStyle/>
          <a:p>
            <a:r>
              <a:rPr lang="en-GB" sz="2800" b="1" dirty="0"/>
              <a:t>We define our ambitions as:</a:t>
            </a:r>
          </a:p>
        </p:txBody>
      </p:sp>
    </p:spTree>
    <p:extLst>
      <p:ext uri="{BB962C8B-B14F-4D97-AF65-F5344CB8AC3E}">
        <p14:creationId xmlns:p14="http://schemas.microsoft.com/office/powerpoint/2010/main" val="1621979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9A0A5-A82D-4787-A686-30A5ACD7EEDE}"/>
              </a:ext>
            </a:extLst>
          </p:cNvPr>
          <p:cNvSpPr>
            <a:spLocks noGrp="1"/>
          </p:cNvSpPr>
          <p:nvPr>
            <p:ph type="title"/>
          </p:nvPr>
        </p:nvSpPr>
        <p:spPr>
          <a:xfrm>
            <a:off x="375353" y="331258"/>
            <a:ext cx="5400000" cy="87480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A342BFC2-84B2-4666-A938-9B785C31F843}"/>
              </a:ext>
            </a:extLst>
          </p:cNvPr>
          <p:cNvSpPr>
            <a:spLocks noGrp="1"/>
          </p:cNvSpPr>
          <p:nvPr>
            <p:ph sz="half" idx="1"/>
          </p:nvPr>
        </p:nvSpPr>
        <p:spPr>
          <a:xfrm>
            <a:off x="390327" y="1852189"/>
            <a:ext cx="4190400" cy="41691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A62DF08A-543B-467E-AE1B-7D7C5E68B763}"/>
              </a:ext>
            </a:extLst>
          </p:cNvPr>
          <p:cNvSpPr>
            <a:spLocks noGrp="1"/>
          </p:cNvSpPr>
          <p:nvPr>
            <p:ph type="ftr" sz="quarter" idx="11"/>
          </p:nvPr>
        </p:nvSpPr>
        <p:spPr/>
        <p:txBody>
          <a:bodyPr/>
          <a:lstStyle/>
          <a:p>
            <a:r>
              <a:rPr lang="en-US"/>
              <a:t>Economic Security, Work &amp; Young People</a:t>
            </a:r>
            <a:endParaRPr lang="en-GB"/>
          </a:p>
        </p:txBody>
      </p:sp>
      <p:sp>
        <p:nvSpPr>
          <p:cNvPr id="7" name="Slide Number Placeholder 6">
            <a:extLst>
              <a:ext uri="{FF2B5EF4-FFF2-40B4-BE49-F238E27FC236}">
                <a16:creationId xmlns:a16="http://schemas.microsoft.com/office/drawing/2014/main" id="{B7D55128-2B9F-40BD-A81F-EC9509C29008}"/>
              </a:ext>
            </a:extLst>
          </p:cNvPr>
          <p:cNvSpPr>
            <a:spLocks noGrp="1"/>
          </p:cNvSpPr>
          <p:nvPr>
            <p:ph type="sldNum" sz="quarter" idx="12"/>
          </p:nvPr>
        </p:nvSpPr>
        <p:spPr/>
        <p:txBody>
          <a:bodyPr/>
          <a:lstStyle/>
          <a:p>
            <a:fld id="{F0BBBF86-B52A-4F64-A529-D52BF5258141}" type="slidenum">
              <a:rPr lang="en-GB" smtClean="0"/>
              <a:t>‹#›</a:t>
            </a:fld>
            <a:endParaRPr lang="en-GB"/>
          </a:p>
        </p:txBody>
      </p:sp>
      <p:sp>
        <p:nvSpPr>
          <p:cNvPr id="9" name="Picture Placeholder 8">
            <a:extLst>
              <a:ext uri="{FF2B5EF4-FFF2-40B4-BE49-F238E27FC236}">
                <a16:creationId xmlns:a16="http://schemas.microsoft.com/office/drawing/2014/main" id="{BF5DCF61-A1A7-4F84-B2CB-0CB3C142E61B}"/>
              </a:ext>
            </a:extLst>
          </p:cNvPr>
          <p:cNvSpPr>
            <a:spLocks noGrp="1"/>
          </p:cNvSpPr>
          <p:nvPr>
            <p:ph type="pic" sz="quarter" idx="13"/>
          </p:nvPr>
        </p:nvSpPr>
        <p:spPr>
          <a:xfrm>
            <a:off x="6097200" y="0"/>
            <a:ext cx="6094800" cy="6858000"/>
          </a:xfrm>
        </p:spPr>
        <p:txBody>
          <a:bodyPr/>
          <a:lstStyle/>
          <a:p>
            <a:r>
              <a:rPr lang="en-US"/>
              <a:t>Click icon to add picture</a:t>
            </a:r>
            <a:endParaRPr lang="en-GB"/>
          </a:p>
        </p:txBody>
      </p:sp>
    </p:spTree>
    <p:extLst>
      <p:ext uri="{BB962C8B-B14F-4D97-AF65-F5344CB8AC3E}">
        <p14:creationId xmlns:p14="http://schemas.microsoft.com/office/powerpoint/2010/main" val="1770861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nd Illustra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7C04CF-1E08-449A-832E-70302A2088D5}"/>
              </a:ext>
            </a:extLst>
          </p:cNvPr>
          <p:cNvSpPr/>
          <p:nvPr userDrawn="1"/>
        </p:nvSpPr>
        <p:spPr>
          <a:xfrm>
            <a:off x="6096000" y="0"/>
            <a:ext cx="6096000" cy="68580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C9A0A5-A82D-4787-A686-30A5ACD7EEDE}"/>
              </a:ext>
            </a:extLst>
          </p:cNvPr>
          <p:cNvSpPr>
            <a:spLocks noGrp="1"/>
          </p:cNvSpPr>
          <p:nvPr>
            <p:ph type="title"/>
          </p:nvPr>
        </p:nvSpPr>
        <p:spPr>
          <a:xfrm>
            <a:off x="375352" y="331258"/>
            <a:ext cx="5400000" cy="87480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A342BFC2-84B2-4666-A938-9B785C31F843}"/>
              </a:ext>
            </a:extLst>
          </p:cNvPr>
          <p:cNvSpPr>
            <a:spLocks noGrp="1"/>
          </p:cNvSpPr>
          <p:nvPr>
            <p:ph sz="half" idx="1"/>
          </p:nvPr>
        </p:nvSpPr>
        <p:spPr>
          <a:xfrm>
            <a:off x="390327" y="1852189"/>
            <a:ext cx="4190400" cy="41691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A62DF08A-543B-467E-AE1B-7D7C5E68B763}"/>
              </a:ext>
            </a:extLst>
          </p:cNvPr>
          <p:cNvSpPr>
            <a:spLocks noGrp="1"/>
          </p:cNvSpPr>
          <p:nvPr>
            <p:ph type="ftr" sz="quarter" idx="11"/>
          </p:nvPr>
        </p:nvSpPr>
        <p:spPr/>
        <p:txBody>
          <a:bodyPr/>
          <a:lstStyle/>
          <a:p>
            <a:r>
              <a:rPr lang="en-US"/>
              <a:t>Economic Security, Work &amp; Young People</a:t>
            </a:r>
            <a:endParaRPr lang="en-GB"/>
          </a:p>
        </p:txBody>
      </p:sp>
      <p:sp>
        <p:nvSpPr>
          <p:cNvPr id="7" name="Slide Number Placeholder 6">
            <a:extLst>
              <a:ext uri="{FF2B5EF4-FFF2-40B4-BE49-F238E27FC236}">
                <a16:creationId xmlns:a16="http://schemas.microsoft.com/office/drawing/2014/main" id="{B7D55128-2B9F-40BD-A81F-EC9509C29008}"/>
              </a:ext>
            </a:extLst>
          </p:cNvPr>
          <p:cNvSpPr>
            <a:spLocks noGrp="1"/>
          </p:cNvSpPr>
          <p:nvPr>
            <p:ph type="sldNum" sz="quarter" idx="12"/>
          </p:nvPr>
        </p:nvSpPr>
        <p:spPr/>
        <p:txBody>
          <a:bodyPr/>
          <a:lstStyle/>
          <a:p>
            <a:fld id="{F0BBBF86-B52A-4F64-A529-D52BF5258141}" type="slidenum">
              <a:rPr lang="en-GB" smtClean="0"/>
              <a:t>‹#›</a:t>
            </a:fld>
            <a:endParaRPr lang="en-GB"/>
          </a:p>
        </p:txBody>
      </p:sp>
      <p:sp>
        <p:nvSpPr>
          <p:cNvPr id="9" name="Picture Placeholder 8">
            <a:extLst>
              <a:ext uri="{FF2B5EF4-FFF2-40B4-BE49-F238E27FC236}">
                <a16:creationId xmlns:a16="http://schemas.microsoft.com/office/drawing/2014/main" id="{6DE0C967-2C79-4BB0-9F53-07D11CD6961D}"/>
              </a:ext>
            </a:extLst>
          </p:cNvPr>
          <p:cNvSpPr>
            <a:spLocks noGrp="1"/>
          </p:cNvSpPr>
          <p:nvPr>
            <p:ph type="pic" sz="quarter" idx="13"/>
          </p:nvPr>
        </p:nvSpPr>
        <p:spPr>
          <a:xfrm>
            <a:off x="6276600" y="180000"/>
            <a:ext cx="5734800" cy="6498000"/>
          </a:xfrm>
        </p:spPr>
        <p:txBody>
          <a:bodyPr/>
          <a:lstStyle/>
          <a:p>
            <a:r>
              <a:rPr lang="en-US"/>
              <a:t>Click icon to add picture</a:t>
            </a:r>
            <a:endParaRPr lang="en-GB"/>
          </a:p>
        </p:txBody>
      </p:sp>
    </p:spTree>
    <p:extLst>
      <p:ext uri="{BB962C8B-B14F-4D97-AF65-F5344CB8AC3E}">
        <p14:creationId xmlns:p14="http://schemas.microsoft.com/office/powerpoint/2010/main" val="278156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ase study option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9A0A5-A82D-4787-A686-30A5ACD7EEDE}"/>
              </a:ext>
            </a:extLst>
          </p:cNvPr>
          <p:cNvSpPr>
            <a:spLocks noGrp="1"/>
          </p:cNvSpPr>
          <p:nvPr>
            <p:ph type="title"/>
          </p:nvPr>
        </p:nvSpPr>
        <p:spPr>
          <a:xfrm>
            <a:off x="375352" y="1260000"/>
            <a:ext cx="5400000" cy="87480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A342BFC2-84B2-4666-A938-9B785C31F843}"/>
              </a:ext>
            </a:extLst>
          </p:cNvPr>
          <p:cNvSpPr>
            <a:spLocks noGrp="1"/>
          </p:cNvSpPr>
          <p:nvPr>
            <p:ph sz="half" idx="1"/>
          </p:nvPr>
        </p:nvSpPr>
        <p:spPr>
          <a:xfrm>
            <a:off x="390327" y="2988001"/>
            <a:ext cx="4190400" cy="3033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A62DF08A-543B-467E-AE1B-7D7C5E68B763}"/>
              </a:ext>
            </a:extLst>
          </p:cNvPr>
          <p:cNvSpPr>
            <a:spLocks noGrp="1"/>
          </p:cNvSpPr>
          <p:nvPr>
            <p:ph type="ftr" sz="quarter" idx="11"/>
          </p:nvPr>
        </p:nvSpPr>
        <p:spPr/>
        <p:txBody>
          <a:bodyPr/>
          <a:lstStyle/>
          <a:p>
            <a:r>
              <a:rPr lang="en-US"/>
              <a:t>Economic Security, Work &amp; Young People</a:t>
            </a:r>
            <a:endParaRPr lang="en-GB"/>
          </a:p>
        </p:txBody>
      </p:sp>
      <p:sp>
        <p:nvSpPr>
          <p:cNvPr id="7" name="Slide Number Placeholder 6">
            <a:extLst>
              <a:ext uri="{FF2B5EF4-FFF2-40B4-BE49-F238E27FC236}">
                <a16:creationId xmlns:a16="http://schemas.microsoft.com/office/drawing/2014/main" id="{B7D55128-2B9F-40BD-A81F-EC9509C29008}"/>
              </a:ext>
            </a:extLst>
          </p:cNvPr>
          <p:cNvSpPr>
            <a:spLocks noGrp="1"/>
          </p:cNvSpPr>
          <p:nvPr>
            <p:ph type="sldNum" sz="quarter" idx="12"/>
          </p:nvPr>
        </p:nvSpPr>
        <p:spPr/>
        <p:txBody>
          <a:bodyPr/>
          <a:lstStyle/>
          <a:p>
            <a:fld id="{F0BBBF86-B52A-4F64-A529-D52BF5258141}" type="slidenum">
              <a:rPr lang="en-GB" smtClean="0"/>
              <a:t>‹#›</a:t>
            </a:fld>
            <a:endParaRPr lang="en-GB"/>
          </a:p>
        </p:txBody>
      </p:sp>
      <p:sp>
        <p:nvSpPr>
          <p:cNvPr id="9" name="Picture Placeholder 8">
            <a:extLst>
              <a:ext uri="{FF2B5EF4-FFF2-40B4-BE49-F238E27FC236}">
                <a16:creationId xmlns:a16="http://schemas.microsoft.com/office/drawing/2014/main" id="{6DE0C967-2C79-4BB0-9F53-07D11CD6961D}"/>
              </a:ext>
            </a:extLst>
          </p:cNvPr>
          <p:cNvSpPr>
            <a:spLocks noGrp="1"/>
          </p:cNvSpPr>
          <p:nvPr>
            <p:ph type="pic" sz="quarter" idx="13"/>
          </p:nvPr>
        </p:nvSpPr>
        <p:spPr>
          <a:xfrm>
            <a:off x="6097200" y="0"/>
            <a:ext cx="6094800" cy="6858000"/>
          </a:xfrm>
        </p:spPr>
        <p:txBody>
          <a:bodyPr/>
          <a:lstStyle/>
          <a:p>
            <a:r>
              <a:rPr lang="en-US"/>
              <a:t>Click icon to add picture</a:t>
            </a:r>
            <a:endParaRPr lang="en-GB"/>
          </a:p>
        </p:txBody>
      </p:sp>
      <p:sp>
        <p:nvSpPr>
          <p:cNvPr id="5" name="Rectangle 4">
            <a:extLst>
              <a:ext uri="{FF2B5EF4-FFF2-40B4-BE49-F238E27FC236}">
                <a16:creationId xmlns:a16="http://schemas.microsoft.com/office/drawing/2014/main" id="{01B7D005-AB72-4788-9BFB-4897C422B1B8}"/>
              </a:ext>
            </a:extLst>
          </p:cNvPr>
          <p:cNvSpPr/>
          <p:nvPr userDrawn="1"/>
        </p:nvSpPr>
        <p:spPr>
          <a:xfrm>
            <a:off x="381600" y="0"/>
            <a:ext cx="954000" cy="23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69767F02-853F-48B0-9020-7DD271544997}"/>
              </a:ext>
            </a:extLst>
          </p:cNvPr>
          <p:cNvSpPr txBox="1">
            <a:spLocks/>
          </p:cNvSpPr>
          <p:nvPr userDrawn="1"/>
        </p:nvSpPr>
        <p:spPr>
          <a:xfrm>
            <a:off x="375352" y="331258"/>
            <a:ext cx="5400000" cy="505354"/>
          </a:xfrm>
          <a:prstGeom prst="rect">
            <a:avLst/>
          </a:prstGeom>
        </p:spPr>
        <p:txBody>
          <a:bodyPr vert="horz" lIns="0" tIns="0" rIns="0" bIns="0" rtlCol="0" anchor="t" anchorCtr="0">
            <a:noAutofit/>
          </a:bodyPr>
          <a:lstStyle>
            <a:lvl1pPr algn="l" defTabSz="914400" rtl="0" eaLnBrk="1" latinLnBrk="0" hangingPunct="1">
              <a:lnSpc>
                <a:spcPts val="3400"/>
              </a:lnSpc>
              <a:spcBef>
                <a:spcPct val="0"/>
              </a:spcBef>
              <a:buNone/>
              <a:defRPr sz="3200" b="1" kern="1200">
                <a:solidFill>
                  <a:schemeClr val="tx1"/>
                </a:solidFill>
                <a:latin typeface="+mj-lt"/>
                <a:ea typeface="+mj-ea"/>
                <a:cs typeface="+mj-cs"/>
              </a:defRPr>
            </a:lvl1pPr>
          </a:lstStyle>
          <a:p>
            <a:r>
              <a:rPr lang="en-US" u="sng" dirty="0"/>
              <a:t>Case study:</a:t>
            </a:r>
            <a:endParaRPr lang="en-GB" u="sng" dirty="0"/>
          </a:p>
        </p:txBody>
      </p:sp>
    </p:spTree>
    <p:extLst>
      <p:ext uri="{BB962C8B-B14F-4D97-AF65-F5344CB8AC3E}">
        <p14:creationId xmlns:p14="http://schemas.microsoft.com/office/powerpoint/2010/main" val="33292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se study option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D874C1-2967-447E-A134-F16CE2881FB3}"/>
              </a:ext>
            </a:extLst>
          </p:cNvPr>
          <p:cNvSpPr/>
          <p:nvPr userDrawn="1"/>
        </p:nvSpPr>
        <p:spPr>
          <a:xfrm>
            <a:off x="6174000" y="3833813"/>
            <a:ext cx="5638588" cy="240120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a:extLst>
              <a:ext uri="{FF2B5EF4-FFF2-40B4-BE49-F238E27FC236}">
                <a16:creationId xmlns:a16="http://schemas.microsoft.com/office/drawing/2014/main" id="{47CAFB81-CE62-4787-8799-B2FD2EE8ABE3}"/>
              </a:ext>
            </a:extLst>
          </p:cNvPr>
          <p:cNvSpPr>
            <a:spLocks noGrp="1"/>
          </p:cNvSpPr>
          <p:nvPr>
            <p:ph type="pic" sz="quarter" idx="15" hasCustomPrompt="1"/>
          </p:nvPr>
        </p:nvSpPr>
        <p:spPr>
          <a:xfrm>
            <a:off x="6173788" y="3833813"/>
            <a:ext cx="5638800" cy="2397225"/>
          </a:xfrm>
        </p:spPr>
        <p:txBody>
          <a:bodyPr anchor="ctr" anchorCtr="1"/>
          <a:lstStyle>
            <a:lvl1pPr>
              <a:defRPr sz="2000"/>
            </a:lvl1pPr>
          </a:lstStyle>
          <a:p>
            <a:r>
              <a:rPr lang="en-GB" dirty="0"/>
              <a:t>SPACE FOR IMAGE</a:t>
            </a:r>
          </a:p>
        </p:txBody>
      </p:sp>
      <p:sp>
        <p:nvSpPr>
          <p:cNvPr id="2" name="Title 1">
            <a:extLst>
              <a:ext uri="{FF2B5EF4-FFF2-40B4-BE49-F238E27FC236}">
                <a16:creationId xmlns:a16="http://schemas.microsoft.com/office/drawing/2014/main" id="{4BC9A0A5-A82D-4787-A686-30A5ACD7EEDE}"/>
              </a:ext>
            </a:extLst>
          </p:cNvPr>
          <p:cNvSpPr>
            <a:spLocks noGrp="1"/>
          </p:cNvSpPr>
          <p:nvPr>
            <p:ph type="title"/>
          </p:nvPr>
        </p:nvSpPr>
        <p:spPr>
          <a:xfrm>
            <a:off x="375353" y="331258"/>
            <a:ext cx="5400000" cy="87480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A342BFC2-84B2-4666-A938-9B785C31F843}"/>
              </a:ext>
            </a:extLst>
          </p:cNvPr>
          <p:cNvSpPr>
            <a:spLocks noGrp="1"/>
          </p:cNvSpPr>
          <p:nvPr>
            <p:ph sz="half" idx="1"/>
          </p:nvPr>
        </p:nvSpPr>
        <p:spPr>
          <a:xfrm>
            <a:off x="390327" y="1863479"/>
            <a:ext cx="5400000" cy="41579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A62DF08A-543B-467E-AE1B-7D7C5E68B763}"/>
              </a:ext>
            </a:extLst>
          </p:cNvPr>
          <p:cNvSpPr>
            <a:spLocks noGrp="1"/>
          </p:cNvSpPr>
          <p:nvPr>
            <p:ph type="ftr" sz="quarter" idx="11"/>
          </p:nvPr>
        </p:nvSpPr>
        <p:spPr/>
        <p:txBody>
          <a:bodyPr/>
          <a:lstStyle/>
          <a:p>
            <a:r>
              <a:rPr lang="en-US"/>
              <a:t>Economic Security, Work &amp; Young People</a:t>
            </a:r>
            <a:endParaRPr lang="en-GB"/>
          </a:p>
        </p:txBody>
      </p:sp>
      <p:sp>
        <p:nvSpPr>
          <p:cNvPr id="7" name="Slide Number Placeholder 6">
            <a:extLst>
              <a:ext uri="{FF2B5EF4-FFF2-40B4-BE49-F238E27FC236}">
                <a16:creationId xmlns:a16="http://schemas.microsoft.com/office/drawing/2014/main" id="{B7D55128-2B9F-40BD-A81F-EC9509C29008}"/>
              </a:ext>
            </a:extLst>
          </p:cNvPr>
          <p:cNvSpPr>
            <a:spLocks noGrp="1"/>
          </p:cNvSpPr>
          <p:nvPr>
            <p:ph type="sldNum" sz="quarter" idx="12"/>
          </p:nvPr>
        </p:nvSpPr>
        <p:spPr/>
        <p:txBody>
          <a:bodyPr/>
          <a:lstStyle/>
          <a:p>
            <a:fld id="{F0BBBF86-B52A-4F64-A529-D52BF5258141}" type="slidenum">
              <a:rPr lang="en-GB" smtClean="0"/>
              <a:t>‹#›</a:t>
            </a:fld>
            <a:endParaRPr lang="en-GB"/>
          </a:p>
        </p:txBody>
      </p:sp>
      <p:sp>
        <p:nvSpPr>
          <p:cNvPr id="5" name="Rectangle 4">
            <a:extLst>
              <a:ext uri="{FF2B5EF4-FFF2-40B4-BE49-F238E27FC236}">
                <a16:creationId xmlns:a16="http://schemas.microsoft.com/office/drawing/2014/main" id="{C6F5CB74-2F09-4DB0-8D36-5DFE6A78BBDC}"/>
              </a:ext>
            </a:extLst>
          </p:cNvPr>
          <p:cNvSpPr/>
          <p:nvPr userDrawn="1"/>
        </p:nvSpPr>
        <p:spPr>
          <a:xfrm>
            <a:off x="6174000" y="382588"/>
            <a:ext cx="2743200" cy="330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1C1790EA-CBD6-4B8E-9E0B-FDC9AF01DF4C}"/>
              </a:ext>
            </a:extLst>
          </p:cNvPr>
          <p:cNvSpPr/>
          <p:nvPr userDrawn="1"/>
        </p:nvSpPr>
        <p:spPr>
          <a:xfrm>
            <a:off x="9063955" y="382588"/>
            <a:ext cx="2743200" cy="330120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a:extLst>
              <a:ext uri="{FF2B5EF4-FFF2-40B4-BE49-F238E27FC236}">
                <a16:creationId xmlns:a16="http://schemas.microsoft.com/office/drawing/2014/main" id="{54DABC7E-EA4B-465B-A4DC-04E4A3C5B123}"/>
              </a:ext>
            </a:extLst>
          </p:cNvPr>
          <p:cNvSpPr>
            <a:spLocks noGrp="1"/>
          </p:cNvSpPr>
          <p:nvPr>
            <p:ph type="body" sz="quarter" idx="13" hasCustomPrompt="1"/>
          </p:nvPr>
        </p:nvSpPr>
        <p:spPr>
          <a:xfrm>
            <a:off x="6593400" y="1646188"/>
            <a:ext cx="1904400" cy="774000"/>
          </a:xfrm>
        </p:spPr>
        <p:txBody>
          <a:bodyPr anchor="ctr" anchorCtr="1"/>
          <a:lstStyle>
            <a:lvl1pPr algn="ctr">
              <a:lnSpc>
                <a:spcPts val="2100"/>
              </a:lnSpc>
              <a:spcAft>
                <a:spcPts val="0"/>
              </a:spcAft>
              <a:defRPr sz="2000"/>
            </a:lvl1pPr>
          </a:lstStyle>
          <a:p>
            <a:pPr lvl="0"/>
            <a:r>
              <a:rPr lang="en-US" dirty="0"/>
              <a:t>CLICK TO EDIT MASTER TEXT STYLES</a:t>
            </a:r>
            <a:endParaRPr lang="en-GB" dirty="0"/>
          </a:p>
        </p:txBody>
      </p:sp>
      <p:sp>
        <p:nvSpPr>
          <p:cNvPr id="12" name="Text Placeholder 10">
            <a:extLst>
              <a:ext uri="{FF2B5EF4-FFF2-40B4-BE49-F238E27FC236}">
                <a16:creationId xmlns:a16="http://schemas.microsoft.com/office/drawing/2014/main" id="{BCF7F232-6773-4B62-AF0F-359D694C7EBC}"/>
              </a:ext>
            </a:extLst>
          </p:cNvPr>
          <p:cNvSpPr>
            <a:spLocks noGrp="1"/>
          </p:cNvSpPr>
          <p:nvPr>
            <p:ph type="body" sz="quarter" idx="14" hasCustomPrompt="1"/>
          </p:nvPr>
        </p:nvSpPr>
        <p:spPr>
          <a:xfrm>
            <a:off x="9483355" y="1646188"/>
            <a:ext cx="1904400" cy="774000"/>
          </a:xfrm>
        </p:spPr>
        <p:txBody>
          <a:bodyPr anchor="ctr" anchorCtr="1"/>
          <a:lstStyle>
            <a:lvl1pPr algn="ctr">
              <a:lnSpc>
                <a:spcPts val="2100"/>
              </a:lnSpc>
              <a:spcAft>
                <a:spcPts val="0"/>
              </a:spcAft>
              <a:defRPr sz="2000"/>
            </a:lvl1pPr>
          </a:lstStyle>
          <a:p>
            <a:pPr lvl="0"/>
            <a:r>
              <a:rPr lang="en-US" dirty="0"/>
              <a:t>CLICK TO EDIT MASTER TEXT STYLES</a:t>
            </a:r>
            <a:endParaRPr lang="en-GB" dirty="0"/>
          </a:p>
        </p:txBody>
      </p:sp>
      <p:sp>
        <p:nvSpPr>
          <p:cNvPr id="15" name="Rectangle 14">
            <a:extLst>
              <a:ext uri="{FF2B5EF4-FFF2-40B4-BE49-F238E27FC236}">
                <a16:creationId xmlns:a16="http://schemas.microsoft.com/office/drawing/2014/main" id="{64BCA9D4-FB84-4B75-BD55-4DE2669736B5}"/>
              </a:ext>
            </a:extLst>
          </p:cNvPr>
          <p:cNvSpPr/>
          <p:nvPr userDrawn="1"/>
        </p:nvSpPr>
        <p:spPr>
          <a:xfrm>
            <a:off x="9792988" y="6235200"/>
            <a:ext cx="2019600" cy="24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6">
            <a:extLst>
              <a:ext uri="{FF2B5EF4-FFF2-40B4-BE49-F238E27FC236}">
                <a16:creationId xmlns:a16="http://schemas.microsoft.com/office/drawing/2014/main" id="{C88FB750-2926-4705-9291-7C41AF6E03F9}"/>
              </a:ext>
            </a:extLst>
          </p:cNvPr>
          <p:cNvSpPr>
            <a:spLocks noGrp="1"/>
          </p:cNvSpPr>
          <p:nvPr>
            <p:ph type="body" sz="quarter" idx="16" hasCustomPrompt="1"/>
          </p:nvPr>
        </p:nvSpPr>
        <p:spPr>
          <a:xfrm>
            <a:off x="9782175" y="6235700"/>
            <a:ext cx="2030413" cy="236538"/>
          </a:xfrm>
        </p:spPr>
        <p:txBody>
          <a:bodyPr lIns="36000" tIns="36000" rIns="36000" bIns="36000" anchor="ctr" anchorCtr="0"/>
          <a:lstStyle>
            <a:lvl1pPr>
              <a:lnSpc>
                <a:spcPts val="1200"/>
              </a:lnSpc>
              <a:spcAft>
                <a:spcPts val="0"/>
              </a:spcAft>
              <a:defRPr sz="1000">
                <a:solidFill>
                  <a:schemeClr val="bg2"/>
                </a:solidFill>
                <a:latin typeface="Gill Sans" panose="020B0502020104020203" pitchFamily="34" charset="-79"/>
                <a:cs typeface="Gill Sans" panose="020B0502020104020203" pitchFamily="34" charset="-79"/>
              </a:defRPr>
            </a:lvl1pPr>
          </a:lstStyle>
          <a:p>
            <a:pPr lvl="0"/>
            <a:r>
              <a:rPr lang="en-US" dirty="0"/>
              <a:t>CLICK TO EDIT MASTER TEXT STYLES</a:t>
            </a:r>
            <a:endParaRPr lang="en-GB" dirty="0"/>
          </a:p>
        </p:txBody>
      </p:sp>
    </p:spTree>
    <p:extLst>
      <p:ext uri="{BB962C8B-B14F-4D97-AF65-F5344CB8AC3E}">
        <p14:creationId xmlns:p14="http://schemas.microsoft.com/office/powerpoint/2010/main" val="3178553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E71D3-F7E1-4850-BAB2-FF9FCC06D290}"/>
              </a:ext>
            </a:extLst>
          </p:cNvPr>
          <p:cNvSpPr>
            <a:spLocks noGrp="1"/>
          </p:cNvSpPr>
          <p:nvPr>
            <p:ph type="ctrTitle"/>
          </p:nvPr>
        </p:nvSpPr>
        <p:spPr>
          <a:xfrm>
            <a:off x="381600" y="1872070"/>
            <a:ext cx="6238800" cy="1987200"/>
          </a:xfrm>
        </p:spPr>
        <p:txBody>
          <a:bodyPr anchor="t" anchorCtr="0"/>
          <a:lstStyle>
            <a:lvl1pPr algn="l">
              <a:lnSpc>
                <a:spcPts val="5200"/>
              </a:lnSpc>
              <a:defRPr sz="5200">
                <a:solidFill>
                  <a:schemeClr val="bg2"/>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018CAB06-F81A-48FC-BF84-6FC7390BAEE0}"/>
              </a:ext>
            </a:extLst>
          </p:cNvPr>
          <p:cNvSpPr>
            <a:spLocks noGrp="1"/>
          </p:cNvSpPr>
          <p:nvPr>
            <p:ph type="subTitle" idx="1" hasCustomPrompt="1"/>
          </p:nvPr>
        </p:nvSpPr>
        <p:spPr>
          <a:xfrm>
            <a:off x="381600" y="3983910"/>
            <a:ext cx="6238800" cy="464400"/>
          </a:xfrm>
        </p:spPr>
        <p:txBody>
          <a:bodyPr/>
          <a:lstStyle>
            <a:lvl1pPr marL="0" indent="0" algn="l">
              <a:lnSpc>
                <a:spcPts val="3650"/>
              </a:lnSpc>
              <a:spcAft>
                <a:spcPts val="0"/>
              </a:spcAft>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 Subtitle</a:t>
            </a:r>
            <a:endParaRPr lang="en-GB" dirty="0"/>
          </a:p>
        </p:txBody>
      </p:sp>
      <p:sp>
        <p:nvSpPr>
          <p:cNvPr id="4" name="Date Placeholder 3">
            <a:extLst>
              <a:ext uri="{FF2B5EF4-FFF2-40B4-BE49-F238E27FC236}">
                <a16:creationId xmlns:a16="http://schemas.microsoft.com/office/drawing/2014/main" id="{7E0197DA-238E-4EAE-A308-EF18A3478069}"/>
              </a:ext>
            </a:extLst>
          </p:cNvPr>
          <p:cNvSpPr>
            <a:spLocks noGrp="1"/>
          </p:cNvSpPr>
          <p:nvPr>
            <p:ph type="dt" sz="half" idx="10"/>
          </p:nvPr>
        </p:nvSpPr>
        <p:spPr>
          <a:xfrm>
            <a:off x="381600" y="5803200"/>
            <a:ext cx="4573022" cy="367200"/>
          </a:xfrm>
        </p:spPr>
        <p:txBody>
          <a:bodyPr/>
          <a:lstStyle>
            <a:lvl1pPr>
              <a:lnSpc>
                <a:spcPts val="4000"/>
              </a:lnSpc>
              <a:defRPr sz="2400">
                <a:solidFill>
                  <a:schemeClr val="bg2"/>
                </a:solidFill>
              </a:defRPr>
            </a:lvl1pPr>
          </a:lstStyle>
          <a:p>
            <a:pPr>
              <a:lnSpc>
                <a:spcPts val="3150"/>
              </a:lnSpc>
            </a:pPr>
            <a:endParaRPr lang="en-GB" dirty="0"/>
          </a:p>
        </p:txBody>
      </p:sp>
      <p:pic>
        <p:nvPicPr>
          <p:cNvPr id="8" name="Picture 7">
            <a:extLst>
              <a:ext uri="{FF2B5EF4-FFF2-40B4-BE49-F238E27FC236}">
                <a16:creationId xmlns:a16="http://schemas.microsoft.com/office/drawing/2014/main" id="{D8E09F6C-7062-4430-870B-4147C643711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1600" y="381600"/>
            <a:ext cx="954000" cy="670089"/>
          </a:xfrm>
          <a:prstGeom prst="rect">
            <a:avLst/>
          </a:prstGeom>
        </p:spPr>
      </p:pic>
    </p:spTree>
    <p:extLst>
      <p:ext uri="{BB962C8B-B14F-4D97-AF65-F5344CB8AC3E}">
        <p14:creationId xmlns:p14="http://schemas.microsoft.com/office/powerpoint/2010/main" val="2202336667"/>
      </p:ext>
    </p:extLst>
  </p:cSld>
  <p:clrMapOvr>
    <a:masterClrMapping/>
  </p:clrMapOvr>
  <p:extLst>
    <p:ext uri="{DCECCB84-F9BA-43D5-87BE-67443E8EF086}">
      <p15:sldGuideLst xmlns:p15="http://schemas.microsoft.com/office/powerpoint/2012/main">
        <p15:guide id="1" orient="horz"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Chart option 1">
    <p:spTree>
      <p:nvGrpSpPr>
        <p:cNvPr id="1" name=""/>
        <p:cNvGrpSpPr/>
        <p:nvPr/>
      </p:nvGrpSpPr>
      <p:grpSpPr>
        <a:xfrm>
          <a:off x="0" y="0"/>
          <a:ext cx="0" cy="0"/>
          <a:chOff x="0" y="0"/>
          <a:chExt cx="0" cy="0"/>
        </a:xfrm>
      </p:grpSpPr>
      <p:sp>
        <p:nvSpPr>
          <p:cNvPr id="8" name="Chart Placeholder 7">
            <a:extLst>
              <a:ext uri="{FF2B5EF4-FFF2-40B4-BE49-F238E27FC236}">
                <a16:creationId xmlns:a16="http://schemas.microsoft.com/office/drawing/2014/main" id="{62C76B19-4910-416F-8497-6CF8E1418024}"/>
              </a:ext>
            </a:extLst>
          </p:cNvPr>
          <p:cNvSpPr>
            <a:spLocks noGrp="1"/>
          </p:cNvSpPr>
          <p:nvPr>
            <p:ph type="chart" sz="quarter" idx="13"/>
          </p:nvPr>
        </p:nvSpPr>
        <p:spPr>
          <a:xfrm>
            <a:off x="6164263" y="1908175"/>
            <a:ext cx="5637212" cy="4113213"/>
          </a:xfrm>
        </p:spPr>
        <p:txBody>
          <a:bodyPr/>
          <a:lstStyle/>
          <a:p>
            <a:r>
              <a:rPr lang="en-US"/>
              <a:t>Click icon to add chart</a:t>
            </a:r>
            <a:endParaRPr lang="en-GB"/>
          </a:p>
        </p:txBody>
      </p:sp>
      <p:sp>
        <p:nvSpPr>
          <p:cNvPr id="2" name="Title 1">
            <a:extLst>
              <a:ext uri="{FF2B5EF4-FFF2-40B4-BE49-F238E27FC236}">
                <a16:creationId xmlns:a16="http://schemas.microsoft.com/office/drawing/2014/main" id="{4BC9A0A5-A82D-4787-A686-30A5ACD7EEDE}"/>
              </a:ext>
            </a:extLst>
          </p:cNvPr>
          <p:cNvSpPr>
            <a:spLocks noGrp="1"/>
          </p:cNvSpPr>
          <p:nvPr>
            <p:ph type="title"/>
          </p:nvPr>
        </p:nvSpPr>
        <p:spPr>
          <a:xfrm>
            <a:off x="375353" y="331258"/>
            <a:ext cx="5644448" cy="87480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A342BFC2-84B2-4666-A938-9B785C31F843}"/>
              </a:ext>
            </a:extLst>
          </p:cNvPr>
          <p:cNvSpPr>
            <a:spLocks noGrp="1"/>
          </p:cNvSpPr>
          <p:nvPr>
            <p:ph sz="half" idx="1"/>
          </p:nvPr>
        </p:nvSpPr>
        <p:spPr>
          <a:xfrm>
            <a:off x="390327" y="1863479"/>
            <a:ext cx="5028340" cy="4157910"/>
          </a:xfrm>
        </p:spPr>
        <p:txBody>
          <a:bodyPr/>
          <a:lstStyle>
            <a:lvl3pPr marL="230400">
              <a:defRPr/>
            </a:lvl3pPr>
            <a:lvl5pPr marL="2304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A62DF08A-543B-467E-AE1B-7D7C5E68B763}"/>
              </a:ext>
            </a:extLst>
          </p:cNvPr>
          <p:cNvSpPr>
            <a:spLocks noGrp="1"/>
          </p:cNvSpPr>
          <p:nvPr>
            <p:ph type="ftr" sz="quarter" idx="11"/>
          </p:nvPr>
        </p:nvSpPr>
        <p:spPr/>
        <p:txBody>
          <a:bodyPr/>
          <a:lstStyle/>
          <a:p>
            <a:r>
              <a:rPr lang="en-US"/>
              <a:t>Economic Security, Work &amp; Young People</a:t>
            </a:r>
            <a:endParaRPr lang="en-GB"/>
          </a:p>
        </p:txBody>
      </p:sp>
      <p:sp>
        <p:nvSpPr>
          <p:cNvPr id="7" name="Slide Number Placeholder 6">
            <a:extLst>
              <a:ext uri="{FF2B5EF4-FFF2-40B4-BE49-F238E27FC236}">
                <a16:creationId xmlns:a16="http://schemas.microsoft.com/office/drawing/2014/main" id="{B7D55128-2B9F-40BD-A81F-EC9509C29008}"/>
              </a:ext>
            </a:extLst>
          </p:cNvPr>
          <p:cNvSpPr>
            <a:spLocks noGrp="1"/>
          </p:cNvSpPr>
          <p:nvPr>
            <p:ph type="sldNum" sz="quarter" idx="12"/>
          </p:nvPr>
        </p:nvSpPr>
        <p:spPr/>
        <p:txBody>
          <a:bodyPr/>
          <a:lstStyle/>
          <a:p>
            <a:fld id="{F0BBBF86-B52A-4F64-A529-D52BF5258141}" type="slidenum">
              <a:rPr lang="en-GB" smtClean="0"/>
              <a:t>‹#›</a:t>
            </a:fld>
            <a:endParaRPr lang="en-GB"/>
          </a:p>
        </p:txBody>
      </p:sp>
    </p:spTree>
    <p:extLst>
      <p:ext uri="{BB962C8B-B14F-4D97-AF65-F5344CB8AC3E}">
        <p14:creationId xmlns:p14="http://schemas.microsoft.com/office/powerpoint/2010/main" val="404193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 Chart option 2">
    <p:spTree>
      <p:nvGrpSpPr>
        <p:cNvPr id="1" name=""/>
        <p:cNvGrpSpPr/>
        <p:nvPr/>
      </p:nvGrpSpPr>
      <p:grpSpPr>
        <a:xfrm>
          <a:off x="0" y="0"/>
          <a:ext cx="0" cy="0"/>
          <a:chOff x="0" y="0"/>
          <a:chExt cx="0" cy="0"/>
        </a:xfrm>
      </p:grpSpPr>
      <p:sp>
        <p:nvSpPr>
          <p:cNvPr id="8" name="Chart Placeholder 7">
            <a:extLst>
              <a:ext uri="{FF2B5EF4-FFF2-40B4-BE49-F238E27FC236}">
                <a16:creationId xmlns:a16="http://schemas.microsoft.com/office/drawing/2014/main" id="{62C76B19-4910-416F-8497-6CF8E1418024}"/>
              </a:ext>
            </a:extLst>
          </p:cNvPr>
          <p:cNvSpPr>
            <a:spLocks noGrp="1"/>
          </p:cNvSpPr>
          <p:nvPr>
            <p:ph type="chart" sz="quarter" idx="13"/>
          </p:nvPr>
        </p:nvSpPr>
        <p:spPr>
          <a:xfrm>
            <a:off x="4719282" y="1908175"/>
            <a:ext cx="7088400" cy="4113213"/>
          </a:xfrm>
        </p:spPr>
        <p:txBody>
          <a:bodyPr/>
          <a:lstStyle/>
          <a:p>
            <a:r>
              <a:rPr lang="en-US"/>
              <a:t>Click icon to add chart</a:t>
            </a:r>
            <a:endParaRPr lang="en-GB"/>
          </a:p>
        </p:txBody>
      </p:sp>
      <p:sp>
        <p:nvSpPr>
          <p:cNvPr id="2" name="Title 1">
            <a:extLst>
              <a:ext uri="{FF2B5EF4-FFF2-40B4-BE49-F238E27FC236}">
                <a16:creationId xmlns:a16="http://schemas.microsoft.com/office/drawing/2014/main" id="{4BC9A0A5-A82D-4787-A686-30A5ACD7EEDE}"/>
              </a:ext>
            </a:extLst>
          </p:cNvPr>
          <p:cNvSpPr>
            <a:spLocks noGrp="1"/>
          </p:cNvSpPr>
          <p:nvPr>
            <p:ph type="title"/>
          </p:nvPr>
        </p:nvSpPr>
        <p:spPr>
          <a:xfrm>
            <a:off x="375353" y="331258"/>
            <a:ext cx="5644448" cy="87480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A342BFC2-84B2-4666-A938-9B785C31F843}"/>
              </a:ext>
            </a:extLst>
          </p:cNvPr>
          <p:cNvSpPr>
            <a:spLocks noGrp="1"/>
          </p:cNvSpPr>
          <p:nvPr>
            <p:ph sz="half" idx="1"/>
          </p:nvPr>
        </p:nvSpPr>
        <p:spPr>
          <a:xfrm>
            <a:off x="390327" y="1863479"/>
            <a:ext cx="3693600" cy="4157910"/>
          </a:xfrm>
        </p:spPr>
        <p:txBody>
          <a:bodyPr/>
          <a:lstStyle>
            <a:lvl3pPr marL="230400">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A62DF08A-543B-467E-AE1B-7D7C5E68B763}"/>
              </a:ext>
            </a:extLst>
          </p:cNvPr>
          <p:cNvSpPr>
            <a:spLocks noGrp="1"/>
          </p:cNvSpPr>
          <p:nvPr>
            <p:ph type="ftr" sz="quarter" idx="11"/>
          </p:nvPr>
        </p:nvSpPr>
        <p:spPr/>
        <p:txBody>
          <a:bodyPr/>
          <a:lstStyle/>
          <a:p>
            <a:r>
              <a:rPr lang="en-US"/>
              <a:t>Economic Security, Work &amp; Young People</a:t>
            </a:r>
            <a:endParaRPr lang="en-GB"/>
          </a:p>
        </p:txBody>
      </p:sp>
      <p:sp>
        <p:nvSpPr>
          <p:cNvPr id="7" name="Slide Number Placeholder 6">
            <a:extLst>
              <a:ext uri="{FF2B5EF4-FFF2-40B4-BE49-F238E27FC236}">
                <a16:creationId xmlns:a16="http://schemas.microsoft.com/office/drawing/2014/main" id="{B7D55128-2B9F-40BD-A81F-EC9509C29008}"/>
              </a:ext>
            </a:extLst>
          </p:cNvPr>
          <p:cNvSpPr>
            <a:spLocks noGrp="1"/>
          </p:cNvSpPr>
          <p:nvPr>
            <p:ph type="sldNum" sz="quarter" idx="12"/>
          </p:nvPr>
        </p:nvSpPr>
        <p:spPr/>
        <p:txBody>
          <a:bodyPr/>
          <a:lstStyle/>
          <a:p>
            <a:fld id="{F0BBBF86-B52A-4F64-A529-D52BF5258141}" type="slidenum">
              <a:rPr lang="en-GB" smtClean="0"/>
              <a:t>‹#›</a:t>
            </a:fld>
            <a:endParaRPr lang="en-GB"/>
          </a:p>
        </p:txBody>
      </p:sp>
    </p:spTree>
    <p:extLst>
      <p:ext uri="{BB962C8B-B14F-4D97-AF65-F5344CB8AC3E}">
        <p14:creationId xmlns:p14="http://schemas.microsoft.com/office/powerpoint/2010/main" val="14170053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 Table">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75F7D120-B867-4FFB-9E84-5C39B6C8A95D}"/>
              </a:ext>
            </a:extLst>
          </p:cNvPr>
          <p:cNvSpPr>
            <a:spLocks noGrp="1"/>
          </p:cNvSpPr>
          <p:nvPr>
            <p:ph type="tbl" sz="quarter" idx="14"/>
          </p:nvPr>
        </p:nvSpPr>
        <p:spPr>
          <a:xfrm>
            <a:off x="5996997" y="1919326"/>
            <a:ext cx="5810400" cy="4113213"/>
          </a:xfrm>
        </p:spPr>
        <p:txBody>
          <a:bodyPr/>
          <a:lstStyle/>
          <a:p>
            <a:r>
              <a:rPr lang="en-US"/>
              <a:t>Click icon to add table</a:t>
            </a:r>
            <a:endParaRPr lang="en-GB"/>
          </a:p>
        </p:txBody>
      </p:sp>
      <p:sp>
        <p:nvSpPr>
          <p:cNvPr id="2" name="Title 1">
            <a:extLst>
              <a:ext uri="{FF2B5EF4-FFF2-40B4-BE49-F238E27FC236}">
                <a16:creationId xmlns:a16="http://schemas.microsoft.com/office/drawing/2014/main" id="{4BC9A0A5-A82D-4787-A686-30A5ACD7EEDE}"/>
              </a:ext>
            </a:extLst>
          </p:cNvPr>
          <p:cNvSpPr>
            <a:spLocks noGrp="1"/>
          </p:cNvSpPr>
          <p:nvPr>
            <p:ph type="title"/>
          </p:nvPr>
        </p:nvSpPr>
        <p:spPr>
          <a:xfrm>
            <a:off x="375353" y="331258"/>
            <a:ext cx="5644448" cy="87480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A342BFC2-84B2-4666-A938-9B785C31F843}"/>
              </a:ext>
            </a:extLst>
          </p:cNvPr>
          <p:cNvSpPr>
            <a:spLocks noGrp="1"/>
          </p:cNvSpPr>
          <p:nvPr>
            <p:ph sz="half" idx="1"/>
          </p:nvPr>
        </p:nvSpPr>
        <p:spPr>
          <a:xfrm>
            <a:off x="390327" y="1863479"/>
            <a:ext cx="4270883" cy="4157910"/>
          </a:xfrm>
        </p:spPr>
        <p:txBody>
          <a:bodyPr/>
          <a:lstStyle>
            <a:lvl3pPr marL="230400">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A62DF08A-543B-467E-AE1B-7D7C5E68B763}"/>
              </a:ext>
            </a:extLst>
          </p:cNvPr>
          <p:cNvSpPr>
            <a:spLocks noGrp="1"/>
          </p:cNvSpPr>
          <p:nvPr>
            <p:ph type="ftr" sz="quarter" idx="11"/>
          </p:nvPr>
        </p:nvSpPr>
        <p:spPr/>
        <p:txBody>
          <a:bodyPr/>
          <a:lstStyle/>
          <a:p>
            <a:r>
              <a:rPr lang="en-US"/>
              <a:t>Economic Security, Work &amp; Young People</a:t>
            </a:r>
            <a:endParaRPr lang="en-GB"/>
          </a:p>
        </p:txBody>
      </p:sp>
      <p:sp>
        <p:nvSpPr>
          <p:cNvPr id="7" name="Slide Number Placeholder 6">
            <a:extLst>
              <a:ext uri="{FF2B5EF4-FFF2-40B4-BE49-F238E27FC236}">
                <a16:creationId xmlns:a16="http://schemas.microsoft.com/office/drawing/2014/main" id="{B7D55128-2B9F-40BD-A81F-EC9509C29008}"/>
              </a:ext>
            </a:extLst>
          </p:cNvPr>
          <p:cNvSpPr>
            <a:spLocks noGrp="1"/>
          </p:cNvSpPr>
          <p:nvPr>
            <p:ph type="sldNum" sz="quarter" idx="12"/>
          </p:nvPr>
        </p:nvSpPr>
        <p:spPr/>
        <p:txBody>
          <a:bodyPr/>
          <a:lstStyle/>
          <a:p>
            <a:fld id="{F0BBBF86-B52A-4F64-A529-D52BF5258141}" type="slidenum">
              <a:rPr lang="en-GB" smtClean="0"/>
              <a:t>‹#›</a:t>
            </a:fld>
            <a:endParaRPr lang="en-GB"/>
          </a:p>
        </p:txBody>
      </p:sp>
    </p:spTree>
    <p:extLst>
      <p:ext uri="{BB962C8B-B14F-4D97-AF65-F5344CB8AC3E}">
        <p14:creationId xmlns:p14="http://schemas.microsoft.com/office/powerpoint/2010/main" val="2785456502"/>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9A0A5-A82D-4787-A686-30A5ACD7EEDE}"/>
              </a:ext>
            </a:extLst>
          </p:cNvPr>
          <p:cNvSpPr>
            <a:spLocks noGrp="1"/>
          </p:cNvSpPr>
          <p:nvPr>
            <p:ph type="title"/>
          </p:nvPr>
        </p:nvSpPr>
        <p:spPr>
          <a:xfrm>
            <a:off x="375353" y="331258"/>
            <a:ext cx="5644448" cy="87480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A342BFC2-84B2-4666-A938-9B785C31F843}"/>
              </a:ext>
            </a:extLst>
          </p:cNvPr>
          <p:cNvSpPr>
            <a:spLocks noGrp="1"/>
          </p:cNvSpPr>
          <p:nvPr>
            <p:ph sz="half" idx="1"/>
          </p:nvPr>
        </p:nvSpPr>
        <p:spPr>
          <a:xfrm>
            <a:off x="390327" y="1863479"/>
            <a:ext cx="4248580" cy="41579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A62DF08A-543B-467E-AE1B-7D7C5E68B763}"/>
              </a:ext>
            </a:extLst>
          </p:cNvPr>
          <p:cNvSpPr>
            <a:spLocks noGrp="1"/>
          </p:cNvSpPr>
          <p:nvPr>
            <p:ph type="ftr" sz="quarter" idx="11"/>
          </p:nvPr>
        </p:nvSpPr>
        <p:spPr/>
        <p:txBody>
          <a:bodyPr/>
          <a:lstStyle/>
          <a:p>
            <a:r>
              <a:rPr lang="en-US"/>
              <a:t>Economic Security, Work &amp; Young People</a:t>
            </a:r>
            <a:endParaRPr lang="en-GB"/>
          </a:p>
        </p:txBody>
      </p:sp>
      <p:sp>
        <p:nvSpPr>
          <p:cNvPr id="7" name="Slide Number Placeholder 6">
            <a:extLst>
              <a:ext uri="{FF2B5EF4-FFF2-40B4-BE49-F238E27FC236}">
                <a16:creationId xmlns:a16="http://schemas.microsoft.com/office/drawing/2014/main" id="{B7D55128-2B9F-40BD-A81F-EC9509C29008}"/>
              </a:ext>
            </a:extLst>
          </p:cNvPr>
          <p:cNvSpPr>
            <a:spLocks noGrp="1"/>
          </p:cNvSpPr>
          <p:nvPr>
            <p:ph type="sldNum" sz="quarter" idx="12"/>
          </p:nvPr>
        </p:nvSpPr>
        <p:spPr/>
        <p:txBody>
          <a:bodyPr/>
          <a:lstStyle/>
          <a:p>
            <a:fld id="{F0BBBF86-B52A-4F64-A529-D52BF5258141}" type="slidenum">
              <a:rPr lang="en-GB" smtClean="0"/>
              <a:t>‹#›</a:t>
            </a:fld>
            <a:endParaRPr lang="en-GB"/>
          </a:p>
        </p:txBody>
      </p:sp>
    </p:spTree>
    <p:extLst>
      <p:ext uri="{BB962C8B-B14F-4D97-AF65-F5344CB8AC3E}">
        <p14:creationId xmlns:p14="http://schemas.microsoft.com/office/powerpoint/2010/main" val="24606669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column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9A0A5-A82D-4787-A686-30A5ACD7EEDE}"/>
              </a:ext>
            </a:extLst>
          </p:cNvPr>
          <p:cNvSpPr>
            <a:spLocks noGrp="1"/>
          </p:cNvSpPr>
          <p:nvPr>
            <p:ph type="title"/>
          </p:nvPr>
        </p:nvSpPr>
        <p:spPr>
          <a:xfrm>
            <a:off x="375353" y="331258"/>
            <a:ext cx="5644448" cy="87480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A342BFC2-84B2-4666-A938-9B785C31F843}"/>
              </a:ext>
            </a:extLst>
          </p:cNvPr>
          <p:cNvSpPr>
            <a:spLocks noGrp="1"/>
          </p:cNvSpPr>
          <p:nvPr>
            <p:ph sz="half" idx="1"/>
          </p:nvPr>
        </p:nvSpPr>
        <p:spPr>
          <a:xfrm>
            <a:off x="390327" y="1863479"/>
            <a:ext cx="2743200" cy="4157910"/>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A62DF08A-543B-467E-AE1B-7D7C5E68B763}"/>
              </a:ext>
            </a:extLst>
          </p:cNvPr>
          <p:cNvSpPr>
            <a:spLocks noGrp="1"/>
          </p:cNvSpPr>
          <p:nvPr>
            <p:ph type="ftr" sz="quarter" idx="11"/>
          </p:nvPr>
        </p:nvSpPr>
        <p:spPr/>
        <p:txBody>
          <a:bodyPr/>
          <a:lstStyle/>
          <a:p>
            <a:r>
              <a:rPr lang="en-US"/>
              <a:t>Economic Security, Work &amp; Young People</a:t>
            </a:r>
            <a:endParaRPr lang="en-GB"/>
          </a:p>
        </p:txBody>
      </p:sp>
      <p:sp>
        <p:nvSpPr>
          <p:cNvPr id="7" name="Slide Number Placeholder 6">
            <a:extLst>
              <a:ext uri="{FF2B5EF4-FFF2-40B4-BE49-F238E27FC236}">
                <a16:creationId xmlns:a16="http://schemas.microsoft.com/office/drawing/2014/main" id="{B7D55128-2B9F-40BD-A81F-EC9509C29008}"/>
              </a:ext>
            </a:extLst>
          </p:cNvPr>
          <p:cNvSpPr>
            <a:spLocks noGrp="1"/>
          </p:cNvSpPr>
          <p:nvPr>
            <p:ph type="sldNum" sz="quarter" idx="12"/>
          </p:nvPr>
        </p:nvSpPr>
        <p:spPr/>
        <p:txBody>
          <a:bodyPr/>
          <a:lstStyle/>
          <a:p>
            <a:fld id="{F0BBBF86-B52A-4F64-A529-D52BF5258141}" type="slidenum">
              <a:rPr lang="en-GB" smtClean="0"/>
              <a:t>‹#›</a:t>
            </a:fld>
            <a:endParaRPr lang="en-GB"/>
          </a:p>
        </p:txBody>
      </p:sp>
      <p:sp>
        <p:nvSpPr>
          <p:cNvPr id="8" name="Content Placeholder 2">
            <a:extLst>
              <a:ext uri="{FF2B5EF4-FFF2-40B4-BE49-F238E27FC236}">
                <a16:creationId xmlns:a16="http://schemas.microsoft.com/office/drawing/2014/main" id="{5BBAB83E-F57F-4A61-AE98-5EC2F8067AA7}"/>
              </a:ext>
            </a:extLst>
          </p:cNvPr>
          <p:cNvSpPr>
            <a:spLocks noGrp="1"/>
          </p:cNvSpPr>
          <p:nvPr>
            <p:ph sz="half" idx="13"/>
          </p:nvPr>
        </p:nvSpPr>
        <p:spPr>
          <a:xfrm>
            <a:off x="3999600" y="1863479"/>
            <a:ext cx="2743200" cy="4157910"/>
          </a:xfrm>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A65FB4AB-4FF8-4D13-A195-EF46767B0C3C}"/>
              </a:ext>
            </a:extLst>
          </p:cNvPr>
          <p:cNvSpPr>
            <a:spLocks noGrp="1"/>
          </p:cNvSpPr>
          <p:nvPr>
            <p:ph sz="half" idx="14"/>
          </p:nvPr>
        </p:nvSpPr>
        <p:spPr>
          <a:xfrm>
            <a:off x="7621200" y="1863479"/>
            <a:ext cx="2743200" cy="4157910"/>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110675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 turquoise ta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78FAD-71F0-449D-A160-219E1DB91FEF}"/>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6EF444CA-3235-499D-BB1E-F6C62F07093F}"/>
              </a:ext>
            </a:extLst>
          </p:cNvPr>
          <p:cNvSpPr>
            <a:spLocks noGrp="1"/>
          </p:cNvSpPr>
          <p:nvPr>
            <p:ph type="ftr" sz="quarter" idx="11"/>
          </p:nvPr>
        </p:nvSpPr>
        <p:spPr/>
        <p:txBody>
          <a:bodyPr/>
          <a:lstStyle>
            <a:lvl1pPr>
              <a:defRPr kern="900" baseline="0">
                <a:latin typeface="+mn-lt"/>
              </a:defRPr>
            </a:lvl1pPr>
          </a:lstStyle>
          <a:p>
            <a:r>
              <a:rPr lang="en-US"/>
              <a:t>Economic Security, Work &amp; Young People</a:t>
            </a:r>
            <a:endParaRPr lang="en-GB" dirty="0"/>
          </a:p>
        </p:txBody>
      </p:sp>
      <p:sp>
        <p:nvSpPr>
          <p:cNvPr id="5" name="Slide Number Placeholder 4">
            <a:extLst>
              <a:ext uri="{FF2B5EF4-FFF2-40B4-BE49-F238E27FC236}">
                <a16:creationId xmlns:a16="http://schemas.microsoft.com/office/drawing/2014/main" id="{11FB07F8-6497-4C89-94A9-102FA72BC9E5}"/>
              </a:ext>
            </a:extLst>
          </p:cNvPr>
          <p:cNvSpPr>
            <a:spLocks noGrp="1"/>
          </p:cNvSpPr>
          <p:nvPr>
            <p:ph type="sldNum" sz="quarter" idx="12"/>
          </p:nvPr>
        </p:nvSpPr>
        <p:spPr/>
        <p:txBody>
          <a:bodyPr/>
          <a:lstStyle>
            <a:lvl1pPr>
              <a:defRPr>
                <a:latin typeface="+mn-lt"/>
              </a:defRPr>
            </a:lvl1pPr>
          </a:lstStyle>
          <a:p>
            <a:fld id="{F0BBBF86-B52A-4F64-A529-D52BF5258141}" type="slidenum">
              <a:rPr lang="en-GB" smtClean="0"/>
              <a:pPr/>
              <a:t>‹#›</a:t>
            </a:fld>
            <a:endParaRPr lang="en-GB"/>
          </a:p>
        </p:txBody>
      </p:sp>
    </p:spTree>
    <p:extLst>
      <p:ext uri="{BB962C8B-B14F-4D97-AF65-F5344CB8AC3E}">
        <p14:creationId xmlns:p14="http://schemas.microsoft.com/office/powerpoint/2010/main" val="352753137"/>
      </p:ext>
    </p:extLst>
  </p:cSld>
  <p:clrMapOvr>
    <a:masterClrMapping/>
  </p:clrMapOvr>
  <p:extLst>
    <p:ext uri="{DCECCB84-F9BA-43D5-87BE-67443E8EF086}">
      <p15:sldGuideLst xmlns:p15="http://schemas.microsoft.com/office/powerpoint/2012/main">
        <p15:guide id="2" orient="horz"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About the RSA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78FAD-71F0-449D-A160-219E1DB91FEF}"/>
              </a:ext>
            </a:extLst>
          </p:cNvPr>
          <p:cNvSpPr>
            <a:spLocks noGrp="1"/>
          </p:cNvSpPr>
          <p:nvPr>
            <p:ph type="title" hasCustomPrompt="1"/>
          </p:nvPr>
        </p:nvSpPr>
        <p:spPr/>
        <p:txBody>
          <a:bodyPr/>
          <a:lstStyle>
            <a:lvl1pPr>
              <a:defRPr/>
            </a:lvl1pPr>
          </a:lstStyle>
          <a:p>
            <a:r>
              <a:rPr lang="en-US" dirty="0"/>
              <a:t>About the RSA</a:t>
            </a:r>
            <a:endParaRPr lang="en-GB" dirty="0"/>
          </a:p>
        </p:txBody>
      </p:sp>
      <p:sp>
        <p:nvSpPr>
          <p:cNvPr id="4" name="Footer Placeholder 3">
            <a:extLst>
              <a:ext uri="{FF2B5EF4-FFF2-40B4-BE49-F238E27FC236}">
                <a16:creationId xmlns:a16="http://schemas.microsoft.com/office/drawing/2014/main" id="{6EF444CA-3235-499D-BB1E-F6C62F07093F}"/>
              </a:ext>
            </a:extLst>
          </p:cNvPr>
          <p:cNvSpPr>
            <a:spLocks noGrp="1"/>
          </p:cNvSpPr>
          <p:nvPr>
            <p:ph type="ftr" sz="quarter" idx="11"/>
          </p:nvPr>
        </p:nvSpPr>
        <p:spPr/>
        <p:txBody>
          <a:bodyPr/>
          <a:lstStyle>
            <a:lvl1pPr>
              <a:defRPr kern="900" baseline="0">
                <a:latin typeface="+mn-lt"/>
              </a:defRPr>
            </a:lvl1pPr>
          </a:lstStyle>
          <a:p>
            <a:r>
              <a:rPr lang="en-US"/>
              <a:t>Economic Security, Work &amp; Young People</a:t>
            </a:r>
            <a:endParaRPr lang="en-GB" dirty="0"/>
          </a:p>
        </p:txBody>
      </p:sp>
      <p:sp>
        <p:nvSpPr>
          <p:cNvPr id="5" name="Slide Number Placeholder 4">
            <a:extLst>
              <a:ext uri="{FF2B5EF4-FFF2-40B4-BE49-F238E27FC236}">
                <a16:creationId xmlns:a16="http://schemas.microsoft.com/office/drawing/2014/main" id="{11FB07F8-6497-4C89-94A9-102FA72BC9E5}"/>
              </a:ext>
            </a:extLst>
          </p:cNvPr>
          <p:cNvSpPr>
            <a:spLocks noGrp="1"/>
          </p:cNvSpPr>
          <p:nvPr>
            <p:ph type="sldNum" sz="quarter" idx="12"/>
          </p:nvPr>
        </p:nvSpPr>
        <p:spPr/>
        <p:txBody>
          <a:bodyPr/>
          <a:lstStyle>
            <a:lvl1pPr>
              <a:defRPr>
                <a:latin typeface="+mn-lt"/>
              </a:defRPr>
            </a:lvl1pPr>
          </a:lstStyle>
          <a:p>
            <a:fld id="{F0BBBF86-B52A-4F64-A529-D52BF5258141}" type="slidenum">
              <a:rPr lang="en-GB" smtClean="0"/>
              <a:pPr/>
              <a:t>‹#›</a:t>
            </a:fld>
            <a:endParaRPr lang="en-GB"/>
          </a:p>
        </p:txBody>
      </p:sp>
      <p:sp>
        <p:nvSpPr>
          <p:cNvPr id="3" name="TextBox 2">
            <a:extLst>
              <a:ext uri="{FF2B5EF4-FFF2-40B4-BE49-F238E27FC236}">
                <a16:creationId xmlns:a16="http://schemas.microsoft.com/office/drawing/2014/main" id="{FA14644F-163A-471D-9198-E0B421B870DD}"/>
              </a:ext>
            </a:extLst>
          </p:cNvPr>
          <p:cNvSpPr txBox="1"/>
          <p:nvPr userDrawn="1"/>
        </p:nvSpPr>
        <p:spPr>
          <a:xfrm>
            <a:off x="382588" y="1810076"/>
            <a:ext cx="8535600" cy="4220547"/>
          </a:xfrm>
          <a:prstGeom prst="rect">
            <a:avLst/>
          </a:prstGeom>
          <a:noFill/>
        </p:spPr>
        <p:txBody>
          <a:bodyPr wrap="square" lIns="0" tIns="0" rIns="0" bIns="0" rtlCol="0">
            <a:noAutofit/>
          </a:bodyPr>
          <a:lstStyle/>
          <a:p>
            <a:pPr>
              <a:lnSpc>
                <a:spcPts val="4200"/>
              </a:lnSpc>
            </a:pPr>
            <a:r>
              <a:rPr lang="en-GB" sz="3600" b="1" dirty="0">
                <a:cs typeface="Gill Sans" panose="020B0502020104020203" pitchFamily="34" charset="-79"/>
              </a:rPr>
              <a:t>We are the RSA. </a:t>
            </a:r>
            <a:r>
              <a:rPr lang="en-GB" sz="3600" dirty="0"/>
              <a:t>The royal society </a:t>
            </a:r>
          </a:p>
          <a:p>
            <a:pPr>
              <a:lnSpc>
                <a:spcPts val="4200"/>
              </a:lnSpc>
            </a:pPr>
            <a:r>
              <a:rPr lang="en-GB" sz="3600" dirty="0"/>
              <a:t>for arts, manufactures and commerce. </a:t>
            </a:r>
          </a:p>
          <a:p>
            <a:pPr>
              <a:lnSpc>
                <a:spcPts val="4200"/>
              </a:lnSpc>
            </a:pPr>
            <a:endParaRPr lang="en-GB" sz="3600" dirty="0"/>
          </a:p>
          <a:p>
            <a:pPr>
              <a:lnSpc>
                <a:spcPts val="4200"/>
              </a:lnSpc>
            </a:pPr>
            <a:r>
              <a:rPr lang="en-GB" sz="3600" dirty="0"/>
              <a:t>We unite people and ideas to resolve </a:t>
            </a:r>
          </a:p>
          <a:p>
            <a:pPr>
              <a:lnSpc>
                <a:spcPts val="4200"/>
              </a:lnSpc>
            </a:pPr>
            <a:r>
              <a:rPr lang="en-GB" sz="3600" dirty="0"/>
              <a:t>the challenges of our time.</a:t>
            </a:r>
          </a:p>
        </p:txBody>
      </p:sp>
    </p:spTree>
    <p:extLst>
      <p:ext uri="{BB962C8B-B14F-4D97-AF65-F5344CB8AC3E}">
        <p14:creationId xmlns:p14="http://schemas.microsoft.com/office/powerpoint/2010/main" val="1396745818"/>
      </p:ext>
    </p:extLst>
  </p:cSld>
  <p:clrMapOvr>
    <a:masterClrMapping/>
  </p:clrMapOvr>
  <p:extLst>
    <p:ext uri="{DCECCB84-F9BA-43D5-87BE-67443E8EF086}">
      <p15:sldGuideLst xmlns:p15="http://schemas.microsoft.com/office/powerpoint/2012/main">
        <p15:guide id="2" orient="horz"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01B64F1-D4F7-4CEC-9887-61484B16DBD9}"/>
              </a:ext>
            </a:extLst>
          </p:cNvPr>
          <p:cNvSpPr>
            <a:spLocks noGrp="1"/>
          </p:cNvSpPr>
          <p:nvPr>
            <p:ph type="ftr" sz="quarter" idx="11"/>
          </p:nvPr>
        </p:nvSpPr>
        <p:spPr/>
        <p:txBody>
          <a:bodyPr/>
          <a:lstStyle/>
          <a:p>
            <a:r>
              <a:rPr lang="en-US"/>
              <a:t>Economic Security, Work &amp; Young People</a:t>
            </a:r>
            <a:endParaRPr lang="en-GB"/>
          </a:p>
        </p:txBody>
      </p:sp>
      <p:sp>
        <p:nvSpPr>
          <p:cNvPr id="4" name="Slide Number Placeholder 3">
            <a:extLst>
              <a:ext uri="{FF2B5EF4-FFF2-40B4-BE49-F238E27FC236}">
                <a16:creationId xmlns:a16="http://schemas.microsoft.com/office/drawing/2014/main" id="{FD3538AC-B89D-49F8-BD54-A6A9A595423A}"/>
              </a:ext>
            </a:extLst>
          </p:cNvPr>
          <p:cNvSpPr>
            <a:spLocks noGrp="1"/>
          </p:cNvSpPr>
          <p:nvPr>
            <p:ph type="sldNum" sz="quarter" idx="12"/>
          </p:nvPr>
        </p:nvSpPr>
        <p:spPr/>
        <p:txBody>
          <a:bodyPr/>
          <a:lstStyle/>
          <a:p>
            <a:fld id="{F0BBBF86-B52A-4F64-A529-D52BF5258141}" type="slidenum">
              <a:rPr lang="en-GB" smtClean="0"/>
              <a:t>‹#›</a:t>
            </a:fld>
            <a:endParaRPr lang="en-GB"/>
          </a:p>
        </p:txBody>
      </p:sp>
    </p:spTree>
    <p:extLst>
      <p:ext uri="{BB962C8B-B14F-4D97-AF65-F5344CB8AC3E}">
        <p14:creationId xmlns:p14="http://schemas.microsoft.com/office/powerpoint/2010/main" val="3259028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E71D3-F7E1-4850-BAB2-FF9FCC06D290}"/>
              </a:ext>
            </a:extLst>
          </p:cNvPr>
          <p:cNvSpPr>
            <a:spLocks noGrp="1"/>
          </p:cNvSpPr>
          <p:nvPr>
            <p:ph type="ctrTitle"/>
          </p:nvPr>
        </p:nvSpPr>
        <p:spPr>
          <a:xfrm>
            <a:off x="381600" y="3315600"/>
            <a:ext cx="4100400" cy="1069200"/>
          </a:xfrm>
        </p:spPr>
        <p:txBody>
          <a:bodyPr anchor="t" anchorCtr="0"/>
          <a:lstStyle>
            <a:lvl1pPr algn="l">
              <a:lnSpc>
                <a:spcPts val="3750"/>
              </a:lnSpc>
              <a:defRPr sz="375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018CAB06-F81A-48FC-BF84-6FC7390BAEE0}"/>
              </a:ext>
            </a:extLst>
          </p:cNvPr>
          <p:cNvSpPr>
            <a:spLocks noGrp="1"/>
          </p:cNvSpPr>
          <p:nvPr>
            <p:ph type="subTitle" idx="1"/>
          </p:nvPr>
        </p:nvSpPr>
        <p:spPr>
          <a:xfrm>
            <a:off x="382622" y="4452534"/>
            <a:ext cx="4099378" cy="1040400"/>
          </a:xfrm>
        </p:spPr>
        <p:txBody>
          <a:bodyPr/>
          <a:lstStyle>
            <a:lvl1pPr marL="0" indent="0" algn="l">
              <a:lnSpc>
                <a:spcPts val="3000"/>
              </a:lnSpc>
              <a:spcAft>
                <a:spcPts val="0"/>
              </a:spcAft>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7E0197DA-238E-4EAE-A308-EF18A3478069}"/>
              </a:ext>
            </a:extLst>
          </p:cNvPr>
          <p:cNvSpPr>
            <a:spLocks noGrp="1"/>
          </p:cNvSpPr>
          <p:nvPr>
            <p:ph type="dt" sz="half" idx="10"/>
          </p:nvPr>
        </p:nvSpPr>
        <p:spPr>
          <a:xfrm>
            <a:off x="381600" y="5803200"/>
            <a:ext cx="4573022" cy="367200"/>
          </a:xfrm>
        </p:spPr>
        <p:txBody>
          <a:bodyPr/>
          <a:lstStyle>
            <a:lvl1pPr>
              <a:lnSpc>
                <a:spcPts val="4000"/>
              </a:lnSpc>
              <a:defRPr sz="2400">
                <a:solidFill>
                  <a:schemeClr val="tx2"/>
                </a:solidFill>
              </a:defRPr>
            </a:lvl1pPr>
          </a:lstStyle>
          <a:p>
            <a:endParaRPr lang="en-GB" dirty="0"/>
          </a:p>
        </p:txBody>
      </p:sp>
      <p:pic>
        <p:nvPicPr>
          <p:cNvPr id="8" name="Picture 7">
            <a:extLst>
              <a:ext uri="{FF2B5EF4-FFF2-40B4-BE49-F238E27FC236}">
                <a16:creationId xmlns:a16="http://schemas.microsoft.com/office/drawing/2014/main" id="{D8E09F6C-7062-4430-870B-4147C64371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600" y="381600"/>
            <a:ext cx="954000" cy="670090"/>
          </a:xfrm>
          <a:prstGeom prst="rect">
            <a:avLst/>
          </a:prstGeom>
        </p:spPr>
      </p:pic>
      <p:sp>
        <p:nvSpPr>
          <p:cNvPr id="6" name="Picture Placeholder 5">
            <a:extLst>
              <a:ext uri="{FF2B5EF4-FFF2-40B4-BE49-F238E27FC236}">
                <a16:creationId xmlns:a16="http://schemas.microsoft.com/office/drawing/2014/main" id="{601EA0E7-4CDE-41C2-954E-46F37A19779D}"/>
              </a:ext>
            </a:extLst>
          </p:cNvPr>
          <p:cNvSpPr>
            <a:spLocks noGrp="1"/>
          </p:cNvSpPr>
          <p:nvPr>
            <p:ph type="pic" sz="quarter" idx="11"/>
          </p:nvPr>
        </p:nvSpPr>
        <p:spPr>
          <a:xfrm>
            <a:off x="6172800" y="396664"/>
            <a:ext cx="5637600" cy="6094800"/>
          </a:xfrm>
        </p:spPr>
        <p:txBody>
          <a:bodyPr/>
          <a:lstStyle/>
          <a:p>
            <a:r>
              <a:rPr lang="en-US"/>
              <a:t>Click icon to add picture</a:t>
            </a:r>
            <a:endParaRPr lang="en-GB"/>
          </a:p>
        </p:txBody>
      </p:sp>
    </p:spTree>
    <p:extLst>
      <p:ext uri="{BB962C8B-B14F-4D97-AF65-F5344CB8AC3E}">
        <p14:creationId xmlns:p14="http://schemas.microsoft.com/office/powerpoint/2010/main" val="13551666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mple agenda">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37A0F4A-AA33-49E7-9562-BD6BD73CED5A}"/>
              </a:ext>
            </a:extLst>
          </p:cNvPr>
          <p:cNvSpPr txBox="1">
            <a:spLocks/>
          </p:cNvSpPr>
          <p:nvPr userDrawn="1"/>
        </p:nvSpPr>
        <p:spPr>
          <a:xfrm>
            <a:off x="375352" y="339884"/>
            <a:ext cx="11437236" cy="874800"/>
          </a:xfrm>
          <a:prstGeom prst="rect">
            <a:avLst/>
          </a:prstGeom>
        </p:spPr>
        <p:txBody>
          <a:bodyPr vert="horz" lIns="0" tIns="0" rIns="0" bIns="0" rtlCol="0" anchor="t" anchorCtr="0">
            <a:noAutofit/>
          </a:bodyPr>
          <a:lstStyle>
            <a:lvl1pPr algn="l" defTabSz="914400" rtl="0" eaLnBrk="1" latinLnBrk="0" hangingPunct="1">
              <a:lnSpc>
                <a:spcPts val="3400"/>
              </a:lnSpc>
              <a:spcBef>
                <a:spcPct val="0"/>
              </a:spcBef>
              <a:buNone/>
              <a:defRPr sz="3200" b="1" kern="1200">
                <a:solidFill>
                  <a:schemeClr val="tx1"/>
                </a:solidFill>
                <a:latin typeface="+mj-lt"/>
                <a:ea typeface="+mj-ea"/>
                <a:cs typeface="+mj-cs"/>
              </a:defRPr>
            </a:lvl1pPr>
          </a:lstStyle>
          <a:p>
            <a:r>
              <a:rPr lang="en-US" dirty="0"/>
              <a:t>Contents</a:t>
            </a:r>
            <a:endParaRPr lang="en-GB" dirty="0"/>
          </a:p>
        </p:txBody>
      </p:sp>
      <p:sp>
        <p:nvSpPr>
          <p:cNvPr id="2" name="Title 1">
            <a:extLst>
              <a:ext uri="{FF2B5EF4-FFF2-40B4-BE49-F238E27FC236}">
                <a16:creationId xmlns:a16="http://schemas.microsoft.com/office/drawing/2014/main" id="{457C965A-72F4-4066-897A-C27B66888694}"/>
              </a:ext>
            </a:extLst>
          </p:cNvPr>
          <p:cNvSpPr>
            <a:spLocks noGrp="1"/>
          </p:cNvSpPr>
          <p:nvPr>
            <p:ph type="title"/>
          </p:nvPr>
        </p:nvSpPr>
        <p:spPr>
          <a:xfrm>
            <a:off x="375352" y="702185"/>
            <a:ext cx="11437236" cy="462380"/>
          </a:xfrm>
        </p:spPr>
        <p:txBody>
          <a:body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E5C904DA-AA76-4D7F-B380-D351E0A44BB7}"/>
              </a:ext>
            </a:extLst>
          </p:cNvPr>
          <p:cNvSpPr>
            <a:spLocks noGrp="1"/>
          </p:cNvSpPr>
          <p:nvPr>
            <p:ph type="body" sz="quarter" idx="13"/>
          </p:nvPr>
        </p:nvSpPr>
        <p:spPr>
          <a:xfrm>
            <a:off x="382588" y="1745672"/>
            <a:ext cx="11437937" cy="4275716"/>
          </a:xfrm>
        </p:spPr>
        <p:txBody>
          <a:bodyPr/>
          <a:lstStyle>
            <a:lvl1pPr marL="763200" indent="-763200">
              <a:lnSpc>
                <a:spcPts val="4400"/>
              </a:lnSpc>
              <a:spcAft>
                <a:spcPts val="0"/>
              </a:spcAft>
              <a:buFont typeface="+mj-lt"/>
              <a:buAutoNum type="arabicPeriod"/>
              <a:defRPr/>
            </a:lvl1pPr>
          </a:lstStyle>
          <a:p>
            <a:pPr lvl="0"/>
            <a:r>
              <a:rPr lang="en-US"/>
              <a:t>Click to edit Master text styles</a:t>
            </a:r>
          </a:p>
        </p:txBody>
      </p:sp>
      <p:sp>
        <p:nvSpPr>
          <p:cNvPr id="5" name="Footer Placeholder 4">
            <a:extLst>
              <a:ext uri="{FF2B5EF4-FFF2-40B4-BE49-F238E27FC236}">
                <a16:creationId xmlns:a16="http://schemas.microsoft.com/office/drawing/2014/main" id="{3A79342F-76A1-4083-8FA4-518BD3B7AC8F}"/>
              </a:ext>
            </a:extLst>
          </p:cNvPr>
          <p:cNvSpPr>
            <a:spLocks noGrp="1"/>
          </p:cNvSpPr>
          <p:nvPr>
            <p:ph type="ftr" sz="quarter" idx="11"/>
          </p:nvPr>
        </p:nvSpPr>
        <p:spPr/>
        <p:txBody>
          <a:bodyPr/>
          <a:lstStyle/>
          <a:p>
            <a:r>
              <a:rPr lang="en-US"/>
              <a:t>Economic Security, Work &amp; Young People</a:t>
            </a:r>
            <a:endParaRPr lang="en-GB"/>
          </a:p>
        </p:txBody>
      </p:sp>
      <p:sp>
        <p:nvSpPr>
          <p:cNvPr id="6" name="Slide Number Placeholder 5">
            <a:extLst>
              <a:ext uri="{FF2B5EF4-FFF2-40B4-BE49-F238E27FC236}">
                <a16:creationId xmlns:a16="http://schemas.microsoft.com/office/drawing/2014/main" id="{A4062BCF-BA48-4AB1-ABC6-9AC2A67AC839}"/>
              </a:ext>
            </a:extLst>
          </p:cNvPr>
          <p:cNvSpPr>
            <a:spLocks noGrp="1"/>
          </p:cNvSpPr>
          <p:nvPr>
            <p:ph type="sldNum" sz="quarter" idx="12"/>
          </p:nvPr>
        </p:nvSpPr>
        <p:spPr/>
        <p:txBody>
          <a:bodyPr/>
          <a:lstStyle/>
          <a:p>
            <a:fld id="{F0BBBF86-B52A-4F64-A529-D52BF5258141}" type="slidenum">
              <a:rPr lang="en-GB" smtClean="0"/>
              <a:t>‹#›</a:t>
            </a:fld>
            <a:endParaRPr lang="en-GB"/>
          </a:p>
        </p:txBody>
      </p:sp>
    </p:spTree>
    <p:extLst>
      <p:ext uri="{BB962C8B-B14F-4D97-AF65-F5344CB8AC3E}">
        <p14:creationId xmlns:p14="http://schemas.microsoft.com/office/powerpoint/2010/main" val="1499575739"/>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45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tailed agenda">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BA22A9E-C5CA-46D4-AE89-6138D856CA01}"/>
              </a:ext>
            </a:extLst>
          </p:cNvPr>
          <p:cNvSpPr>
            <a:spLocks noGrp="1"/>
          </p:cNvSpPr>
          <p:nvPr>
            <p:ph type="body" sz="quarter" idx="13"/>
          </p:nvPr>
        </p:nvSpPr>
        <p:spPr>
          <a:xfrm>
            <a:off x="374650" y="1852613"/>
            <a:ext cx="5653088" cy="4168775"/>
          </a:xfrm>
        </p:spPr>
        <p:txBody>
          <a:bodyPr/>
          <a:lstStyle>
            <a:lvl1pPr marL="633600" indent="-633600">
              <a:spcAft>
                <a:spcPts val="0"/>
              </a:spcAft>
              <a:buFont typeface="+mj-lt"/>
              <a:buAutoNum type="arabicPeriod"/>
              <a:defRPr sz="2600" b="1">
                <a:latin typeface="+mj-lt"/>
              </a:defRPr>
            </a:lvl1pPr>
            <a:lvl2pPr marL="633600">
              <a:lnSpc>
                <a:spcPts val="3000"/>
              </a:lnSpc>
              <a:spcAft>
                <a:spcPts val="2300"/>
              </a:spcAft>
              <a:defRPr sz="2500" b="0">
                <a:latin typeface="+mn-lt"/>
              </a:defRPr>
            </a:lvl2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4BC9A0A5-A82D-4787-A686-30A5ACD7EEDE}"/>
              </a:ext>
            </a:extLst>
          </p:cNvPr>
          <p:cNvSpPr>
            <a:spLocks noGrp="1"/>
          </p:cNvSpPr>
          <p:nvPr>
            <p:ph type="title" hasCustomPrompt="1"/>
          </p:nvPr>
        </p:nvSpPr>
        <p:spPr>
          <a:xfrm>
            <a:off x="375353" y="702000"/>
            <a:ext cx="5644448" cy="874800"/>
          </a:xfrm>
        </p:spPr>
        <p:txBody>
          <a:bodyPr/>
          <a:lstStyle>
            <a:lvl1pPr>
              <a:defRPr/>
            </a:lvl1pPr>
          </a:lstStyle>
          <a:p>
            <a:r>
              <a:rPr lang="en-US" dirty="0"/>
              <a:t>Click to add title</a:t>
            </a:r>
            <a:endParaRPr lang="en-GB" dirty="0"/>
          </a:p>
        </p:txBody>
      </p:sp>
      <p:sp>
        <p:nvSpPr>
          <p:cNvPr id="6" name="Footer Placeholder 5">
            <a:extLst>
              <a:ext uri="{FF2B5EF4-FFF2-40B4-BE49-F238E27FC236}">
                <a16:creationId xmlns:a16="http://schemas.microsoft.com/office/drawing/2014/main" id="{A62DF08A-543B-467E-AE1B-7D7C5E68B763}"/>
              </a:ext>
            </a:extLst>
          </p:cNvPr>
          <p:cNvSpPr>
            <a:spLocks noGrp="1"/>
          </p:cNvSpPr>
          <p:nvPr>
            <p:ph type="ftr" sz="quarter" idx="11"/>
          </p:nvPr>
        </p:nvSpPr>
        <p:spPr/>
        <p:txBody>
          <a:bodyPr/>
          <a:lstStyle/>
          <a:p>
            <a:r>
              <a:rPr lang="en-US"/>
              <a:t>Economic Security, Work &amp; Young People</a:t>
            </a:r>
            <a:endParaRPr lang="en-GB"/>
          </a:p>
        </p:txBody>
      </p:sp>
      <p:sp>
        <p:nvSpPr>
          <p:cNvPr id="7" name="Slide Number Placeholder 6">
            <a:extLst>
              <a:ext uri="{FF2B5EF4-FFF2-40B4-BE49-F238E27FC236}">
                <a16:creationId xmlns:a16="http://schemas.microsoft.com/office/drawing/2014/main" id="{B7D55128-2B9F-40BD-A81F-EC9509C29008}"/>
              </a:ext>
            </a:extLst>
          </p:cNvPr>
          <p:cNvSpPr>
            <a:spLocks noGrp="1"/>
          </p:cNvSpPr>
          <p:nvPr>
            <p:ph type="sldNum" sz="quarter" idx="12"/>
          </p:nvPr>
        </p:nvSpPr>
        <p:spPr/>
        <p:txBody>
          <a:bodyPr/>
          <a:lstStyle/>
          <a:p>
            <a:fld id="{F0BBBF86-B52A-4F64-A529-D52BF5258141}" type="slidenum">
              <a:rPr lang="en-GB" smtClean="0"/>
              <a:t>‹#›</a:t>
            </a:fld>
            <a:endParaRPr lang="en-GB"/>
          </a:p>
        </p:txBody>
      </p:sp>
      <p:sp>
        <p:nvSpPr>
          <p:cNvPr id="12" name="Text Placeholder 8">
            <a:extLst>
              <a:ext uri="{FF2B5EF4-FFF2-40B4-BE49-F238E27FC236}">
                <a16:creationId xmlns:a16="http://schemas.microsoft.com/office/drawing/2014/main" id="{16737A40-FF65-4DE5-AE3B-E0C5622DA252}"/>
              </a:ext>
            </a:extLst>
          </p:cNvPr>
          <p:cNvSpPr>
            <a:spLocks noGrp="1"/>
          </p:cNvSpPr>
          <p:nvPr>
            <p:ph type="body" sz="quarter" idx="14"/>
          </p:nvPr>
        </p:nvSpPr>
        <p:spPr>
          <a:xfrm>
            <a:off x="6154561" y="1852613"/>
            <a:ext cx="5653088" cy="4168775"/>
          </a:xfrm>
        </p:spPr>
        <p:txBody>
          <a:bodyPr/>
          <a:lstStyle>
            <a:lvl1pPr marL="633600" indent="-633600">
              <a:spcAft>
                <a:spcPts val="0"/>
              </a:spcAft>
              <a:buFont typeface="+mj-lt"/>
              <a:buAutoNum type="arabicPeriod"/>
              <a:defRPr sz="2600" b="1">
                <a:latin typeface="+mj-lt"/>
              </a:defRPr>
            </a:lvl1pPr>
            <a:lvl2pPr marL="633600">
              <a:lnSpc>
                <a:spcPts val="3000"/>
              </a:lnSpc>
              <a:spcAft>
                <a:spcPts val="2300"/>
              </a:spcAft>
              <a:defRPr sz="2500" b="0">
                <a:latin typeface="+mn-lt"/>
              </a:defRPr>
            </a:lvl2pPr>
          </a:lstStyle>
          <a:p>
            <a:pPr lvl="0"/>
            <a:r>
              <a:rPr lang="en-US"/>
              <a:t>Click to edit Master text styles</a:t>
            </a:r>
          </a:p>
          <a:p>
            <a:pPr lvl="1"/>
            <a:r>
              <a:rPr lang="en-US"/>
              <a:t>Second level</a:t>
            </a:r>
          </a:p>
        </p:txBody>
      </p:sp>
      <p:sp>
        <p:nvSpPr>
          <p:cNvPr id="10" name="Title 1">
            <a:extLst>
              <a:ext uri="{FF2B5EF4-FFF2-40B4-BE49-F238E27FC236}">
                <a16:creationId xmlns:a16="http://schemas.microsoft.com/office/drawing/2014/main" id="{9AC771AB-24D2-4695-80CA-2B6F2AA8324A}"/>
              </a:ext>
            </a:extLst>
          </p:cNvPr>
          <p:cNvSpPr txBox="1">
            <a:spLocks/>
          </p:cNvSpPr>
          <p:nvPr userDrawn="1"/>
        </p:nvSpPr>
        <p:spPr>
          <a:xfrm>
            <a:off x="375353" y="330525"/>
            <a:ext cx="5644448" cy="371475"/>
          </a:xfrm>
          <a:prstGeom prst="rect">
            <a:avLst/>
          </a:prstGeom>
        </p:spPr>
        <p:txBody>
          <a:bodyPr vert="horz" lIns="0" tIns="0" rIns="0" bIns="0" rtlCol="0" anchor="t" anchorCtr="0">
            <a:noAutofit/>
          </a:bodyPr>
          <a:lstStyle>
            <a:lvl1pPr algn="l" defTabSz="914400" rtl="0" eaLnBrk="1" latinLnBrk="0" hangingPunct="1">
              <a:lnSpc>
                <a:spcPts val="3400"/>
              </a:lnSpc>
              <a:spcBef>
                <a:spcPct val="0"/>
              </a:spcBef>
              <a:buNone/>
              <a:defRPr sz="3200" b="1" kern="1200">
                <a:solidFill>
                  <a:schemeClr val="tx1"/>
                </a:solidFill>
                <a:latin typeface="+mj-lt"/>
                <a:ea typeface="+mj-ea"/>
                <a:cs typeface="+mj-cs"/>
              </a:defRPr>
            </a:lvl1pPr>
          </a:lstStyle>
          <a:p>
            <a:r>
              <a:rPr lang="en-US"/>
              <a:t>Content</a:t>
            </a:r>
            <a:endParaRPr lang="en-GB" dirty="0"/>
          </a:p>
        </p:txBody>
      </p:sp>
    </p:spTree>
    <p:extLst>
      <p:ext uri="{BB962C8B-B14F-4D97-AF65-F5344CB8AC3E}">
        <p14:creationId xmlns:p14="http://schemas.microsoft.com/office/powerpoint/2010/main" val="2353196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option 1">
    <p:bg>
      <p:bgPr>
        <a:solidFill>
          <a:schemeClr val="accent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01B64F1-D4F7-4CEC-9887-61484B16DBD9}"/>
              </a:ext>
            </a:extLst>
          </p:cNvPr>
          <p:cNvSpPr>
            <a:spLocks noGrp="1"/>
          </p:cNvSpPr>
          <p:nvPr>
            <p:ph type="ftr" sz="quarter" idx="11"/>
          </p:nvPr>
        </p:nvSpPr>
        <p:spPr/>
        <p:txBody>
          <a:bodyPr/>
          <a:lstStyle/>
          <a:p>
            <a:r>
              <a:rPr lang="en-US"/>
              <a:t>Economic Security, Work &amp; Young People</a:t>
            </a:r>
            <a:endParaRPr lang="en-GB"/>
          </a:p>
        </p:txBody>
      </p:sp>
      <p:sp>
        <p:nvSpPr>
          <p:cNvPr id="4" name="Slide Number Placeholder 3">
            <a:extLst>
              <a:ext uri="{FF2B5EF4-FFF2-40B4-BE49-F238E27FC236}">
                <a16:creationId xmlns:a16="http://schemas.microsoft.com/office/drawing/2014/main" id="{FD3538AC-B89D-49F8-BD54-A6A9A595423A}"/>
              </a:ext>
            </a:extLst>
          </p:cNvPr>
          <p:cNvSpPr>
            <a:spLocks noGrp="1"/>
          </p:cNvSpPr>
          <p:nvPr>
            <p:ph type="sldNum" sz="quarter" idx="12"/>
          </p:nvPr>
        </p:nvSpPr>
        <p:spPr/>
        <p:txBody>
          <a:bodyPr/>
          <a:lstStyle/>
          <a:p>
            <a:fld id="{F0BBBF86-B52A-4F64-A529-D52BF5258141}" type="slidenum">
              <a:rPr lang="en-GB" smtClean="0"/>
              <a:t>‹#›</a:t>
            </a:fld>
            <a:endParaRPr lang="en-GB"/>
          </a:p>
        </p:txBody>
      </p:sp>
      <p:sp>
        <p:nvSpPr>
          <p:cNvPr id="6" name="Rectangle 5">
            <a:extLst>
              <a:ext uri="{FF2B5EF4-FFF2-40B4-BE49-F238E27FC236}">
                <a16:creationId xmlns:a16="http://schemas.microsoft.com/office/drawing/2014/main" id="{16736FF8-5A4E-4CBC-AA1B-26F017B526A7}"/>
              </a:ext>
            </a:extLst>
          </p:cNvPr>
          <p:cNvSpPr/>
          <p:nvPr userDrawn="1"/>
        </p:nvSpPr>
        <p:spPr>
          <a:xfrm>
            <a:off x="381600" y="0"/>
            <a:ext cx="954000" cy="23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53783548-18F4-4329-91B7-8405C8F4B3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66400" y="608400"/>
            <a:ext cx="3081600" cy="2380544"/>
          </a:xfrm>
          <a:prstGeom prst="rect">
            <a:avLst/>
          </a:prstGeom>
        </p:spPr>
      </p:pic>
      <p:sp>
        <p:nvSpPr>
          <p:cNvPr id="10" name="Text Placeholder 9">
            <a:extLst>
              <a:ext uri="{FF2B5EF4-FFF2-40B4-BE49-F238E27FC236}">
                <a16:creationId xmlns:a16="http://schemas.microsoft.com/office/drawing/2014/main" id="{81FBCE4C-B47A-4D0B-BF23-302D755D5DB1}"/>
              </a:ext>
            </a:extLst>
          </p:cNvPr>
          <p:cNvSpPr>
            <a:spLocks noGrp="1"/>
          </p:cNvSpPr>
          <p:nvPr>
            <p:ph type="body" sz="quarter" idx="13"/>
          </p:nvPr>
        </p:nvSpPr>
        <p:spPr>
          <a:xfrm>
            <a:off x="381000" y="1825377"/>
            <a:ext cx="8539976" cy="3812400"/>
          </a:xfrm>
        </p:spPr>
        <p:txBody>
          <a:bodyPr/>
          <a:lstStyle>
            <a:lvl1pPr>
              <a:lnSpc>
                <a:spcPts val="6900"/>
              </a:lnSpc>
              <a:spcAft>
                <a:spcPts val="0"/>
              </a:spcAft>
              <a:defRPr sz="6400" b="1" spc="-200" baseline="0">
                <a:latin typeface="+mj-lt"/>
              </a:defRPr>
            </a:lvl1pPr>
          </a:lstStyle>
          <a:p>
            <a:pPr lvl="0"/>
            <a:r>
              <a:rPr lang="en-US"/>
              <a:t>Click to edit Master text styles</a:t>
            </a:r>
          </a:p>
        </p:txBody>
      </p:sp>
    </p:spTree>
    <p:extLst>
      <p:ext uri="{BB962C8B-B14F-4D97-AF65-F5344CB8AC3E}">
        <p14:creationId xmlns:p14="http://schemas.microsoft.com/office/powerpoint/2010/main" val="2788586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option 2">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01B64F1-D4F7-4CEC-9887-61484B16DBD9}"/>
              </a:ext>
            </a:extLst>
          </p:cNvPr>
          <p:cNvSpPr>
            <a:spLocks noGrp="1"/>
          </p:cNvSpPr>
          <p:nvPr>
            <p:ph type="ftr" sz="quarter" idx="11"/>
          </p:nvPr>
        </p:nvSpPr>
        <p:spPr/>
        <p:txBody>
          <a:bodyPr/>
          <a:lstStyle>
            <a:lvl1pPr>
              <a:defRPr>
                <a:solidFill>
                  <a:schemeClr val="bg2"/>
                </a:solidFill>
              </a:defRPr>
            </a:lvl1pPr>
          </a:lstStyle>
          <a:p>
            <a:r>
              <a:rPr lang="en-US"/>
              <a:t>Economic Security, Work &amp; Young People</a:t>
            </a:r>
            <a:endParaRPr lang="en-GB"/>
          </a:p>
        </p:txBody>
      </p:sp>
      <p:sp>
        <p:nvSpPr>
          <p:cNvPr id="4" name="Slide Number Placeholder 3">
            <a:extLst>
              <a:ext uri="{FF2B5EF4-FFF2-40B4-BE49-F238E27FC236}">
                <a16:creationId xmlns:a16="http://schemas.microsoft.com/office/drawing/2014/main" id="{FD3538AC-B89D-49F8-BD54-A6A9A595423A}"/>
              </a:ext>
            </a:extLst>
          </p:cNvPr>
          <p:cNvSpPr>
            <a:spLocks noGrp="1"/>
          </p:cNvSpPr>
          <p:nvPr>
            <p:ph type="sldNum" sz="quarter" idx="12"/>
          </p:nvPr>
        </p:nvSpPr>
        <p:spPr/>
        <p:txBody>
          <a:bodyPr/>
          <a:lstStyle>
            <a:lvl1pPr>
              <a:defRPr>
                <a:solidFill>
                  <a:schemeClr val="bg2"/>
                </a:solidFill>
              </a:defRPr>
            </a:lvl1pPr>
          </a:lstStyle>
          <a:p>
            <a:fld id="{F0BBBF86-B52A-4F64-A529-D52BF5258141}" type="slidenum">
              <a:rPr lang="en-GB" smtClean="0"/>
              <a:pPr/>
              <a:t>‹#›</a:t>
            </a:fld>
            <a:endParaRPr lang="en-GB"/>
          </a:p>
        </p:txBody>
      </p:sp>
      <p:sp>
        <p:nvSpPr>
          <p:cNvPr id="6" name="Rectangle 5">
            <a:extLst>
              <a:ext uri="{FF2B5EF4-FFF2-40B4-BE49-F238E27FC236}">
                <a16:creationId xmlns:a16="http://schemas.microsoft.com/office/drawing/2014/main" id="{16736FF8-5A4E-4CBC-AA1B-26F017B526A7}"/>
              </a:ext>
            </a:extLst>
          </p:cNvPr>
          <p:cNvSpPr/>
          <p:nvPr userDrawn="1"/>
        </p:nvSpPr>
        <p:spPr>
          <a:xfrm>
            <a:off x="381600" y="0"/>
            <a:ext cx="954000" cy="23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53783548-18F4-4329-91B7-8405C8F4B38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466400" y="608400"/>
            <a:ext cx="3081600" cy="2380543"/>
          </a:xfrm>
          <a:prstGeom prst="rect">
            <a:avLst/>
          </a:prstGeom>
        </p:spPr>
      </p:pic>
      <p:sp>
        <p:nvSpPr>
          <p:cNvPr id="10" name="Text Placeholder 9">
            <a:extLst>
              <a:ext uri="{FF2B5EF4-FFF2-40B4-BE49-F238E27FC236}">
                <a16:creationId xmlns:a16="http://schemas.microsoft.com/office/drawing/2014/main" id="{81FBCE4C-B47A-4D0B-BF23-302D755D5DB1}"/>
              </a:ext>
            </a:extLst>
          </p:cNvPr>
          <p:cNvSpPr>
            <a:spLocks noGrp="1"/>
          </p:cNvSpPr>
          <p:nvPr>
            <p:ph type="body" sz="quarter" idx="13"/>
          </p:nvPr>
        </p:nvSpPr>
        <p:spPr>
          <a:xfrm>
            <a:off x="381000" y="1825377"/>
            <a:ext cx="6487200" cy="3963600"/>
          </a:xfrm>
        </p:spPr>
        <p:txBody>
          <a:bodyPr/>
          <a:lstStyle>
            <a:lvl1pPr>
              <a:lnSpc>
                <a:spcPts val="3600"/>
              </a:lnSpc>
              <a:spcAft>
                <a:spcPts val="0"/>
              </a:spcAft>
              <a:defRPr sz="3000" b="1">
                <a:solidFill>
                  <a:schemeClr val="bg2"/>
                </a:solidFill>
                <a:latin typeface="+mj-lt"/>
              </a:defRPr>
            </a:lvl1pPr>
          </a:lstStyle>
          <a:p>
            <a:pPr lvl="0"/>
            <a:r>
              <a:rPr lang="en-US"/>
              <a:t>Click to edit Master text styles</a:t>
            </a:r>
          </a:p>
        </p:txBody>
      </p:sp>
    </p:spTree>
    <p:extLst>
      <p:ext uri="{BB962C8B-B14F-4D97-AF65-F5344CB8AC3E}">
        <p14:creationId xmlns:p14="http://schemas.microsoft.com/office/powerpoint/2010/main" val="145481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option 1">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E6611D-C288-4FA0-B784-F1F1E302E17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6274800" y="1429200"/>
            <a:ext cx="5917200" cy="5428800"/>
          </a:xfrm>
          <a:prstGeom prst="rect">
            <a:avLst/>
          </a:prstGeom>
        </p:spPr>
      </p:pic>
      <p:sp>
        <p:nvSpPr>
          <p:cNvPr id="2" name="Title 1">
            <a:extLst>
              <a:ext uri="{FF2B5EF4-FFF2-40B4-BE49-F238E27FC236}">
                <a16:creationId xmlns:a16="http://schemas.microsoft.com/office/drawing/2014/main" id="{E7832CD5-E0DB-4FA3-8830-33DEBDE81D54}"/>
              </a:ext>
            </a:extLst>
          </p:cNvPr>
          <p:cNvSpPr>
            <a:spLocks noGrp="1"/>
          </p:cNvSpPr>
          <p:nvPr>
            <p:ph type="title"/>
          </p:nvPr>
        </p:nvSpPr>
        <p:spPr>
          <a:xfrm>
            <a:off x="385804" y="1933902"/>
            <a:ext cx="6483600" cy="2852737"/>
          </a:xfrm>
        </p:spPr>
        <p:txBody>
          <a:bodyPr anchor="t" anchorCtr="0"/>
          <a:lstStyle>
            <a:lvl1pPr>
              <a:lnSpc>
                <a:spcPts val="10264"/>
              </a:lnSpc>
              <a:defRPr sz="10625" spc="-100" baseline="0"/>
            </a:lvl1pPr>
          </a:lstStyle>
          <a:p>
            <a:r>
              <a:rPr lang="en-US"/>
              <a:t>Click to edit Master title style</a:t>
            </a:r>
            <a:endParaRPr lang="en-GB" dirty="0"/>
          </a:p>
        </p:txBody>
      </p:sp>
      <p:sp>
        <p:nvSpPr>
          <p:cNvPr id="4" name="Rectangle 3">
            <a:extLst>
              <a:ext uri="{FF2B5EF4-FFF2-40B4-BE49-F238E27FC236}">
                <a16:creationId xmlns:a16="http://schemas.microsoft.com/office/drawing/2014/main" id="{63EA26D5-8434-4A0A-BD47-5AA183EBCDEB}"/>
              </a:ext>
            </a:extLst>
          </p:cNvPr>
          <p:cNvSpPr/>
          <p:nvPr userDrawn="1"/>
        </p:nvSpPr>
        <p:spPr>
          <a:xfrm>
            <a:off x="381600" y="0"/>
            <a:ext cx="954000" cy="23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39839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o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32CD5-E0DB-4FA3-8830-33DEBDE81D54}"/>
              </a:ext>
            </a:extLst>
          </p:cNvPr>
          <p:cNvSpPr>
            <a:spLocks noGrp="1"/>
          </p:cNvSpPr>
          <p:nvPr>
            <p:ph type="title"/>
          </p:nvPr>
        </p:nvSpPr>
        <p:spPr>
          <a:xfrm>
            <a:off x="385804" y="1933902"/>
            <a:ext cx="6483600" cy="2852737"/>
          </a:xfrm>
        </p:spPr>
        <p:txBody>
          <a:bodyPr anchor="t" anchorCtr="0"/>
          <a:lstStyle>
            <a:lvl1pPr>
              <a:lnSpc>
                <a:spcPts val="10264"/>
              </a:lnSpc>
              <a:defRPr sz="10625" spc="-100" baseline="0"/>
            </a:lvl1pPr>
          </a:lstStyle>
          <a:p>
            <a:r>
              <a:rPr lang="en-US"/>
              <a:t>Click to edit Master title style</a:t>
            </a:r>
            <a:endParaRPr lang="en-GB" dirty="0"/>
          </a:p>
        </p:txBody>
      </p:sp>
    </p:spTree>
    <p:extLst>
      <p:ext uri="{BB962C8B-B14F-4D97-AF65-F5344CB8AC3E}">
        <p14:creationId xmlns:p14="http://schemas.microsoft.com/office/powerpoint/2010/main" val="1498990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CF1EE5-A77B-41CC-B492-D711422CC9BB}"/>
              </a:ext>
            </a:extLst>
          </p:cNvPr>
          <p:cNvSpPr>
            <a:spLocks noGrp="1"/>
          </p:cNvSpPr>
          <p:nvPr>
            <p:ph type="title"/>
          </p:nvPr>
        </p:nvSpPr>
        <p:spPr>
          <a:xfrm>
            <a:off x="375352" y="331258"/>
            <a:ext cx="11437236" cy="8748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7B6CA2FC-F3F9-404D-A89A-1936DF24C763}"/>
              </a:ext>
            </a:extLst>
          </p:cNvPr>
          <p:cNvSpPr>
            <a:spLocks noGrp="1"/>
          </p:cNvSpPr>
          <p:nvPr>
            <p:ph type="body" idx="1"/>
          </p:nvPr>
        </p:nvSpPr>
        <p:spPr>
          <a:xfrm>
            <a:off x="381600" y="1859244"/>
            <a:ext cx="11430988" cy="41544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B2168734-1634-4747-9D5F-26118DE88ECB}"/>
              </a:ext>
            </a:extLst>
          </p:cNvPr>
          <p:cNvSpPr>
            <a:spLocks noGrp="1"/>
          </p:cNvSpPr>
          <p:nvPr>
            <p:ph type="dt" sz="half" idx="2"/>
          </p:nvPr>
        </p:nvSpPr>
        <p:spPr>
          <a:xfrm>
            <a:off x="382588" y="7372350"/>
            <a:ext cx="2743200" cy="365125"/>
          </a:xfrm>
          <a:prstGeom prst="rect">
            <a:avLst/>
          </a:prstGeom>
        </p:spPr>
        <p:txBody>
          <a:bodyPr vert="horz" lIns="0" tIns="0" rIns="0" bIns="0" rtlCol="0" anchor="b" anchorCtr="0"/>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1A2E6743-2847-4688-9F85-84ED208187AD}"/>
              </a:ext>
            </a:extLst>
          </p:cNvPr>
          <p:cNvSpPr>
            <a:spLocks noGrp="1"/>
          </p:cNvSpPr>
          <p:nvPr>
            <p:ph type="ftr" sz="quarter" idx="3"/>
          </p:nvPr>
        </p:nvSpPr>
        <p:spPr>
          <a:xfrm>
            <a:off x="2552400" y="6283956"/>
            <a:ext cx="5637600" cy="237600"/>
          </a:xfrm>
          <a:prstGeom prst="rect">
            <a:avLst/>
          </a:prstGeom>
        </p:spPr>
        <p:txBody>
          <a:bodyPr vert="horz" lIns="0" tIns="0" rIns="0" bIns="0" rtlCol="0" anchor="b" anchorCtr="0"/>
          <a:lstStyle>
            <a:lvl1pPr>
              <a:defRPr lang="en-GB" sz="1200" kern="900" baseline="0">
                <a:solidFill>
                  <a:schemeClr val="tx2"/>
                </a:solidFill>
                <a:latin typeface="+mn-lt"/>
              </a:defRPr>
            </a:lvl1pPr>
          </a:lstStyle>
          <a:p>
            <a:pPr>
              <a:lnSpc>
                <a:spcPts val="4002"/>
              </a:lnSpc>
            </a:pPr>
            <a:r>
              <a:rPr lang="en-US"/>
              <a:t>Economic Security, Work &amp; Young People</a:t>
            </a:r>
            <a:endParaRPr lang="en-GB" dirty="0"/>
          </a:p>
        </p:txBody>
      </p:sp>
      <p:sp>
        <p:nvSpPr>
          <p:cNvPr id="6" name="Slide Number Placeholder 5">
            <a:extLst>
              <a:ext uri="{FF2B5EF4-FFF2-40B4-BE49-F238E27FC236}">
                <a16:creationId xmlns:a16="http://schemas.microsoft.com/office/drawing/2014/main" id="{8041F80D-CE26-4C80-8922-7EBE1D8083A2}"/>
              </a:ext>
            </a:extLst>
          </p:cNvPr>
          <p:cNvSpPr>
            <a:spLocks noGrp="1"/>
          </p:cNvSpPr>
          <p:nvPr>
            <p:ph type="sldNum" sz="quarter" idx="4"/>
          </p:nvPr>
        </p:nvSpPr>
        <p:spPr>
          <a:xfrm>
            <a:off x="381600" y="6283956"/>
            <a:ext cx="1296000" cy="237600"/>
          </a:xfrm>
          <a:prstGeom prst="rect">
            <a:avLst/>
          </a:prstGeom>
        </p:spPr>
        <p:txBody>
          <a:bodyPr vert="horz" lIns="0" tIns="0" rIns="0" bIns="0" rtlCol="0" anchor="b" anchorCtr="0"/>
          <a:lstStyle>
            <a:lvl1pPr algn="l">
              <a:lnSpc>
                <a:spcPts val="4002"/>
              </a:lnSpc>
              <a:defRPr sz="1200" kern="900" baseline="0">
                <a:solidFill>
                  <a:schemeClr val="tx2"/>
                </a:solidFill>
                <a:latin typeface="+mn-lt"/>
              </a:defRPr>
            </a:lvl1pPr>
          </a:lstStyle>
          <a:p>
            <a:fld id="{F0BBBF86-B52A-4F64-A529-D52BF5258141}" type="slidenum">
              <a:rPr lang="en-GB" smtClean="0"/>
              <a:pPr/>
              <a:t>‹#›</a:t>
            </a:fld>
            <a:endParaRPr lang="en-GB"/>
          </a:p>
        </p:txBody>
      </p:sp>
      <p:sp>
        <p:nvSpPr>
          <p:cNvPr id="7" name="Rectangle 6">
            <a:extLst>
              <a:ext uri="{FF2B5EF4-FFF2-40B4-BE49-F238E27FC236}">
                <a16:creationId xmlns:a16="http://schemas.microsoft.com/office/drawing/2014/main" id="{6269EFE5-5483-499B-B96D-E4A975C02A6A}"/>
              </a:ext>
            </a:extLst>
          </p:cNvPr>
          <p:cNvSpPr/>
          <p:nvPr userDrawn="1"/>
        </p:nvSpPr>
        <p:spPr>
          <a:xfrm>
            <a:off x="381600" y="0"/>
            <a:ext cx="954000" cy="23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8504534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65" r:id="rId7"/>
    <p:sldLayoutId id="2147483651" r:id="rId8"/>
    <p:sldLayoutId id="2147483675" r:id="rId9"/>
    <p:sldLayoutId id="2147483676" r:id="rId10"/>
    <p:sldLayoutId id="2147483677" r:id="rId11"/>
    <p:sldLayoutId id="2147483678" r:id="rId12"/>
    <p:sldLayoutId id="2147483650" r:id="rId13"/>
    <p:sldLayoutId id="2147483652" r:id="rId14"/>
    <p:sldLayoutId id="2147483680"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54" r:id="rId25"/>
    <p:sldLayoutId id="2147483679" r:id="rId26"/>
    <p:sldLayoutId id="2147483655" r:id="rId27"/>
  </p:sldLayoutIdLst>
  <p:hf hdr="0" dt="0"/>
  <p:txStyles>
    <p:titleStyle>
      <a:lvl1pPr algn="l" defTabSz="914400" rtl="0" eaLnBrk="1" latinLnBrk="0" hangingPunct="1">
        <a:lnSpc>
          <a:spcPts val="3400"/>
        </a:lnSpc>
        <a:spcBef>
          <a:spcPct val="0"/>
        </a:spcBef>
        <a:buNone/>
        <a:defRPr sz="3200" b="1" kern="1200">
          <a:solidFill>
            <a:schemeClr val="tx1"/>
          </a:solidFill>
          <a:latin typeface="+mj-lt"/>
          <a:ea typeface="+mj-ea"/>
          <a:cs typeface="+mj-cs"/>
        </a:defRPr>
      </a:lvl1pPr>
    </p:titleStyle>
    <p:bodyStyle>
      <a:lvl1pPr marL="0" indent="0" algn="l" defTabSz="914400" rtl="0" eaLnBrk="1" latinLnBrk="0" hangingPunct="1">
        <a:lnSpc>
          <a:spcPts val="3000"/>
        </a:lnSpc>
        <a:spcBef>
          <a:spcPts val="0"/>
        </a:spcBef>
        <a:spcAft>
          <a:spcPts val="802"/>
        </a:spcAft>
        <a:buFont typeface="Arial" panose="020B0604020202020204" pitchFamily="34" charset="0"/>
        <a:buNone/>
        <a:defRPr sz="2800" kern="1200">
          <a:solidFill>
            <a:schemeClr val="tx1"/>
          </a:solidFill>
          <a:latin typeface="+mn-lt"/>
          <a:ea typeface="+mn-ea"/>
          <a:cs typeface="+mn-cs"/>
        </a:defRPr>
      </a:lvl1pPr>
      <a:lvl2pPr marL="0" indent="0" algn="l" defTabSz="914400" rtl="0" eaLnBrk="1" latinLnBrk="0" hangingPunct="1">
        <a:lnSpc>
          <a:spcPts val="2400"/>
        </a:lnSpc>
        <a:spcBef>
          <a:spcPts val="0"/>
        </a:spcBef>
        <a:spcAft>
          <a:spcPts val="1125"/>
        </a:spcAft>
        <a:buFont typeface="Arial" panose="020B0604020202020204" pitchFamily="34" charset="0"/>
        <a:buNone/>
        <a:defRPr sz="2250" b="1" kern="1200">
          <a:solidFill>
            <a:schemeClr val="tx1"/>
          </a:solidFill>
          <a:latin typeface="Gill Sans MT" panose="020B0502020104020203" pitchFamily="34" charset="0"/>
          <a:ea typeface="+mn-ea"/>
          <a:cs typeface="Gill Sans" panose="020B0502020104020203" pitchFamily="34" charset="-79"/>
        </a:defRPr>
      </a:lvl2pPr>
      <a:lvl3pPr marL="230400" indent="-230400" algn="l" defTabSz="914400" rtl="0" eaLnBrk="1" latinLnBrk="0" hangingPunct="1">
        <a:lnSpc>
          <a:spcPts val="2400"/>
        </a:lnSpc>
        <a:spcBef>
          <a:spcPts val="0"/>
        </a:spcBef>
        <a:spcAft>
          <a:spcPts val="1125"/>
        </a:spcAft>
        <a:buFont typeface="Arial" panose="020B0604020202020204" pitchFamily="34" charset="0"/>
        <a:buChar char="•"/>
        <a:defRPr sz="2250" kern="1200">
          <a:solidFill>
            <a:schemeClr val="tx1"/>
          </a:solidFill>
          <a:latin typeface="+mn-lt"/>
          <a:ea typeface="+mn-ea"/>
          <a:cs typeface="+mn-cs"/>
        </a:defRPr>
      </a:lvl3pPr>
      <a:lvl4pPr marL="0" indent="0" algn="l" defTabSz="914400" rtl="0" eaLnBrk="1" latinLnBrk="0" hangingPunct="1">
        <a:lnSpc>
          <a:spcPts val="2400"/>
        </a:lnSpc>
        <a:spcBef>
          <a:spcPts val="0"/>
        </a:spcBef>
        <a:spcAft>
          <a:spcPts val="281"/>
        </a:spcAft>
        <a:buFont typeface="Arial" panose="020B0604020202020204" pitchFamily="34" charset="0"/>
        <a:buNone/>
        <a:defRPr sz="2000" b="0" kern="1200">
          <a:solidFill>
            <a:schemeClr val="tx1"/>
          </a:solidFill>
          <a:latin typeface="+mn-lt"/>
          <a:ea typeface="+mn-ea"/>
          <a:cs typeface="+mn-cs"/>
        </a:defRPr>
      </a:lvl4pPr>
      <a:lvl5pPr marL="230400" indent="-228600" algn="l" defTabSz="914400" rtl="0" eaLnBrk="1" latinLnBrk="0" hangingPunct="1">
        <a:lnSpc>
          <a:spcPts val="2400"/>
        </a:lnSpc>
        <a:spcBef>
          <a:spcPts val="0"/>
        </a:spcBef>
        <a:spcAft>
          <a:spcPts val="709"/>
        </a:spcAft>
        <a:buFont typeface="Arial" panose="020B0604020202020204" pitchFamily="34" charset="0"/>
        <a:buChar char="•"/>
        <a:defRPr sz="2000" kern="1200">
          <a:solidFill>
            <a:schemeClr val="tx1"/>
          </a:solidFill>
          <a:latin typeface="+mn-lt"/>
          <a:ea typeface="+mn-ea"/>
          <a:cs typeface="+mn-cs"/>
        </a:defRPr>
      </a:lvl5pPr>
      <a:lvl6pPr marL="0" indent="0" algn="l" defTabSz="914400" rtl="0" eaLnBrk="1" latinLnBrk="0" hangingPunct="1">
        <a:lnSpc>
          <a:spcPts val="2400"/>
        </a:lnSpc>
        <a:spcBef>
          <a:spcPts val="0"/>
        </a:spcBef>
        <a:spcAft>
          <a:spcPts val="1389"/>
        </a:spcAft>
        <a:buFont typeface="Arial" panose="020B0604020202020204" pitchFamily="34" charset="0"/>
        <a:buNone/>
        <a:defRPr sz="2000" b="1" kern="1200">
          <a:solidFill>
            <a:schemeClr val="tx1"/>
          </a:solidFill>
          <a:latin typeface="+mj-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41" userDrawn="1">
          <p15:clr>
            <a:srgbClr val="F26B43"/>
          </p15:clr>
        </p15:guide>
        <p15:guide id="4" pos="7441" userDrawn="1">
          <p15:clr>
            <a:srgbClr val="F26B43"/>
          </p15:clr>
        </p15:guide>
        <p15:guide id="5" orient="horz" pos="241" userDrawn="1">
          <p15:clr>
            <a:srgbClr val="F26B43"/>
          </p15:clr>
        </p15:guide>
        <p15:guide id="6" orient="horz" pos="4082" userDrawn="1">
          <p15:clr>
            <a:srgbClr val="F26B43"/>
          </p15:clr>
        </p15:guide>
        <p15:guide id="7" orient="horz" pos="3793" userDrawn="1">
          <p15:clr>
            <a:srgbClr val="F26B43"/>
          </p15:clr>
        </p15:guide>
        <p15:guide id="8" orient="horz" pos="120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7.xml"/><Relationship Id="rId5" Type="http://schemas.openxmlformats.org/officeDocument/2006/relationships/image" Target="../media/image19.jp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7.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7.jpg"/><Relationship Id="rId1" Type="http://schemas.openxmlformats.org/officeDocument/2006/relationships/slideLayout" Target="../slideLayouts/slideLayout2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3.xml"/><Relationship Id="rId4" Type="http://schemas.openxmlformats.org/officeDocument/2006/relationships/image" Target="../media/image41.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03C44-727E-4123-84C3-EF4B528F7D38}"/>
              </a:ext>
            </a:extLst>
          </p:cNvPr>
          <p:cNvSpPr>
            <a:spLocks noGrp="1"/>
          </p:cNvSpPr>
          <p:nvPr>
            <p:ph type="ctrTitle"/>
          </p:nvPr>
        </p:nvSpPr>
        <p:spPr>
          <a:xfrm>
            <a:off x="687600" y="2142666"/>
            <a:ext cx="10525832" cy="515466"/>
          </a:xfrm>
        </p:spPr>
        <p:txBody>
          <a:bodyPr/>
          <a:lstStyle/>
          <a:p>
            <a:r>
              <a:rPr lang="en-US" dirty="0"/>
              <a:t>Economic Security, Work &amp; Young People</a:t>
            </a:r>
            <a:endParaRPr lang="en-GB" dirty="0"/>
          </a:p>
        </p:txBody>
      </p:sp>
      <p:sp>
        <p:nvSpPr>
          <p:cNvPr id="3" name="Subtitle 2">
            <a:extLst>
              <a:ext uri="{FF2B5EF4-FFF2-40B4-BE49-F238E27FC236}">
                <a16:creationId xmlns:a16="http://schemas.microsoft.com/office/drawing/2014/main" id="{3FFD3846-7CE8-42D5-9213-B6CDB0400E9B}"/>
              </a:ext>
            </a:extLst>
          </p:cNvPr>
          <p:cNvSpPr>
            <a:spLocks noGrp="1"/>
          </p:cNvSpPr>
          <p:nvPr>
            <p:ph type="subTitle" idx="1"/>
          </p:nvPr>
        </p:nvSpPr>
        <p:spPr>
          <a:xfrm>
            <a:off x="751768" y="2658132"/>
            <a:ext cx="9144000" cy="1040400"/>
          </a:xfrm>
        </p:spPr>
        <p:txBody>
          <a:bodyPr/>
          <a:lstStyle/>
          <a:p>
            <a:r>
              <a:rPr lang="en-US" dirty="0"/>
              <a:t>Lessons from the RSA's economic security stream</a:t>
            </a:r>
            <a:endParaRPr lang="en-GB" dirty="0"/>
          </a:p>
        </p:txBody>
      </p:sp>
    </p:spTree>
    <p:extLst>
      <p:ext uri="{BB962C8B-B14F-4D97-AF65-F5344CB8AC3E}">
        <p14:creationId xmlns:p14="http://schemas.microsoft.com/office/powerpoint/2010/main" val="3699290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3B08110-ED96-46FC-997D-1691940056C9}"/>
              </a:ext>
            </a:extLst>
          </p:cNvPr>
          <p:cNvSpPr>
            <a:spLocks noGrp="1"/>
          </p:cNvSpPr>
          <p:nvPr>
            <p:ph type="ftr" sz="quarter" idx="11"/>
          </p:nvPr>
        </p:nvSpPr>
        <p:spPr/>
        <p:txBody>
          <a:bodyPr/>
          <a:lstStyle/>
          <a:p>
            <a:r>
              <a:rPr lang="en-US"/>
              <a:t>Economic Security, Work &amp; Young People</a:t>
            </a:r>
            <a:endParaRPr lang="en-GB"/>
          </a:p>
        </p:txBody>
      </p:sp>
      <p:sp>
        <p:nvSpPr>
          <p:cNvPr id="3" name="Slide Number Placeholder 2">
            <a:extLst>
              <a:ext uri="{FF2B5EF4-FFF2-40B4-BE49-F238E27FC236}">
                <a16:creationId xmlns:a16="http://schemas.microsoft.com/office/drawing/2014/main" id="{52940D1C-F596-4867-BF38-52E1F652BDB6}"/>
              </a:ext>
            </a:extLst>
          </p:cNvPr>
          <p:cNvSpPr>
            <a:spLocks noGrp="1"/>
          </p:cNvSpPr>
          <p:nvPr>
            <p:ph type="sldNum" sz="quarter" idx="12"/>
          </p:nvPr>
        </p:nvSpPr>
        <p:spPr/>
        <p:txBody>
          <a:bodyPr/>
          <a:lstStyle/>
          <a:p>
            <a:fld id="{F0BBBF86-B52A-4F64-A529-D52BF5258141}" type="slidenum">
              <a:rPr lang="en-GB" smtClean="0"/>
              <a:t>10</a:t>
            </a:fld>
            <a:endParaRPr lang="en-GB"/>
          </a:p>
        </p:txBody>
      </p:sp>
      <p:pic>
        <p:nvPicPr>
          <p:cNvPr id="5" name="Picture 4">
            <a:extLst>
              <a:ext uri="{FF2B5EF4-FFF2-40B4-BE49-F238E27FC236}">
                <a16:creationId xmlns:a16="http://schemas.microsoft.com/office/drawing/2014/main" id="{D7C5AFE0-CDFD-472F-B72B-1FE7703AFDDE}"/>
              </a:ext>
            </a:extLst>
          </p:cNvPr>
          <p:cNvPicPr>
            <a:picLocks noChangeAspect="1"/>
          </p:cNvPicPr>
          <p:nvPr/>
        </p:nvPicPr>
        <p:blipFill>
          <a:blip r:embed="rId2"/>
          <a:stretch>
            <a:fillRect/>
          </a:stretch>
        </p:blipFill>
        <p:spPr>
          <a:xfrm>
            <a:off x="2859931" y="184098"/>
            <a:ext cx="6762040" cy="5615535"/>
          </a:xfrm>
          <a:prstGeom prst="rect">
            <a:avLst/>
          </a:prstGeom>
        </p:spPr>
      </p:pic>
      <p:pic>
        <p:nvPicPr>
          <p:cNvPr id="6" name="Picture 5">
            <a:extLst>
              <a:ext uri="{FF2B5EF4-FFF2-40B4-BE49-F238E27FC236}">
                <a16:creationId xmlns:a16="http://schemas.microsoft.com/office/drawing/2014/main" id="{36654EAC-9E87-4081-A1B2-85975C4476A9}"/>
              </a:ext>
            </a:extLst>
          </p:cNvPr>
          <p:cNvPicPr>
            <a:picLocks noChangeAspect="1"/>
          </p:cNvPicPr>
          <p:nvPr/>
        </p:nvPicPr>
        <p:blipFill>
          <a:blip r:embed="rId3"/>
          <a:stretch>
            <a:fillRect/>
          </a:stretch>
        </p:blipFill>
        <p:spPr>
          <a:xfrm>
            <a:off x="1225685" y="431816"/>
            <a:ext cx="6570426" cy="5120098"/>
          </a:xfrm>
          <a:prstGeom prst="rect">
            <a:avLst/>
          </a:prstGeom>
        </p:spPr>
      </p:pic>
      <p:pic>
        <p:nvPicPr>
          <p:cNvPr id="7" name="Picture 6">
            <a:extLst>
              <a:ext uri="{FF2B5EF4-FFF2-40B4-BE49-F238E27FC236}">
                <a16:creationId xmlns:a16="http://schemas.microsoft.com/office/drawing/2014/main" id="{B274A6B1-5097-4AA7-AD56-FEAB5E72F66D}"/>
              </a:ext>
            </a:extLst>
          </p:cNvPr>
          <p:cNvPicPr>
            <a:picLocks noChangeAspect="1"/>
          </p:cNvPicPr>
          <p:nvPr/>
        </p:nvPicPr>
        <p:blipFill>
          <a:blip r:embed="rId4"/>
          <a:stretch>
            <a:fillRect/>
          </a:stretch>
        </p:blipFill>
        <p:spPr>
          <a:xfrm>
            <a:off x="3793990" y="336443"/>
            <a:ext cx="7911118" cy="5463189"/>
          </a:xfrm>
          <a:prstGeom prst="rect">
            <a:avLst/>
          </a:prstGeom>
        </p:spPr>
      </p:pic>
    </p:spTree>
    <p:extLst>
      <p:ext uri="{BB962C8B-B14F-4D97-AF65-F5344CB8AC3E}">
        <p14:creationId xmlns:p14="http://schemas.microsoft.com/office/powerpoint/2010/main" val="2358398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3B08110-ED96-46FC-997D-1691940056C9}"/>
              </a:ext>
            </a:extLst>
          </p:cNvPr>
          <p:cNvSpPr>
            <a:spLocks noGrp="1"/>
          </p:cNvSpPr>
          <p:nvPr>
            <p:ph type="ftr" sz="quarter" idx="11"/>
          </p:nvPr>
        </p:nvSpPr>
        <p:spPr/>
        <p:txBody>
          <a:bodyPr/>
          <a:lstStyle/>
          <a:p>
            <a:r>
              <a:rPr lang="en-US"/>
              <a:t>Economic Security, Work &amp; Young People</a:t>
            </a:r>
            <a:endParaRPr lang="en-GB"/>
          </a:p>
        </p:txBody>
      </p:sp>
      <p:sp>
        <p:nvSpPr>
          <p:cNvPr id="3" name="Slide Number Placeholder 2">
            <a:extLst>
              <a:ext uri="{FF2B5EF4-FFF2-40B4-BE49-F238E27FC236}">
                <a16:creationId xmlns:a16="http://schemas.microsoft.com/office/drawing/2014/main" id="{52940D1C-F596-4867-BF38-52E1F652BDB6}"/>
              </a:ext>
            </a:extLst>
          </p:cNvPr>
          <p:cNvSpPr>
            <a:spLocks noGrp="1"/>
          </p:cNvSpPr>
          <p:nvPr>
            <p:ph type="sldNum" sz="quarter" idx="12"/>
          </p:nvPr>
        </p:nvSpPr>
        <p:spPr/>
        <p:txBody>
          <a:bodyPr/>
          <a:lstStyle/>
          <a:p>
            <a:fld id="{F0BBBF86-B52A-4F64-A529-D52BF5258141}" type="slidenum">
              <a:rPr lang="en-GB" smtClean="0"/>
              <a:t>11</a:t>
            </a:fld>
            <a:endParaRPr lang="en-GB"/>
          </a:p>
        </p:txBody>
      </p:sp>
      <p:pic>
        <p:nvPicPr>
          <p:cNvPr id="5" name="Picture 4">
            <a:extLst>
              <a:ext uri="{FF2B5EF4-FFF2-40B4-BE49-F238E27FC236}">
                <a16:creationId xmlns:a16="http://schemas.microsoft.com/office/drawing/2014/main" id="{D7C5AFE0-CDFD-472F-B72B-1FE7703AFDDE}"/>
              </a:ext>
            </a:extLst>
          </p:cNvPr>
          <p:cNvPicPr>
            <a:picLocks noChangeAspect="1"/>
          </p:cNvPicPr>
          <p:nvPr/>
        </p:nvPicPr>
        <p:blipFill>
          <a:blip r:embed="rId2"/>
          <a:stretch>
            <a:fillRect/>
          </a:stretch>
        </p:blipFill>
        <p:spPr>
          <a:xfrm>
            <a:off x="2859931" y="184098"/>
            <a:ext cx="6762040" cy="5615535"/>
          </a:xfrm>
          <a:prstGeom prst="rect">
            <a:avLst/>
          </a:prstGeom>
        </p:spPr>
      </p:pic>
      <p:pic>
        <p:nvPicPr>
          <p:cNvPr id="6" name="Picture 5">
            <a:extLst>
              <a:ext uri="{FF2B5EF4-FFF2-40B4-BE49-F238E27FC236}">
                <a16:creationId xmlns:a16="http://schemas.microsoft.com/office/drawing/2014/main" id="{36654EAC-9E87-4081-A1B2-85975C4476A9}"/>
              </a:ext>
            </a:extLst>
          </p:cNvPr>
          <p:cNvPicPr>
            <a:picLocks noChangeAspect="1"/>
          </p:cNvPicPr>
          <p:nvPr/>
        </p:nvPicPr>
        <p:blipFill>
          <a:blip r:embed="rId3"/>
          <a:stretch>
            <a:fillRect/>
          </a:stretch>
        </p:blipFill>
        <p:spPr>
          <a:xfrm>
            <a:off x="1225685" y="431816"/>
            <a:ext cx="6570426" cy="5120098"/>
          </a:xfrm>
          <a:prstGeom prst="rect">
            <a:avLst/>
          </a:prstGeom>
        </p:spPr>
      </p:pic>
      <p:pic>
        <p:nvPicPr>
          <p:cNvPr id="7" name="Picture 6">
            <a:extLst>
              <a:ext uri="{FF2B5EF4-FFF2-40B4-BE49-F238E27FC236}">
                <a16:creationId xmlns:a16="http://schemas.microsoft.com/office/drawing/2014/main" id="{B274A6B1-5097-4AA7-AD56-FEAB5E72F66D}"/>
              </a:ext>
            </a:extLst>
          </p:cNvPr>
          <p:cNvPicPr>
            <a:picLocks noChangeAspect="1"/>
          </p:cNvPicPr>
          <p:nvPr/>
        </p:nvPicPr>
        <p:blipFill>
          <a:blip r:embed="rId4"/>
          <a:stretch>
            <a:fillRect/>
          </a:stretch>
        </p:blipFill>
        <p:spPr>
          <a:xfrm>
            <a:off x="3793990" y="336443"/>
            <a:ext cx="7911118" cy="5463189"/>
          </a:xfrm>
          <a:prstGeom prst="rect">
            <a:avLst/>
          </a:prstGeom>
        </p:spPr>
      </p:pic>
      <p:pic>
        <p:nvPicPr>
          <p:cNvPr id="8" name="Picture 7" descr="Chart, bar chart&#10;&#10;Description automatically generated">
            <a:extLst>
              <a:ext uri="{FF2B5EF4-FFF2-40B4-BE49-F238E27FC236}">
                <a16:creationId xmlns:a16="http://schemas.microsoft.com/office/drawing/2014/main" id="{0C6683EB-5D2C-4044-A005-36EF6187E0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794" y="732696"/>
            <a:ext cx="8259916" cy="4819218"/>
          </a:xfrm>
          <a:prstGeom prst="rect">
            <a:avLst/>
          </a:prstGeom>
        </p:spPr>
      </p:pic>
    </p:spTree>
    <p:extLst>
      <p:ext uri="{BB962C8B-B14F-4D97-AF65-F5344CB8AC3E}">
        <p14:creationId xmlns:p14="http://schemas.microsoft.com/office/powerpoint/2010/main" val="2951073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3B08110-ED96-46FC-997D-1691940056C9}"/>
              </a:ext>
            </a:extLst>
          </p:cNvPr>
          <p:cNvSpPr>
            <a:spLocks noGrp="1"/>
          </p:cNvSpPr>
          <p:nvPr>
            <p:ph type="ftr" sz="quarter" idx="11"/>
          </p:nvPr>
        </p:nvSpPr>
        <p:spPr/>
        <p:txBody>
          <a:bodyPr/>
          <a:lstStyle/>
          <a:p>
            <a:r>
              <a:rPr lang="en-US"/>
              <a:t>Economic Security, Work &amp; Young People</a:t>
            </a:r>
            <a:endParaRPr lang="en-GB"/>
          </a:p>
        </p:txBody>
      </p:sp>
      <p:sp>
        <p:nvSpPr>
          <p:cNvPr id="3" name="Slide Number Placeholder 2">
            <a:extLst>
              <a:ext uri="{FF2B5EF4-FFF2-40B4-BE49-F238E27FC236}">
                <a16:creationId xmlns:a16="http://schemas.microsoft.com/office/drawing/2014/main" id="{52940D1C-F596-4867-BF38-52E1F652BDB6}"/>
              </a:ext>
            </a:extLst>
          </p:cNvPr>
          <p:cNvSpPr>
            <a:spLocks noGrp="1"/>
          </p:cNvSpPr>
          <p:nvPr>
            <p:ph type="sldNum" sz="quarter" idx="12"/>
          </p:nvPr>
        </p:nvSpPr>
        <p:spPr/>
        <p:txBody>
          <a:bodyPr/>
          <a:lstStyle/>
          <a:p>
            <a:fld id="{F0BBBF86-B52A-4F64-A529-D52BF5258141}" type="slidenum">
              <a:rPr lang="en-GB" smtClean="0"/>
              <a:t>12</a:t>
            </a:fld>
            <a:endParaRPr lang="en-GB"/>
          </a:p>
        </p:txBody>
      </p:sp>
      <p:pic>
        <p:nvPicPr>
          <p:cNvPr id="5" name="Picture 4">
            <a:extLst>
              <a:ext uri="{FF2B5EF4-FFF2-40B4-BE49-F238E27FC236}">
                <a16:creationId xmlns:a16="http://schemas.microsoft.com/office/drawing/2014/main" id="{D7C5AFE0-CDFD-472F-B72B-1FE7703AFDDE}"/>
              </a:ext>
            </a:extLst>
          </p:cNvPr>
          <p:cNvPicPr>
            <a:picLocks noChangeAspect="1"/>
          </p:cNvPicPr>
          <p:nvPr/>
        </p:nvPicPr>
        <p:blipFill>
          <a:blip r:embed="rId2"/>
          <a:stretch>
            <a:fillRect/>
          </a:stretch>
        </p:blipFill>
        <p:spPr>
          <a:xfrm>
            <a:off x="2859931" y="184098"/>
            <a:ext cx="6762040" cy="5615535"/>
          </a:xfrm>
          <a:prstGeom prst="rect">
            <a:avLst/>
          </a:prstGeom>
        </p:spPr>
      </p:pic>
      <p:pic>
        <p:nvPicPr>
          <p:cNvPr id="6" name="Picture 5">
            <a:extLst>
              <a:ext uri="{FF2B5EF4-FFF2-40B4-BE49-F238E27FC236}">
                <a16:creationId xmlns:a16="http://schemas.microsoft.com/office/drawing/2014/main" id="{36654EAC-9E87-4081-A1B2-85975C4476A9}"/>
              </a:ext>
            </a:extLst>
          </p:cNvPr>
          <p:cNvPicPr>
            <a:picLocks noChangeAspect="1"/>
          </p:cNvPicPr>
          <p:nvPr/>
        </p:nvPicPr>
        <p:blipFill>
          <a:blip r:embed="rId3"/>
          <a:stretch>
            <a:fillRect/>
          </a:stretch>
        </p:blipFill>
        <p:spPr>
          <a:xfrm>
            <a:off x="1225685" y="431816"/>
            <a:ext cx="6570426" cy="5120098"/>
          </a:xfrm>
          <a:prstGeom prst="rect">
            <a:avLst/>
          </a:prstGeom>
        </p:spPr>
      </p:pic>
      <p:pic>
        <p:nvPicPr>
          <p:cNvPr id="7" name="Picture 6">
            <a:extLst>
              <a:ext uri="{FF2B5EF4-FFF2-40B4-BE49-F238E27FC236}">
                <a16:creationId xmlns:a16="http://schemas.microsoft.com/office/drawing/2014/main" id="{B274A6B1-5097-4AA7-AD56-FEAB5E72F66D}"/>
              </a:ext>
            </a:extLst>
          </p:cNvPr>
          <p:cNvPicPr>
            <a:picLocks noChangeAspect="1"/>
          </p:cNvPicPr>
          <p:nvPr/>
        </p:nvPicPr>
        <p:blipFill>
          <a:blip r:embed="rId4"/>
          <a:stretch>
            <a:fillRect/>
          </a:stretch>
        </p:blipFill>
        <p:spPr>
          <a:xfrm>
            <a:off x="3793990" y="336443"/>
            <a:ext cx="7911118" cy="5463189"/>
          </a:xfrm>
          <a:prstGeom prst="rect">
            <a:avLst/>
          </a:prstGeom>
        </p:spPr>
      </p:pic>
      <p:pic>
        <p:nvPicPr>
          <p:cNvPr id="8" name="Picture 7" descr="Chart, bar chart&#10;&#10;Description automatically generated">
            <a:extLst>
              <a:ext uri="{FF2B5EF4-FFF2-40B4-BE49-F238E27FC236}">
                <a16:creationId xmlns:a16="http://schemas.microsoft.com/office/drawing/2014/main" id="{0C6683EB-5D2C-4044-A005-36EF6187E0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794" y="732696"/>
            <a:ext cx="8259916" cy="4819218"/>
          </a:xfrm>
          <a:prstGeom prst="rect">
            <a:avLst/>
          </a:prstGeom>
        </p:spPr>
      </p:pic>
      <p:pic>
        <p:nvPicPr>
          <p:cNvPr id="9" name="Picture 8">
            <a:extLst>
              <a:ext uri="{FF2B5EF4-FFF2-40B4-BE49-F238E27FC236}">
                <a16:creationId xmlns:a16="http://schemas.microsoft.com/office/drawing/2014/main" id="{DD2111CC-B152-4F75-B235-EBA58FBA7BD8}"/>
              </a:ext>
            </a:extLst>
          </p:cNvPr>
          <p:cNvPicPr>
            <a:picLocks noChangeAspect="1"/>
          </p:cNvPicPr>
          <p:nvPr/>
        </p:nvPicPr>
        <p:blipFill>
          <a:blip r:embed="rId6"/>
          <a:stretch>
            <a:fillRect/>
          </a:stretch>
        </p:blipFill>
        <p:spPr>
          <a:xfrm>
            <a:off x="1483047" y="660861"/>
            <a:ext cx="8890290" cy="4891053"/>
          </a:xfrm>
          <a:prstGeom prst="rect">
            <a:avLst/>
          </a:prstGeom>
        </p:spPr>
      </p:pic>
    </p:spTree>
    <p:extLst>
      <p:ext uri="{BB962C8B-B14F-4D97-AF65-F5344CB8AC3E}">
        <p14:creationId xmlns:p14="http://schemas.microsoft.com/office/powerpoint/2010/main" val="3466440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09B1E-7602-4682-8B2C-FDAF62D20D91}"/>
              </a:ext>
            </a:extLst>
          </p:cNvPr>
          <p:cNvSpPr>
            <a:spLocks noGrp="1"/>
          </p:cNvSpPr>
          <p:nvPr>
            <p:ph type="title"/>
          </p:nvPr>
        </p:nvSpPr>
        <p:spPr/>
        <p:txBody>
          <a:bodyPr/>
          <a:lstStyle/>
          <a:p>
            <a:r>
              <a:rPr lang="en-GB" dirty="0"/>
              <a:t>Why Economic Security?</a:t>
            </a:r>
          </a:p>
        </p:txBody>
      </p:sp>
      <p:sp>
        <p:nvSpPr>
          <p:cNvPr id="3" name="Content Placeholder 2">
            <a:extLst>
              <a:ext uri="{FF2B5EF4-FFF2-40B4-BE49-F238E27FC236}">
                <a16:creationId xmlns:a16="http://schemas.microsoft.com/office/drawing/2014/main" id="{4F84A036-15BC-4291-9A28-6CAC47C2BA21}"/>
              </a:ext>
            </a:extLst>
          </p:cNvPr>
          <p:cNvSpPr>
            <a:spLocks noGrp="1"/>
          </p:cNvSpPr>
          <p:nvPr>
            <p:ph idx="1"/>
          </p:nvPr>
        </p:nvSpPr>
        <p:spPr>
          <a:xfrm>
            <a:off x="489141" y="1351800"/>
            <a:ext cx="9071953" cy="4154400"/>
          </a:xfrm>
        </p:spPr>
        <p:txBody>
          <a:bodyPr/>
          <a:lstStyle/>
          <a:p>
            <a:pPr marL="514350" indent="-514350">
              <a:buAutoNum type="arabicPeriod"/>
            </a:pPr>
            <a:r>
              <a:rPr lang="en-GB" sz="3600" dirty="0"/>
              <a:t>Captures both objective + subjective</a:t>
            </a:r>
            <a:br>
              <a:rPr lang="en-GB" sz="3600" dirty="0"/>
            </a:br>
            <a:endParaRPr lang="en-GB" sz="3600" dirty="0"/>
          </a:p>
          <a:p>
            <a:pPr marL="514350" indent="-514350">
              <a:buAutoNum type="arabicPeriod"/>
            </a:pPr>
            <a:r>
              <a:rPr lang="en-GB" sz="3600" dirty="0"/>
              <a:t>Captures household experience</a:t>
            </a:r>
            <a:br>
              <a:rPr lang="en-GB" sz="3600" dirty="0"/>
            </a:br>
            <a:endParaRPr lang="en-GB" sz="3600" dirty="0"/>
          </a:p>
          <a:p>
            <a:pPr marL="514350" indent="-514350">
              <a:buAutoNum type="arabicPeriod"/>
            </a:pPr>
            <a:r>
              <a:rPr lang="en-GB" sz="3600" dirty="0"/>
              <a:t>Captures broad experience</a:t>
            </a:r>
            <a:br>
              <a:rPr lang="en-GB" sz="3600" dirty="0"/>
            </a:br>
            <a:endParaRPr lang="en-GB" sz="3600" dirty="0"/>
          </a:p>
          <a:p>
            <a:pPr marL="514350" indent="-514350">
              <a:buAutoNum type="arabicPeriod"/>
            </a:pPr>
            <a:r>
              <a:rPr lang="en-GB" sz="3600" dirty="0"/>
              <a:t>Captures shifting risks</a:t>
            </a:r>
            <a:br>
              <a:rPr lang="en-GB" sz="3600" dirty="0"/>
            </a:br>
            <a:endParaRPr lang="en-GB" sz="3600" dirty="0"/>
          </a:p>
          <a:p>
            <a:pPr marL="514350" indent="-514350">
              <a:buAutoNum type="arabicPeriod"/>
            </a:pPr>
            <a:r>
              <a:rPr lang="en-GB" sz="3600" dirty="0"/>
              <a:t>Captures buffers and stressors</a:t>
            </a:r>
          </a:p>
        </p:txBody>
      </p:sp>
      <p:sp>
        <p:nvSpPr>
          <p:cNvPr id="4" name="Footer Placeholder 3">
            <a:extLst>
              <a:ext uri="{FF2B5EF4-FFF2-40B4-BE49-F238E27FC236}">
                <a16:creationId xmlns:a16="http://schemas.microsoft.com/office/drawing/2014/main" id="{AF079109-9AFA-40E7-9827-31F9B7DB5EA8}"/>
              </a:ext>
            </a:extLst>
          </p:cNvPr>
          <p:cNvSpPr>
            <a:spLocks noGrp="1"/>
          </p:cNvSpPr>
          <p:nvPr>
            <p:ph type="ftr" sz="quarter" idx="11"/>
          </p:nvPr>
        </p:nvSpPr>
        <p:spPr/>
        <p:txBody>
          <a:bodyPr/>
          <a:lstStyle/>
          <a:p>
            <a:r>
              <a:rPr lang="en-US"/>
              <a:t>Economic Security, Work &amp; Young People</a:t>
            </a:r>
            <a:endParaRPr lang="en-GB"/>
          </a:p>
        </p:txBody>
      </p:sp>
      <p:sp>
        <p:nvSpPr>
          <p:cNvPr id="5" name="Slide Number Placeholder 4">
            <a:extLst>
              <a:ext uri="{FF2B5EF4-FFF2-40B4-BE49-F238E27FC236}">
                <a16:creationId xmlns:a16="http://schemas.microsoft.com/office/drawing/2014/main" id="{5CF6C7EF-835D-4216-9203-B212F0BB301A}"/>
              </a:ext>
            </a:extLst>
          </p:cNvPr>
          <p:cNvSpPr>
            <a:spLocks noGrp="1"/>
          </p:cNvSpPr>
          <p:nvPr>
            <p:ph type="sldNum" sz="quarter" idx="12"/>
          </p:nvPr>
        </p:nvSpPr>
        <p:spPr/>
        <p:txBody>
          <a:bodyPr/>
          <a:lstStyle/>
          <a:p>
            <a:fld id="{F0BBBF86-B52A-4F64-A529-D52BF5258141}" type="slidenum">
              <a:rPr lang="en-GB" smtClean="0"/>
              <a:t>13</a:t>
            </a:fld>
            <a:endParaRPr lang="en-GB"/>
          </a:p>
        </p:txBody>
      </p:sp>
    </p:spTree>
    <p:extLst>
      <p:ext uri="{BB962C8B-B14F-4D97-AF65-F5344CB8AC3E}">
        <p14:creationId xmlns:p14="http://schemas.microsoft.com/office/powerpoint/2010/main" val="536117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email&#10;&#10;Description automatically generated">
            <a:extLst>
              <a:ext uri="{FF2B5EF4-FFF2-40B4-BE49-F238E27FC236}">
                <a16:creationId xmlns:a16="http://schemas.microsoft.com/office/drawing/2014/main" id="{A1297902-AA0F-4F88-B355-4D1DE135F6F2}"/>
              </a:ext>
            </a:extLst>
          </p:cNvPr>
          <p:cNvPicPr>
            <a:picLocks noChangeAspect="1"/>
          </p:cNvPicPr>
          <p:nvPr/>
        </p:nvPicPr>
        <p:blipFill>
          <a:blip r:embed="rId2"/>
          <a:stretch>
            <a:fillRect/>
          </a:stretch>
        </p:blipFill>
        <p:spPr>
          <a:xfrm>
            <a:off x="120650" y="754586"/>
            <a:ext cx="11950700" cy="5586953"/>
          </a:xfrm>
          <a:prstGeom prst="rect">
            <a:avLst/>
          </a:prstGeom>
          <a:noFill/>
        </p:spPr>
      </p:pic>
      <p:sp>
        <p:nvSpPr>
          <p:cNvPr id="2" name="Footer Placeholder 1">
            <a:extLst>
              <a:ext uri="{FF2B5EF4-FFF2-40B4-BE49-F238E27FC236}">
                <a16:creationId xmlns:a16="http://schemas.microsoft.com/office/drawing/2014/main" id="{22090A3E-7B2E-42C0-BC7D-7BEEE83FBB54}"/>
              </a:ext>
            </a:extLst>
          </p:cNvPr>
          <p:cNvSpPr>
            <a:spLocks noGrp="1"/>
          </p:cNvSpPr>
          <p:nvPr>
            <p:ph type="ftr" sz="quarter" idx="11"/>
          </p:nvPr>
        </p:nvSpPr>
        <p:spPr/>
        <p:txBody>
          <a:bodyPr/>
          <a:lstStyle/>
          <a:p>
            <a:pPr>
              <a:spcAft>
                <a:spcPts val="600"/>
              </a:spcAft>
            </a:pPr>
            <a:r>
              <a:rPr lang="en-US"/>
              <a:t>Economic Security, Work &amp; Young People</a:t>
            </a:r>
            <a:endParaRPr lang="en-GB"/>
          </a:p>
        </p:txBody>
      </p:sp>
      <p:sp>
        <p:nvSpPr>
          <p:cNvPr id="3" name="Slide Number Placeholder 2" hidden="1">
            <a:extLst>
              <a:ext uri="{FF2B5EF4-FFF2-40B4-BE49-F238E27FC236}">
                <a16:creationId xmlns:a16="http://schemas.microsoft.com/office/drawing/2014/main" id="{07427157-3EDA-4AF4-80E5-B8D2490A6CFE}"/>
              </a:ext>
            </a:extLst>
          </p:cNvPr>
          <p:cNvSpPr>
            <a:spLocks noGrp="1"/>
          </p:cNvSpPr>
          <p:nvPr>
            <p:ph type="sldNum" sz="quarter" idx="12"/>
          </p:nvPr>
        </p:nvSpPr>
        <p:spPr/>
        <p:txBody>
          <a:bodyPr/>
          <a:lstStyle/>
          <a:p>
            <a:pPr>
              <a:spcAft>
                <a:spcPts val="600"/>
              </a:spcAft>
            </a:pPr>
            <a:fld id="{F0BBBF86-B52A-4F64-A529-D52BF5258141}" type="slidenum">
              <a:rPr lang="en-GB" smtClean="0"/>
              <a:pPr>
                <a:spcAft>
                  <a:spcPts val="600"/>
                </a:spcAft>
              </a:pPr>
              <a:t>14</a:t>
            </a:fld>
            <a:endParaRPr lang="en-GB"/>
          </a:p>
        </p:txBody>
      </p:sp>
    </p:spTree>
    <p:extLst>
      <p:ext uri="{BB962C8B-B14F-4D97-AF65-F5344CB8AC3E}">
        <p14:creationId xmlns:p14="http://schemas.microsoft.com/office/powerpoint/2010/main" val="1799959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10;&#10;Description automatically generated">
            <a:extLst>
              <a:ext uri="{FF2B5EF4-FFF2-40B4-BE49-F238E27FC236}">
                <a16:creationId xmlns:a16="http://schemas.microsoft.com/office/drawing/2014/main" id="{794A7998-3D7D-468D-804D-1EA7DBC7C1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650" y="874094"/>
            <a:ext cx="11950700" cy="5347938"/>
          </a:xfrm>
          <a:prstGeom prst="rect">
            <a:avLst/>
          </a:prstGeom>
          <a:noFill/>
        </p:spPr>
      </p:pic>
      <p:sp>
        <p:nvSpPr>
          <p:cNvPr id="2" name="Footer Placeholder 1">
            <a:extLst>
              <a:ext uri="{FF2B5EF4-FFF2-40B4-BE49-F238E27FC236}">
                <a16:creationId xmlns:a16="http://schemas.microsoft.com/office/drawing/2014/main" id="{1143B5FD-48A0-4EC8-9753-A630BA93E06D}"/>
              </a:ext>
            </a:extLst>
          </p:cNvPr>
          <p:cNvSpPr>
            <a:spLocks noGrp="1"/>
          </p:cNvSpPr>
          <p:nvPr>
            <p:ph type="ftr" sz="quarter" idx="11"/>
          </p:nvPr>
        </p:nvSpPr>
        <p:spPr/>
        <p:txBody>
          <a:bodyPr/>
          <a:lstStyle/>
          <a:p>
            <a:pPr>
              <a:spcAft>
                <a:spcPts val="600"/>
              </a:spcAft>
            </a:pPr>
            <a:r>
              <a:rPr lang="en-US"/>
              <a:t>Economic Security, Work &amp; Young People</a:t>
            </a:r>
            <a:endParaRPr lang="en-GB"/>
          </a:p>
        </p:txBody>
      </p:sp>
      <p:sp>
        <p:nvSpPr>
          <p:cNvPr id="3" name="Slide Number Placeholder 2" hidden="1">
            <a:extLst>
              <a:ext uri="{FF2B5EF4-FFF2-40B4-BE49-F238E27FC236}">
                <a16:creationId xmlns:a16="http://schemas.microsoft.com/office/drawing/2014/main" id="{23DD082C-0362-44B6-AE23-EA1F424B6802}"/>
              </a:ext>
            </a:extLst>
          </p:cNvPr>
          <p:cNvSpPr>
            <a:spLocks noGrp="1"/>
          </p:cNvSpPr>
          <p:nvPr>
            <p:ph type="sldNum" sz="quarter" idx="12"/>
          </p:nvPr>
        </p:nvSpPr>
        <p:spPr/>
        <p:txBody>
          <a:bodyPr/>
          <a:lstStyle/>
          <a:p>
            <a:pPr>
              <a:spcAft>
                <a:spcPts val="600"/>
              </a:spcAft>
            </a:pPr>
            <a:fld id="{F0BBBF86-B52A-4F64-A529-D52BF5258141}" type="slidenum">
              <a:rPr lang="en-GB" smtClean="0"/>
              <a:pPr>
                <a:spcAft>
                  <a:spcPts val="600"/>
                </a:spcAft>
              </a:pPr>
              <a:t>15</a:t>
            </a:fld>
            <a:endParaRPr lang="en-GB"/>
          </a:p>
        </p:txBody>
      </p:sp>
    </p:spTree>
    <p:extLst>
      <p:ext uri="{BB962C8B-B14F-4D97-AF65-F5344CB8AC3E}">
        <p14:creationId xmlns:p14="http://schemas.microsoft.com/office/powerpoint/2010/main" val="2854279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143B5FD-48A0-4EC8-9753-A630BA93E06D}"/>
              </a:ext>
            </a:extLst>
          </p:cNvPr>
          <p:cNvSpPr>
            <a:spLocks noGrp="1"/>
          </p:cNvSpPr>
          <p:nvPr>
            <p:ph type="ftr" sz="quarter" idx="11"/>
          </p:nvPr>
        </p:nvSpPr>
        <p:spPr/>
        <p:txBody>
          <a:bodyPr/>
          <a:lstStyle/>
          <a:p>
            <a:pPr>
              <a:spcAft>
                <a:spcPts val="600"/>
              </a:spcAft>
            </a:pPr>
            <a:r>
              <a:rPr lang="en-US"/>
              <a:t>Economic Security, Work &amp; Young People</a:t>
            </a:r>
            <a:endParaRPr lang="en-GB"/>
          </a:p>
        </p:txBody>
      </p:sp>
      <p:sp>
        <p:nvSpPr>
          <p:cNvPr id="3" name="Slide Number Placeholder 2" hidden="1">
            <a:extLst>
              <a:ext uri="{FF2B5EF4-FFF2-40B4-BE49-F238E27FC236}">
                <a16:creationId xmlns:a16="http://schemas.microsoft.com/office/drawing/2014/main" id="{23DD082C-0362-44B6-AE23-EA1F424B6802}"/>
              </a:ext>
            </a:extLst>
          </p:cNvPr>
          <p:cNvSpPr>
            <a:spLocks noGrp="1"/>
          </p:cNvSpPr>
          <p:nvPr>
            <p:ph type="sldNum" sz="quarter" idx="12"/>
          </p:nvPr>
        </p:nvSpPr>
        <p:spPr/>
        <p:txBody>
          <a:bodyPr/>
          <a:lstStyle/>
          <a:p>
            <a:pPr>
              <a:spcAft>
                <a:spcPts val="600"/>
              </a:spcAft>
            </a:pPr>
            <a:fld id="{F0BBBF86-B52A-4F64-A529-D52BF5258141}" type="slidenum">
              <a:rPr lang="en-GB" smtClean="0"/>
              <a:pPr>
                <a:spcAft>
                  <a:spcPts val="600"/>
                </a:spcAft>
              </a:pPr>
              <a:t>16</a:t>
            </a:fld>
            <a:endParaRPr lang="en-GB"/>
          </a:p>
        </p:txBody>
      </p:sp>
      <p:pic>
        <p:nvPicPr>
          <p:cNvPr id="6" name="Picture 5">
            <a:extLst>
              <a:ext uri="{FF2B5EF4-FFF2-40B4-BE49-F238E27FC236}">
                <a16:creationId xmlns:a16="http://schemas.microsoft.com/office/drawing/2014/main" id="{0FE28C67-FA30-441A-AA75-53CB979389E1}"/>
              </a:ext>
            </a:extLst>
          </p:cNvPr>
          <p:cNvPicPr>
            <a:picLocks noChangeAspect="1"/>
          </p:cNvPicPr>
          <p:nvPr/>
        </p:nvPicPr>
        <p:blipFill>
          <a:blip r:embed="rId2"/>
          <a:stretch>
            <a:fillRect/>
          </a:stretch>
        </p:blipFill>
        <p:spPr>
          <a:xfrm>
            <a:off x="1181100" y="742950"/>
            <a:ext cx="9829800" cy="5372100"/>
          </a:xfrm>
          <a:prstGeom prst="rect">
            <a:avLst/>
          </a:prstGeom>
        </p:spPr>
      </p:pic>
    </p:spTree>
    <p:extLst>
      <p:ext uri="{BB962C8B-B14F-4D97-AF65-F5344CB8AC3E}">
        <p14:creationId xmlns:p14="http://schemas.microsoft.com/office/powerpoint/2010/main" val="1678457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A24E26-70BA-4A19-8E7C-E78CC7627810}"/>
              </a:ext>
            </a:extLst>
          </p:cNvPr>
          <p:cNvSpPr>
            <a:spLocks noGrp="1"/>
          </p:cNvSpPr>
          <p:nvPr>
            <p:ph type="sldNum" sz="quarter" idx="12"/>
          </p:nvPr>
        </p:nvSpPr>
        <p:spPr/>
        <p:txBody>
          <a:bodyPr/>
          <a:lstStyle/>
          <a:p>
            <a:fld id="{F0BBBF86-B52A-4F64-A529-D52BF5258141}" type="slidenum">
              <a:rPr lang="en-GB" smtClean="0"/>
              <a:t>17</a:t>
            </a:fld>
            <a:endParaRPr lang="en-GB"/>
          </a:p>
        </p:txBody>
      </p:sp>
      <p:pic>
        <p:nvPicPr>
          <p:cNvPr id="9" name="Picture 8">
            <a:extLst>
              <a:ext uri="{FF2B5EF4-FFF2-40B4-BE49-F238E27FC236}">
                <a16:creationId xmlns:a16="http://schemas.microsoft.com/office/drawing/2014/main" id="{9FD29AF8-0DF2-4BD2-BC81-C4F25467EA75}"/>
              </a:ext>
            </a:extLst>
          </p:cNvPr>
          <p:cNvPicPr>
            <a:picLocks noChangeAspect="1"/>
          </p:cNvPicPr>
          <p:nvPr/>
        </p:nvPicPr>
        <p:blipFill>
          <a:blip r:embed="rId2"/>
          <a:stretch>
            <a:fillRect/>
          </a:stretch>
        </p:blipFill>
        <p:spPr>
          <a:xfrm>
            <a:off x="3636579" y="0"/>
            <a:ext cx="4918841" cy="6858000"/>
          </a:xfrm>
          <a:prstGeom prst="rect">
            <a:avLst/>
          </a:prstGeom>
        </p:spPr>
      </p:pic>
    </p:spTree>
    <p:extLst>
      <p:ext uri="{BB962C8B-B14F-4D97-AF65-F5344CB8AC3E}">
        <p14:creationId xmlns:p14="http://schemas.microsoft.com/office/powerpoint/2010/main" val="2511941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website&#10;&#10;Description automatically generated">
            <a:extLst>
              <a:ext uri="{FF2B5EF4-FFF2-40B4-BE49-F238E27FC236}">
                <a16:creationId xmlns:a16="http://schemas.microsoft.com/office/drawing/2014/main" id="{2BF084C8-1959-42ED-A858-0A43F73A2CC6}"/>
              </a:ext>
            </a:extLst>
          </p:cNvPr>
          <p:cNvPicPr>
            <a:picLocks noChangeAspect="1"/>
          </p:cNvPicPr>
          <p:nvPr/>
        </p:nvPicPr>
        <p:blipFill>
          <a:blip r:embed="rId2"/>
          <a:stretch>
            <a:fillRect/>
          </a:stretch>
        </p:blipFill>
        <p:spPr>
          <a:xfrm>
            <a:off x="120650" y="859156"/>
            <a:ext cx="11950700" cy="5377813"/>
          </a:xfrm>
          <a:prstGeom prst="rect">
            <a:avLst/>
          </a:prstGeom>
          <a:noFill/>
        </p:spPr>
      </p:pic>
      <p:sp>
        <p:nvSpPr>
          <p:cNvPr id="3" name="Slide Number Placeholder 2" hidden="1">
            <a:extLst>
              <a:ext uri="{FF2B5EF4-FFF2-40B4-BE49-F238E27FC236}">
                <a16:creationId xmlns:a16="http://schemas.microsoft.com/office/drawing/2014/main" id="{08A24E26-70BA-4A19-8E7C-E78CC7627810}"/>
              </a:ext>
            </a:extLst>
          </p:cNvPr>
          <p:cNvSpPr>
            <a:spLocks noGrp="1"/>
          </p:cNvSpPr>
          <p:nvPr>
            <p:ph type="sldNum" sz="quarter" idx="12"/>
          </p:nvPr>
        </p:nvSpPr>
        <p:spPr/>
        <p:txBody>
          <a:bodyPr/>
          <a:lstStyle/>
          <a:p>
            <a:pPr>
              <a:spcAft>
                <a:spcPts val="600"/>
              </a:spcAft>
            </a:pPr>
            <a:fld id="{F0BBBF86-B52A-4F64-A529-D52BF5258141}" type="slidenum">
              <a:rPr lang="en-GB" smtClean="0"/>
              <a:pPr>
                <a:spcAft>
                  <a:spcPts val="600"/>
                </a:spcAft>
              </a:pPr>
              <a:t>18</a:t>
            </a:fld>
            <a:endParaRPr lang="en-GB"/>
          </a:p>
        </p:txBody>
      </p:sp>
    </p:spTree>
    <p:extLst>
      <p:ext uri="{BB962C8B-B14F-4D97-AF65-F5344CB8AC3E}">
        <p14:creationId xmlns:p14="http://schemas.microsoft.com/office/powerpoint/2010/main" val="2752613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CAE10-B0C1-4E89-84E0-32B12094530D}"/>
              </a:ext>
            </a:extLst>
          </p:cNvPr>
          <p:cNvSpPr>
            <a:spLocks noGrp="1"/>
          </p:cNvSpPr>
          <p:nvPr>
            <p:ph type="title"/>
          </p:nvPr>
        </p:nvSpPr>
        <p:spPr/>
        <p:txBody>
          <a:bodyPr/>
          <a:lstStyle/>
          <a:p>
            <a:r>
              <a:rPr lang="en-GB" dirty="0"/>
              <a:t>Key Findings</a:t>
            </a:r>
          </a:p>
        </p:txBody>
      </p:sp>
      <p:sp>
        <p:nvSpPr>
          <p:cNvPr id="3" name="Content Placeholder 2">
            <a:extLst>
              <a:ext uri="{FF2B5EF4-FFF2-40B4-BE49-F238E27FC236}">
                <a16:creationId xmlns:a16="http://schemas.microsoft.com/office/drawing/2014/main" id="{A330BB0C-E2F8-4CD5-8C6C-AA71F48A3E35}"/>
              </a:ext>
            </a:extLst>
          </p:cNvPr>
          <p:cNvSpPr>
            <a:spLocks noGrp="1"/>
          </p:cNvSpPr>
          <p:nvPr>
            <p:ph idx="1"/>
          </p:nvPr>
        </p:nvSpPr>
        <p:spPr>
          <a:xfrm>
            <a:off x="375352" y="2292695"/>
            <a:ext cx="11430988" cy="2616503"/>
          </a:xfrm>
        </p:spPr>
        <p:txBody>
          <a:bodyPr/>
          <a:lstStyle/>
          <a:p>
            <a:pPr marL="514350" indent="-514350">
              <a:buAutoNum type="arabicPeriod"/>
            </a:pPr>
            <a:r>
              <a:rPr lang="en-GB" sz="4000" dirty="0"/>
              <a:t>Young people are paying for growing up</a:t>
            </a:r>
            <a:br>
              <a:rPr lang="en-GB" sz="4000" dirty="0"/>
            </a:br>
            <a:endParaRPr lang="en-GB" sz="4000" dirty="0"/>
          </a:p>
          <a:p>
            <a:pPr marL="514350" indent="-514350">
              <a:buAutoNum type="arabicPeriod"/>
            </a:pPr>
            <a:r>
              <a:rPr lang="en-GB" sz="4000" dirty="0"/>
              <a:t>Work and welfare aren’t helping young people</a:t>
            </a:r>
            <a:br>
              <a:rPr lang="en-GB" sz="4000" dirty="0"/>
            </a:br>
            <a:endParaRPr lang="en-GB" sz="4000" dirty="0"/>
          </a:p>
          <a:p>
            <a:pPr marL="514350" indent="-514350">
              <a:buAutoNum type="arabicPeriod"/>
            </a:pPr>
            <a:r>
              <a:rPr lang="en-GB" sz="4000" dirty="0"/>
              <a:t>Young people lack confidence in their future</a:t>
            </a:r>
          </a:p>
        </p:txBody>
      </p:sp>
      <p:sp>
        <p:nvSpPr>
          <p:cNvPr id="4" name="Footer Placeholder 3">
            <a:extLst>
              <a:ext uri="{FF2B5EF4-FFF2-40B4-BE49-F238E27FC236}">
                <a16:creationId xmlns:a16="http://schemas.microsoft.com/office/drawing/2014/main" id="{2FDD45B4-CA10-4DEE-8BC6-1A646DC0EF30}"/>
              </a:ext>
            </a:extLst>
          </p:cNvPr>
          <p:cNvSpPr>
            <a:spLocks noGrp="1"/>
          </p:cNvSpPr>
          <p:nvPr>
            <p:ph type="ftr" sz="quarter" idx="11"/>
          </p:nvPr>
        </p:nvSpPr>
        <p:spPr/>
        <p:txBody>
          <a:bodyPr/>
          <a:lstStyle/>
          <a:p>
            <a:r>
              <a:rPr lang="en-US"/>
              <a:t>Economic Security, Work &amp; Young People</a:t>
            </a:r>
            <a:endParaRPr lang="en-GB"/>
          </a:p>
        </p:txBody>
      </p:sp>
      <p:sp>
        <p:nvSpPr>
          <p:cNvPr id="5" name="Slide Number Placeholder 4">
            <a:extLst>
              <a:ext uri="{FF2B5EF4-FFF2-40B4-BE49-F238E27FC236}">
                <a16:creationId xmlns:a16="http://schemas.microsoft.com/office/drawing/2014/main" id="{580F10D2-7524-4B81-A2EA-E2FFF9FEF97A}"/>
              </a:ext>
            </a:extLst>
          </p:cNvPr>
          <p:cNvSpPr>
            <a:spLocks noGrp="1"/>
          </p:cNvSpPr>
          <p:nvPr>
            <p:ph type="sldNum" sz="quarter" idx="12"/>
          </p:nvPr>
        </p:nvSpPr>
        <p:spPr/>
        <p:txBody>
          <a:bodyPr/>
          <a:lstStyle/>
          <a:p>
            <a:fld id="{F0BBBF86-B52A-4F64-A529-D52BF5258141}" type="slidenum">
              <a:rPr lang="en-GB" smtClean="0"/>
              <a:t>19</a:t>
            </a:fld>
            <a:endParaRPr lang="en-GB"/>
          </a:p>
        </p:txBody>
      </p:sp>
    </p:spTree>
    <p:extLst>
      <p:ext uri="{BB962C8B-B14F-4D97-AF65-F5344CB8AC3E}">
        <p14:creationId xmlns:p14="http://schemas.microsoft.com/office/powerpoint/2010/main" val="2968873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72F229-7B4C-4AE9-BF33-7527C364C2B2}"/>
              </a:ext>
            </a:extLst>
          </p:cNvPr>
          <p:cNvSpPr>
            <a:spLocks noGrp="1"/>
          </p:cNvSpPr>
          <p:nvPr>
            <p:ph type="body" sz="quarter" idx="13"/>
          </p:nvPr>
        </p:nvSpPr>
        <p:spPr/>
        <p:txBody>
          <a:bodyPr/>
          <a:lstStyle/>
          <a:p>
            <a:r>
              <a:rPr lang="en-GB" dirty="0"/>
              <a:t>Introduction to the RSA</a:t>
            </a:r>
          </a:p>
          <a:p>
            <a:r>
              <a:rPr lang="en-GB" dirty="0"/>
              <a:t>Introduction to Economic Security</a:t>
            </a:r>
          </a:p>
          <a:p>
            <a:r>
              <a:rPr lang="en-GB" dirty="0"/>
              <a:t>Young People’s Economic Security</a:t>
            </a:r>
          </a:p>
          <a:p>
            <a:r>
              <a:rPr lang="en-GB" dirty="0"/>
              <a:t>Policy Recommendations &amp; Next Steps</a:t>
            </a:r>
          </a:p>
        </p:txBody>
      </p:sp>
      <p:sp>
        <p:nvSpPr>
          <p:cNvPr id="5" name="Footer Placeholder 4">
            <a:extLst>
              <a:ext uri="{FF2B5EF4-FFF2-40B4-BE49-F238E27FC236}">
                <a16:creationId xmlns:a16="http://schemas.microsoft.com/office/drawing/2014/main" id="{24595049-B4DB-4FE6-A4E7-10AAFA13569D}"/>
              </a:ext>
            </a:extLst>
          </p:cNvPr>
          <p:cNvSpPr>
            <a:spLocks noGrp="1"/>
          </p:cNvSpPr>
          <p:nvPr>
            <p:ph type="ftr" sz="quarter" idx="11"/>
          </p:nvPr>
        </p:nvSpPr>
        <p:spPr/>
        <p:txBody>
          <a:bodyPr/>
          <a:lstStyle/>
          <a:p>
            <a:r>
              <a:rPr lang="en-US"/>
              <a:t>Economic Security, Work &amp; Young People</a:t>
            </a:r>
            <a:endParaRPr lang="en-GB"/>
          </a:p>
        </p:txBody>
      </p:sp>
      <p:sp>
        <p:nvSpPr>
          <p:cNvPr id="6" name="Slide Number Placeholder 5">
            <a:extLst>
              <a:ext uri="{FF2B5EF4-FFF2-40B4-BE49-F238E27FC236}">
                <a16:creationId xmlns:a16="http://schemas.microsoft.com/office/drawing/2014/main" id="{9FA03CB2-1FD5-469B-95AE-B1A21CF27A19}"/>
              </a:ext>
            </a:extLst>
          </p:cNvPr>
          <p:cNvSpPr>
            <a:spLocks noGrp="1"/>
          </p:cNvSpPr>
          <p:nvPr>
            <p:ph type="sldNum" sz="quarter" idx="12"/>
          </p:nvPr>
        </p:nvSpPr>
        <p:spPr/>
        <p:txBody>
          <a:bodyPr/>
          <a:lstStyle/>
          <a:p>
            <a:fld id="{F0BBBF86-B52A-4F64-A529-D52BF5258141}" type="slidenum">
              <a:rPr lang="en-GB" smtClean="0"/>
              <a:pPr/>
              <a:t>2</a:t>
            </a:fld>
            <a:endParaRPr lang="en-GB"/>
          </a:p>
        </p:txBody>
      </p:sp>
    </p:spTree>
    <p:extLst>
      <p:ext uri="{BB962C8B-B14F-4D97-AF65-F5344CB8AC3E}">
        <p14:creationId xmlns:p14="http://schemas.microsoft.com/office/powerpoint/2010/main" val="1235576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F20FF-76C3-43C9-9DC8-0AAA86B44327}"/>
              </a:ext>
            </a:extLst>
          </p:cNvPr>
          <p:cNvSpPr>
            <a:spLocks noGrp="1"/>
          </p:cNvSpPr>
          <p:nvPr>
            <p:ph type="title"/>
          </p:nvPr>
        </p:nvSpPr>
        <p:spPr>
          <a:xfrm>
            <a:off x="457596" y="1171487"/>
            <a:ext cx="11276807" cy="4515025"/>
          </a:xfrm>
        </p:spPr>
        <p:txBody>
          <a:bodyPr/>
          <a:lstStyle/>
          <a:p>
            <a:r>
              <a:rPr lang="en-GB" spc="-10" dirty="0"/>
              <a:t>1. </a:t>
            </a:r>
            <a:r>
              <a:rPr lang="en-GB" sz="9600" dirty="0"/>
              <a:t>Young people are paying for growing up</a:t>
            </a:r>
            <a:br>
              <a:rPr lang="en-GB" sz="9600" dirty="0"/>
            </a:br>
            <a:br>
              <a:rPr lang="en-GB" sz="9600" dirty="0"/>
            </a:br>
            <a:r>
              <a:rPr lang="en-GB" spc="-10" dirty="0"/>
              <a:t> </a:t>
            </a:r>
            <a:endParaRPr lang="en-GB" dirty="0"/>
          </a:p>
        </p:txBody>
      </p:sp>
    </p:spTree>
    <p:extLst>
      <p:ext uri="{BB962C8B-B14F-4D97-AF65-F5344CB8AC3E}">
        <p14:creationId xmlns:p14="http://schemas.microsoft.com/office/powerpoint/2010/main" val="4101861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5BEAE4-0E6C-4029-9487-215049C1E284}"/>
              </a:ext>
            </a:extLst>
          </p:cNvPr>
          <p:cNvPicPr>
            <a:picLocks noChangeAspect="1"/>
          </p:cNvPicPr>
          <p:nvPr/>
        </p:nvPicPr>
        <p:blipFill>
          <a:blip r:embed="rId2"/>
          <a:stretch>
            <a:fillRect/>
          </a:stretch>
        </p:blipFill>
        <p:spPr>
          <a:xfrm>
            <a:off x="1528640" y="336444"/>
            <a:ext cx="8619583" cy="5947512"/>
          </a:xfrm>
          <a:prstGeom prst="rect">
            <a:avLst/>
          </a:prstGeom>
          <a:noFill/>
        </p:spPr>
      </p:pic>
      <p:sp>
        <p:nvSpPr>
          <p:cNvPr id="2" name="Footer Placeholder 1">
            <a:extLst>
              <a:ext uri="{FF2B5EF4-FFF2-40B4-BE49-F238E27FC236}">
                <a16:creationId xmlns:a16="http://schemas.microsoft.com/office/drawing/2014/main" id="{A6022432-2F93-4749-A69F-5AFEDBD85A11}"/>
              </a:ext>
            </a:extLst>
          </p:cNvPr>
          <p:cNvSpPr>
            <a:spLocks noGrp="1"/>
          </p:cNvSpPr>
          <p:nvPr>
            <p:ph type="ftr" sz="quarter" idx="11"/>
          </p:nvPr>
        </p:nvSpPr>
        <p:spPr/>
        <p:txBody>
          <a:bodyPr/>
          <a:lstStyle/>
          <a:p>
            <a:pPr>
              <a:spcAft>
                <a:spcPts val="600"/>
              </a:spcAft>
            </a:pPr>
            <a:r>
              <a:rPr lang="en-US"/>
              <a:t>Economic Security, Work &amp; Young People</a:t>
            </a:r>
            <a:endParaRPr lang="en-GB"/>
          </a:p>
        </p:txBody>
      </p:sp>
      <p:sp>
        <p:nvSpPr>
          <p:cNvPr id="3" name="Slide Number Placeholder 2" hidden="1">
            <a:extLst>
              <a:ext uri="{FF2B5EF4-FFF2-40B4-BE49-F238E27FC236}">
                <a16:creationId xmlns:a16="http://schemas.microsoft.com/office/drawing/2014/main" id="{12BB40DE-FD86-4812-9757-F069895C92F4}"/>
              </a:ext>
            </a:extLst>
          </p:cNvPr>
          <p:cNvSpPr>
            <a:spLocks noGrp="1"/>
          </p:cNvSpPr>
          <p:nvPr>
            <p:ph type="sldNum" sz="quarter" idx="12"/>
          </p:nvPr>
        </p:nvSpPr>
        <p:spPr/>
        <p:txBody>
          <a:bodyPr/>
          <a:lstStyle/>
          <a:p>
            <a:pPr>
              <a:spcAft>
                <a:spcPts val="600"/>
              </a:spcAft>
            </a:pPr>
            <a:fld id="{F0BBBF86-B52A-4F64-A529-D52BF5258141}" type="slidenum">
              <a:rPr lang="en-GB" smtClean="0"/>
              <a:pPr>
                <a:spcAft>
                  <a:spcPts val="600"/>
                </a:spcAft>
              </a:pPr>
              <a:t>21</a:t>
            </a:fld>
            <a:endParaRPr lang="en-GB"/>
          </a:p>
        </p:txBody>
      </p:sp>
    </p:spTree>
    <p:extLst>
      <p:ext uri="{BB962C8B-B14F-4D97-AF65-F5344CB8AC3E}">
        <p14:creationId xmlns:p14="http://schemas.microsoft.com/office/powerpoint/2010/main" val="2051619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5BEAE4-0E6C-4029-9487-215049C1E28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28640" y="679448"/>
            <a:ext cx="8619583" cy="5261504"/>
          </a:xfrm>
          <a:prstGeom prst="rect">
            <a:avLst/>
          </a:prstGeom>
          <a:noFill/>
        </p:spPr>
      </p:pic>
      <p:sp>
        <p:nvSpPr>
          <p:cNvPr id="2" name="Footer Placeholder 1">
            <a:extLst>
              <a:ext uri="{FF2B5EF4-FFF2-40B4-BE49-F238E27FC236}">
                <a16:creationId xmlns:a16="http://schemas.microsoft.com/office/drawing/2014/main" id="{A6022432-2F93-4749-A69F-5AFEDBD85A11}"/>
              </a:ext>
            </a:extLst>
          </p:cNvPr>
          <p:cNvSpPr>
            <a:spLocks noGrp="1"/>
          </p:cNvSpPr>
          <p:nvPr>
            <p:ph type="ftr" sz="quarter" idx="11"/>
          </p:nvPr>
        </p:nvSpPr>
        <p:spPr/>
        <p:txBody>
          <a:bodyPr/>
          <a:lstStyle/>
          <a:p>
            <a:pPr>
              <a:spcAft>
                <a:spcPts val="600"/>
              </a:spcAft>
            </a:pPr>
            <a:r>
              <a:rPr lang="en-US"/>
              <a:t>Economic Security, Work &amp; Young People</a:t>
            </a:r>
            <a:endParaRPr lang="en-GB"/>
          </a:p>
        </p:txBody>
      </p:sp>
      <p:sp>
        <p:nvSpPr>
          <p:cNvPr id="3" name="Slide Number Placeholder 2" hidden="1">
            <a:extLst>
              <a:ext uri="{FF2B5EF4-FFF2-40B4-BE49-F238E27FC236}">
                <a16:creationId xmlns:a16="http://schemas.microsoft.com/office/drawing/2014/main" id="{12BB40DE-FD86-4812-9757-F069895C92F4}"/>
              </a:ext>
            </a:extLst>
          </p:cNvPr>
          <p:cNvSpPr>
            <a:spLocks noGrp="1"/>
          </p:cNvSpPr>
          <p:nvPr>
            <p:ph type="sldNum" sz="quarter" idx="12"/>
          </p:nvPr>
        </p:nvSpPr>
        <p:spPr/>
        <p:txBody>
          <a:bodyPr/>
          <a:lstStyle/>
          <a:p>
            <a:pPr>
              <a:spcAft>
                <a:spcPts val="600"/>
              </a:spcAft>
            </a:pPr>
            <a:fld id="{F0BBBF86-B52A-4F64-A529-D52BF5258141}" type="slidenum">
              <a:rPr lang="en-GB" smtClean="0"/>
              <a:pPr>
                <a:spcAft>
                  <a:spcPts val="600"/>
                </a:spcAft>
              </a:pPr>
              <a:t>22</a:t>
            </a:fld>
            <a:endParaRPr lang="en-GB"/>
          </a:p>
        </p:txBody>
      </p:sp>
    </p:spTree>
    <p:extLst>
      <p:ext uri="{BB962C8B-B14F-4D97-AF65-F5344CB8AC3E}">
        <p14:creationId xmlns:p14="http://schemas.microsoft.com/office/powerpoint/2010/main" val="1153962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5BEAE4-0E6C-4029-9487-215049C1E28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28640" y="586597"/>
            <a:ext cx="8619583" cy="5447205"/>
          </a:xfrm>
          <a:prstGeom prst="rect">
            <a:avLst/>
          </a:prstGeom>
          <a:noFill/>
        </p:spPr>
      </p:pic>
      <p:sp>
        <p:nvSpPr>
          <p:cNvPr id="2" name="Footer Placeholder 1">
            <a:extLst>
              <a:ext uri="{FF2B5EF4-FFF2-40B4-BE49-F238E27FC236}">
                <a16:creationId xmlns:a16="http://schemas.microsoft.com/office/drawing/2014/main" id="{A6022432-2F93-4749-A69F-5AFEDBD85A11}"/>
              </a:ext>
            </a:extLst>
          </p:cNvPr>
          <p:cNvSpPr>
            <a:spLocks noGrp="1"/>
          </p:cNvSpPr>
          <p:nvPr>
            <p:ph type="ftr" sz="quarter" idx="11"/>
          </p:nvPr>
        </p:nvSpPr>
        <p:spPr/>
        <p:txBody>
          <a:bodyPr/>
          <a:lstStyle/>
          <a:p>
            <a:pPr>
              <a:spcAft>
                <a:spcPts val="600"/>
              </a:spcAft>
            </a:pPr>
            <a:r>
              <a:rPr lang="en-US"/>
              <a:t>Economic Security, Work &amp; Young People</a:t>
            </a:r>
            <a:endParaRPr lang="en-GB"/>
          </a:p>
        </p:txBody>
      </p:sp>
      <p:sp>
        <p:nvSpPr>
          <p:cNvPr id="3" name="Slide Number Placeholder 2" hidden="1">
            <a:extLst>
              <a:ext uri="{FF2B5EF4-FFF2-40B4-BE49-F238E27FC236}">
                <a16:creationId xmlns:a16="http://schemas.microsoft.com/office/drawing/2014/main" id="{12BB40DE-FD86-4812-9757-F069895C92F4}"/>
              </a:ext>
            </a:extLst>
          </p:cNvPr>
          <p:cNvSpPr>
            <a:spLocks noGrp="1"/>
          </p:cNvSpPr>
          <p:nvPr>
            <p:ph type="sldNum" sz="quarter" idx="12"/>
          </p:nvPr>
        </p:nvSpPr>
        <p:spPr/>
        <p:txBody>
          <a:bodyPr/>
          <a:lstStyle/>
          <a:p>
            <a:pPr>
              <a:spcAft>
                <a:spcPts val="600"/>
              </a:spcAft>
            </a:pPr>
            <a:fld id="{F0BBBF86-B52A-4F64-A529-D52BF5258141}" type="slidenum">
              <a:rPr lang="en-GB" smtClean="0"/>
              <a:pPr>
                <a:spcAft>
                  <a:spcPts val="600"/>
                </a:spcAft>
              </a:pPr>
              <a:t>23</a:t>
            </a:fld>
            <a:endParaRPr lang="en-GB"/>
          </a:p>
        </p:txBody>
      </p:sp>
    </p:spTree>
    <p:extLst>
      <p:ext uri="{BB962C8B-B14F-4D97-AF65-F5344CB8AC3E}">
        <p14:creationId xmlns:p14="http://schemas.microsoft.com/office/powerpoint/2010/main" val="1792108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C7BAE20-6AD3-4029-8498-E911D3DB73BE}"/>
              </a:ext>
            </a:extLst>
          </p:cNvPr>
          <p:cNvSpPr>
            <a:spLocks noGrp="1"/>
          </p:cNvSpPr>
          <p:nvPr>
            <p:ph type="ftr" sz="quarter" idx="11"/>
          </p:nvPr>
        </p:nvSpPr>
        <p:spPr/>
        <p:txBody>
          <a:bodyPr/>
          <a:lstStyle/>
          <a:p>
            <a:r>
              <a:rPr lang="en-US"/>
              <a:t>Economic Security, Work &amp; Young People</a:t>
            </a:r>
            <a:endParaRPr lang="en-GB"/>
          </a:p>
        </p:txBody>
      </p:sp>
      <p:sp>
        <p:nvSpPr>
          <p:cNvPr id="4" name="Slide Number Placeholder 3">
            <a:extLst>
              <a:ext uri="{FF2B5EF4-FFF2-40B4-BE49-F238E27FC236}">
                <a16:creationId xmlns:a16="http://schemas.microsoft.com/office/drawing/2014/main" id="{0970B8B6-3E01-45C5-BA4D-0395430CE911}"/>
              </a:ext>
            </a:extLst>
          </p:cNvPr>
          <p:cNvSpPr>
            <a:spLocks noGrp="1"/>
          </p:cNvSpPr>
          <p:nvPr>
            <p:ph type="sldNum" sz="quarter" idx="12"/>
          </p:nvPr>
        </p:nvSpPr>
        <p:spPr/>
        <p:txBody>
          <a:bodyPr/>
          <a:lstStyle/>
          <a:p>
            <a:fld id="{F0BBBF86-B52A-4F64-A529-D52BF5258141}" type="slidenum">
              <a:rPr lang="en-GB" smtClean="0"/>
              <a:pPr/>
              <a:t>24</a:t>
            </a:fld>
            <a:endParaRPr lang="en-GB"/>
          </a:p>
        </p:txBody>
      </p:sp>
      <p:sp>
        <p:nvSpPr>
          <p:cNvPr id="5" name="Text Placeholder 4">
            <a:extLst>
              <a:ext uri="{FF2B5EF4-FFF2-40B4-BE49-F238E27FC236}">
                <a16:creationId xmlns:a16="http://schemas.microsoft.com/office/drawing/2014/main" id="{99A3CA2D-5925-4EA0-BA66-EED796329EA9}"/>
              </a:ext>
            </a:extLst>
          </p:cNvPr>
          <p:cNvSpPr>
            <a:spLocks noGrp="1"/>
          </p:cNvSpPr>
          <p:nvPr>
            <p:ph type="body" sz="quarter" idx="13"/>
          </p:nvPr>
        </p:nvSpPr>
        <p:spPr>
          <a:xfrm>
            <a:off x="381600" y="853642"/>
            <a:ext cx="6879589" cy="3963600"/>
          </a:xfrm>
        </p:spPr>
        <p:txBody>
          <a:bodyPr/>
          <a:lstStyle/>
          <a:p>
            <a:r>
              <a:rPr lang="en-US" sz="3200" dirty="0">
                <a:solidFill>
                  <a:schemeClr val="accent1"/>
                </a:solidFill>
              </a:rPr>
              <a:t>There is an assumption that young people’s independence is not truly autonomous, rather young people have a safety net from family members. However, this is often not the case. Young people are not equipped nor educated on all the tools to keep a stable financial state</a:t>
            </a:r>
          </a:p>
          <a:p>
            <a:r>
              <a:rPr lang="en-US" sz="3200" dirty="0"/>
              <a:t>- </a:t>
            </a:r>
            <a:r>
              <a:rPr lang="en-US" sz="3200" dirty="0" err="1"/>
              <a:t>Revati</a:t>
            </a:r>
            <a:r>
              <a:rPr lang="en-US" sz="3200" dirty="0"/>
              <a:t>, 20</a:t>
            </a:r>
            <a:endParaRPr lang="en-GB" sz="3200" dirty="0">
              <a:solidFill>
                <a:schemeClr val="accent1"/>
              </a:solidFill>
            </a:endParaRPr>
          </a:p>
        </p:txBody>
      </p:sp>
    </p:spTree>
    <p:extLst>
      <p:ext uri="{BB962C8B-B14F-4D97-AF65-F5344CB8AC3E}">
        <p14:creationId xmlns:p14="http://schemas.microsoft.com/office/powerpoint/2010/main" val="9671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F20FF-76C3-43C9-9DC8-0AAA86B44327}"/>
              </a:ext>
            </a:extLst>
          </p:cNvPr>
          <p:cNvSpPr>
            <a:spLocks noGrp="1"/>
          </p:cNvSpPr>
          <p:nvPr>
            <p:ph type="title"/>
          </p:nvPr>
        </p:nvSpPr>
        <p:spPr>
          <a:xfrm>
            <a:off x="417096" y="1171487"/>
            <a:ext cx="11582400" cy="4515025"/>
          </a:xfrm>
        </p:spPr>
        <p:txBody>
          <a:bodyPr/>
          <a:lstStyle/>
          <a:p>
            <a:r>
              <a:rPr lang="en-GB" sz="8800" spc="-10" dirty="0"/>
              <a:t>2. </a:t>
            </a:r>
            <a:r>
              <a:rPr lang="en-GB" sz="8000" dirty="0"/>
              <a:t>Work and welfare aren’t helping young people</a:t>
            </a:r>
            <a:endParaRPr lang="en-GB" sz="8800" dirty="0"/>
          </a:p>
        </p:txBody>
      </p:sp>
    </p:spTree>
    <p:extLst>
      <p:ext uri="{BB962C8B-B14F-4D97-AF65-F5344CB8AC3E}">
        <p14:creationId xmlns:p14="http://schemas.microsoft.com/office/powerpoint/2010/main" val="3146754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5BEAE4-0E6C-4029-9487-215049C1E28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51370" y="853263"/>
            <a:ext cx="11089259" cy="3630197"/>
          </a:xfrm>
          <a:prstGeom prst="rect">
            <a:avLst/>
          </a:prstGeom>
          <a:noFill/>
        </p:spPr>
      </p:pic>
      <p:sp>
        <p:nvSpPr>
          <p:cNvPr id="2" name="Footer Placeholder 1">
            <a:extLst>
              <a:ext uri="{FF2B5EF4-FFF2-40B4-BE49-F238E27FC236}">
                <a16:creationId xmlns:a16="http://schemas.microsoft.com/office/drawing/2014/main" id="{A6022432-2F93-4749-A69F-5AFEDBD85A11}"/>
              </a:ext>
            </a:extLst>
          </p:cNvPr>
          <p:cNvSpPr>
            <a:spLocks noGrp="1"/>
          </p:cNvSpPr>
          <p:nvPr>
            <p:ph type="ftr" sz="quarter" idx="11"/>
          </p:nvPr>
        </p:nvSpPr>
        <p:spPr/>
        <p:txBody>
          <a:bodyPr/>
          <a:lstStyle/>
          <a:p>
            <a:pPr>
              <a:spcAft>
                <a:spcPts val="600"/>
              </a:spcAft>
            </a:pPr>
            <a:r>
              <a:rPr lang="en-US"/>
              <a:t>Economic Security, Work &amp; Young People</a:t>
            </a:r>
            <a:endParaRPr lang="en-GB"/>
          </a:p>
        </p:txBody>
      </p:sp>
      <p:sp>
        <p:nvSpPr>
          <p:cNvPr id="3" name="Slide Number Placeholder 2" hidden="1">
            <a:extLst>
              <a:ext uri="{FF2B5EF4-FFF2-40B4-BE49-F238E27FC236}">
                <a16:creationId xmlns:a16="http://schemas.microsoft.com/office/drawing/2014/main" id="{12BB40DE-FD86-4812-9757-F069895C92F4}"/>
              </a:ext>
            </a:extLst>
          </p:cNvPr>
          <p:cNvSpPr>
            <a:spLocks noGrp="1"/>
          </p:cNvSpPr>
          <p:nvPr>
            <p:ph type="sldNum" sz="quarter" idx="12"/>
          </p:nvPr>
        </p:nvSpPr>
        <p:spPr/>
        <p:txBody>
          <a:bodyPr/>
          <a:lstStyle/>
          <a:p>
            <a:pPr>
              <a:spcAft>
                <a:spcPts val="600"/>
              </a:spcAft>
            </a:pPr>
            <a:fld id="{F0BBBF86-B52A-4F64-A529-D52BF5258141}" type="slidenum">
              <a:rPr lang="en-GB" smtClean="0"/>
              <a:pPr>
                <a:spcAft>
                  <a:spcPts val="600"/>
                </a:spcAft>
              </a:pPr>
              <a:t>26</a:t>
            </a:fld>
            <a:endParaRPr lang="en-GB"/>
          </a:p>
        </p:txBody>
      </p:sp>
      <p:grpSp>
        <p:nvGrpSpPr>
          <p:cNvPr id="9" name="Group 8">
            <a:extLst>
              <a:ext uri="{FF2B5EF4-FFF2-40B4-BE49-F238E27FC236}">
                <a16:creationId xmlns:a16="http://schemas.microsoft.com/office/drawing/2014/main" id="{CD7A5F48-CC5F-48CE-9F97-355610E51CC9}"/>
              </a:ext>
            </a:extLst>
          </p:cNvPr>
          <p:cNvGrpSpPr/>
          <p:nvPr/>
        </p:nvGrpSpPr>
        <p:grpSpPr>
          <a:xfrm>
            <a:off x="1899485" y="4572695"/>
            <a:ext cx="7581399" cy="1432042"/>
            <a:chOff x="2236370" y="5136046"/>
            <a:chExt cx="4286250" cy="809625"/>
          </a:xfrm>
        </p:grpSpPr>
        <p:pic>
          <p:nvPicPr>
            <p:cNvPr id="6" name="Picture 5">
              <a:extLst>
                <a:ext uri="{FF2B5EF4-FFF2-40B4-BE49-F238E27FC236}">
                  <a16:creationId xmlns:a16="http://schemas.microsoft.com/office/drawing/2014/main" id="{D8F25FF1-0417-4353-AD5C-4297FB226B32}"/>
                </a:ext>
              </a:extLst>
            </p:cNvPr>
            <p:cNvPicPr>
              <a:picLocks noChangeAspect="1"/>
            </p:cNvPicPr>
            <p:nvPr/>
          </p:nvPicPr>
          <p:blipFill>
            <a:blip r:embed="rId3"/>
            <a:stretch>
              <a:fillRect/>
            </a:stretch>
          </p:blipFill>
          <p:spPr>
            <a:xfrm>
              <a:off x="2236370" y="5136046"/>
              <a:ext cx="4286250" cy="209550"/>
            </a:xfrm>
            <a:prstGeom prst="rect">
              <a:avLst/>
            </a:prstGeom>
          </p:spPr>
        </p:pic>
        <p:pic>
          <p:nvPicPr>
            <p:cNvPr id="8" name="Picture 7">
              <a:extLst>
                <a:ext uri="{FF2B5EF4-FFF2-40B4-BE49-F238E27FC236}">
                  <a16:creationId xmlns:a16="http://schemas.microsoft.com/office/drawing/2014/main" id="{EB8BB8F5-7B4A-42F4-A27F-0DC2274FA11E}"/>
                </a:ext>
              </a:extLst>
            </p:cNvPr>
            <p:cNvPicPr>
              <a:picLocks noChangeAspect="1"/>
            </p:cNvPicPr>
            <p:nvPr/>
          </p:nvPicPr>
          <p:blipFill>
            <a:blip r:embed="rId4"/>
            <a:stretch>
              <a:fillRect/>
            </a:stretch>
          </p:blipFill>
          <p:spPr>
            <a:xfrm>
              <a:off x="2293520" y="5345596"/>
              <a:ext cx="2085975" cy="600075"/>
            </a:xfrm>
            <a:prstGeom prst="rect">
              <a:avLst/>
            </a:prstGeom>
          </p:spPr>
        </p:pic>
      </p:grpSp>
    </p:spTree>
    <p:extLst>
      <p:ext uri="{BB962C8B-B14F-4D97-AF65-F5344CB8AC3E}">
        <p14:creationId xmlns:p14="http://schemas.microsoft.com/office/powerpoint/2010/main" val="798057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5BEAE4-0E6C-4029-9487-215049C1E28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28640" y="1411748"/>
            <a:ext cx="8619583" cy="3796903"/>
          </a:xfrm>
          <a:prstGeom prst="rect">
            <a:avLst/>
          </a:prstGeom>
          <a:noFill/>
        </p:spPr>
      </p:pic>
      <p:sp>
        <p:nvSpPr>
          <p:cNvPr id="2" name="Footer Placeholder 1">
            <a:extLst>
              <a:ext uri="{FF2B5EF4-FFF2-40B4-BE49-F238E27FC236}">
                <a16:creationId xmlns:a16="http://schemas.microsoft.com/office/drawing/2014/main" id="{A6022432-2F93-4749-A69F-5AFEDBD85A11}"/>
              </a:ext>
            </a:extLst>
          </p:cNvPr>
          <p:cNvSpPr>
            <a:spLocks noGrp="1"/>
          </p:cNvSpPr>
          <p:nvPr>
            <p:ph type="ftr" sz="quarter" idx="11"/>
          </p:nvPr>
        </p:nvSpPr>
        <p:spPr/>
        <p:txBody>
          <a:bodyPr/>
          <a:lstStyle/>
          <a:p>
            <a:pPr>
              <a:spcAft>
                <a:spcPts val="600"/>
              </a:spcAft>
            </a:pPr>
            <a:r>
              <a:rPr lang="en-US"/>
              <a:t>Economic Security, Work &amp; Young People</a:t>
            </a:r>
            <a:endParaRPr lang="en-GB"/>
          </a:p>
        </p:txBody>
      </p:sp>
      <p:sp>
        <p:nvSpPr>
          <p:cNvPr id="3" name="Slide Number Placeholder 2" hidden="1">
            <a:extLst>
              <a:ext uri="{FF2B5EF4-FFF2-40B4-BE49-F238E27FC236}">
                <a16:creationId xmlns:a16="http://schemas.microsoft.com/office/drawing/2014/main" id="{12BB40DE-FD86-4812-9757-F069895C92F4}"/>
              </a:ext>
            </a:extLst>
          </p:cNvPr>
          <p:cNvSpPr>
            <a:spLocks noGrp="1"/>
          </p:cNvSpPr>
          <p:nvPr>
            <p:ph type="sldNum" sz="quarter" idx="12"/>
          </p:nvPr>
        </p:nvSpPr>
        <p:spPr/>
        <p:txBody>
          <a:bodyPr/>
          <a:lstStyle/>
          <a:p>
            <a:pPr>
              <a:spcAft>
                <a:spcPts val="600"/>
              </a:spcAft>
            </a:pPr>
            <a:fld id="{F0BBBF86-B52A-4F64-A529-D52BF5258141}" type="slidenum">
              <a:rPr lang="en-GB" smtClean="0"/>
              <a:pPr>
                <a:spcAft>
                  <a:spcPts val="600"/>
                </a:spcAft>
              </a:pPr>
              <a:t>27</a:t>
            </a:fld>
            <a:endParaRPr lang="en-GB"/>
          </a:p>
        </p:txBody>
      </p:sp>
    </p:spTree>
    <p:extLst>
      <p:ext uri="{BB962C8B-B14F-4D97-AF65-F5344CB8AC3E}">
        <p14:creationId xmlns:p14="http://schemas.microsoft.com/office/powerpoint/2010/main" val="2678366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5BEAE4-0E6C-4029-9487-215049C1E28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37779" y="1411748"/>
            <a:ext cx="6801305" cy="3796903"/>
          </a:xfrm>
          <a:prstGeom prst="rect">
            <a:avLst/>
          </a:prstGeom>
          <a:noFill/>
        </p:spPr>
      </p:pic>
      <p:sp>
        <p:nvSpPr>
          <p:cNvPr id="2" name="Footer Placeholder 1">
            <a:extLst>
              <a:ext uri="{FF2B5EF4-FFF2-40B4-BE49-F238E27FC236}">
                <a16:creationId xmlns:a16="http://schemas.microsoft.com/office/drawing/2014/main" id="{A6022432-2F93-4749-A69F-5AFEDBD85A11}"/>
              </a:ext>
            </a:extLst>
          </p:cNvPr>
          <p:cNvSpPr>
            <a:spLocks noGrp="1"/>
          </p:cNvSpPr>
          <p:nvPr>
            <p:ph type="ftr" sz="quarter" idx="11"/>
          </p:nvPr>
        </p:nvSpPr>
        <p:spPr/>
        <p:txBody>
          <a:bodyPr/>
          <a:lstStyle/>
          <a:p>
            <a:pPr>
              <a:spcAft>
                <a:spcPts val="600"/>
              </a:spcAft>
            </a:pPr>
            <a:r>
              <a:rPr lang="en-US"/>
              <a:t>Economic Security, Work &amp; Young People</a:t>
            </a:r>
            <a:endParaRPr lang="en-GB"/>
          </a:p>
        </p:txBody>
      </p:sp>
      <p:sp>
        <p:nvSpPr>
          <p:cNvPr id="3" name="Slide Number Placeholder 2" hidden="1">
            <a:extLst>
              <a:ext uri="{FF2B5EF4-FFF2-40B4-BE49-F238E27FC236}">
                <a16:creationId xmlns:a16="http://schemas.microsoft.com/office/drawing/2014/main" id="{12BB40DE-FD86-4812-9757-F069895C92F4}"/>
              </a:ext>
            </a:extLst>
          </p:cNvPr>
          <p:cNvSpPr>
            <a:spLocks noGrp="1"/>
          </p:cNvSpPr>
          <p:nvPr>
            <p:ph type="sldNum" sz="quarter" idx="12"/>
          </p:nvPr>
        </p:nvSpPr>
        <p:spPr/>
        <p:txBody>
          <a:bodyPr/>
          <a:lstStyle/>
          <a:p>
            <a:pPr>
              <a:spcAft>
                <a:spcPts val="600"/>
              </a:spcAft>
            </a:pPr>
            <a:fld id="{F0BBBF86-B52A-4F64-A529-D52BF5258141}" type="slidenum">
              <a:rPr lang="en-GB" smtClean="0"/>
              <a:pPr>
                <a:spcAft>
                  <a:spcPts val="600"/>
                </a:spcAft>
              </a:pPr>
              <a:t>28</a:t>
            </a:fld>
            <a:endParaRPr lang="en-GB"/>
          </a:p>
        </p:txBody>
      </p:sp>
    </p:spTree>
    <p:extLst>
      <p:ext uri="{BB962C8B-B14F-4D97-AF65-F5344CB8AC3E}">
        <p14:creationId xmlns:p14="http://schemas.microsoft.com/office/powerpoint/2010/main" val="4066834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5BEAE4-0E6C-4029-9487-215049C1E28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86208" y="1728739"/>
            <a:ext cx="8619583" cy="3400521"/>
          </a:xfrm>
          <a:prstGeom prst="rect">
            <a:avLst/>
          </a:prstGeom>
          <a:noFill/>
        </p:spPr>
      </p:pic>
      <p:sp>
        <p:nvSpPr>
          <p:cNvPr id="2" name="Footer Placeholder 1">
            <a:extLst>
              <a:ext uri="{FF2B5EF4-FFF2-40B4-BE49-F238E27FC236}">
                <a16:creationId xmlns:a16="http://schemas.microsoft.com/office/drawing/2014/main" id="{A6022432-2F93-4749-A69F-5AFEDBD85A11}"/>
              </a:ext>
            </a:extLst>
          </p:cNvPr>
          <p:cNvSpPr>
            <a:spLocks noGrp="1"/>
          </p:cNvSpPr>
          <p:nvPr>
            <p:ph type="ftr" sz="quarter" idx="11"/>
          </p:nvPr>
        </p:nvSpPr>
        <p:spPr/>
        <p:txBody>
          <a:bodyPr/>
          <a:lstStyle/>
          <a:p>
            <a:pPr>
              <a:spcAft>
                <a:spcPts val="600"/>
              </a:spcAft>
            </a:pPr>
            <a:r>
              <a:rPr lang="en-US"/>
              <a:t>Economic Security, Work &amp; Young People</a:t>
            </a:r>
            <a:endParaRPr lang="en-GB"/>
          </a:p>
        </p:txBody>
      </p:sp>
      <p:sp>
        <p:nvSpPr>
          <p:cNvPr id="3" name="Slide Number Placeholder 2" hidden="1">
            <a:extLst>
              <a:ext uri="{FF2B5EF4-FFF2-40B4-BE49-F238E27FC236}">
                <a16:creationId xmlns:a16="http://schemas.microsoft.com/office/drawing/2014/main" id="{12BB40DE-FD86-4812-9757-F069895C92F4}"/>
              </a:ext>
            </a:extLst>
          </p:cNvPr>
          <p:cNvSpPr>
            <a:spLocks noGrp="1"/>
          </p:cNvSpPr>
          <p:nvPr>
            <p:ph type="sldNum" sz="quarter" idx="12"/>
          </p:nvPr>
        </p:nvSpPr>
        <p:spPr/>
        <p:txBody>
          <a:bodyPr/>
          <a:lstStyle/>
          <a:p>
            <a:pPr>
              <a:spcAft>
                <a:spcPts val="600"/>
              </a:spcAft>
            </a:pPr>
            <a:fld id="{F0BBBF86-B52A-4F64-A529-D52BF5258141}" type="slidenum">
              <a:rPr lang="en-GB" smtClean="0"/>
              <a:pPr>
                <a:spcAft>
                  <a:spcPts val="600"/>
                </a:spcAft>
              </a:pPr>
              <a:t>29</a:t>
            </a:fld>
            <a:endParaRPr lang="en-GB"/>
          </a:p>
        </p:txBody>
      </p:sp>
    </p:spTree>
    <p:extLst>
      <p:ext uri="{BB962C8B-B14F-4D97-AF65-F5344CB8AC3E}">
        <p14:creationId xmlns:p14="http://schemas.microsoft.com/office/powerpoint/2010/main" val="2961221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58C7F-81F6-4FF3-911D-F5EC9F59B7CD}"/>
              </a:ext>
            </a:extLst>
          </p:cNvPr>
          <p:cNvSpPr>
            <a:spLocks noGrp="1"/>
          </p:cNvSpPr>
          <p:nvPr>
            <p:ph type="title"/>
          </p:nvPr>
        </p:nvSpPr>
        <p:spPr/>
        <p:txBody>
          <a:bodyPr/>
          <a:lstStyle/>
          <a:p>
            <a:r>
              <a:rPr lang="en-GB" dirty="0"/>
              <a:t>About the RSA</a:t>
            </a:r>
          </a:p>
        </p:txBody>
      </p:sp>
      <p:sp>
        <p:nvSpPr>
          <p:cNvPr id="4" name="Footer Placeholder 3">
            <a:extLst>
              <a:ext uri="{FF2B5EF4-FFF2-40B4-BE49-F238E27FC236}">
                <a16:creationId xmlns:a16="http://schemas.microsoft.com/office/drawing/2014/main" id="{2E6C855C-1F6E-4261-923D-89CF3EC05E53}"/>
              </a:ext>
            </a:extLst>
          </p:cNvPr>
          <p:cNvSpPr>
            <a:spLocks noGrp="1"/>
          </p:cNvSpPr>
          <p:nvPr>
            <p:ph type="ftr" sz="quarter" idx="11"/>
          </p:nvPr>
        </p:nvSpPr>
        <p:spPr/>
        <p:txBody>
          <a:bodyPr/>
          <a:lstStyle/>
          <a:p>
            <a:r>
              <a:rPr lang="en-US"/>
              <a:t>Economic Security, Work &amp; Young People</a:t>
            </a:r>
            <a:endParaRPr lang="en-GB"/>
          </a:p>
        </p:txBody>
      </p:sp>
      <p:sp>
        <p:nvSpPr>
          <p:cNvPr id="5" name="Slide Number Placeholder 4">
            <a:extLst>
              <a:ext uri="{FF2B5EF4-FFF2-40B4-BE49-F238E27FC236}">
                <a16:creationId xmlns:a16="http://schemas.microsoft.com/office/drawing/2014/main" id="{68289688-99EA-40CF-8A79-084E91E7B4C0}"/>
              </a:ext>
            </a:extLst>
          </p:cNvPr>
          <p:cNvSpPr>
            <a:spLocks noGrp="1"/>
          </p:cNvSpPr>
          <p:nvPr>
            <p:ph type="sldNum" sz="quarter" idx="12"/>
          </p:nvPr>
        </p:nvSpPr>
        <p:spPr/>
        <p:txBody>
          <a:bodyPr/>
          <a:lstStyle/>
          <a:p>
            <a:fld id="{F0BBBF86-B52A-4F64-A529-D52BF5258141}" type="slidenum">
              <a:rPr lang="en-GB" smtClean="0"/>
              <a:t>3</a:t>
            </a:fld>
            <a:endParaRPr lang="en-GB"/>
          </a:p>
        </p:txBody>
      </p:sp>
    </p:spTree>
    <p:extLst>
      <p:ext uri="{BB962C8B-B14F-4D97-AF65-F5344CB8AC3E}">
        <p14:creationId xmlns:p14="http://schemas.microsoft.com/office/powerpoint/2010/main" val="31392735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5BEAE4-0E6C-4029-9487-215049C1E28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07278" y="508897"/>
            <a:ext cx="8777444" cy="5328634"/>
          </a:xfrm>
          <a:prstGeom prst="rect">
            <a:avLst/>
          </a:prstGeom>
          <a:noFill/>
        </p:spPr>
      </p:pic>
      <p:sp>
        <p:nvSpPr>
          <p:cNvPr id="2" name="Footer Placeholder 1">
            <a:extLst>
              <a:ext uri="{FF2B5EF4-FFF2-40B4-BE49-F238E27FC236}">
                <a16:creationId xmlns:a16="http://schemas.microsoft.com/office/drawing/2014/main" id="{A6022432-2F93-4749-A69F-5AFEDBD85A11}"/>
              </a:ext>
            </a:extLst>
          </p:cNvPr>
          <p:cNvSpPr>
            <a:spLocks noGrp="1"/>
          </p:cNvSpPr>
          <p:nvPr>
            <p:ph type="ftr" sz="quarter" idx="11"/>
          </p:nvPr>
        </p:nvSpPr>
        <p:spPr/>
        <p:txBody>
          <a:bodyPr/>
          <a:lstStyle/>
          <a:p>
            <a:pPr>
              <a:spcAft>
                <a:spcPts val="600"/>
              </a:spcAft>
            </a:pPr>
            <a:r>
              <a:rPr lang="en-US"/>
              <a:t>Economic Security, Work &amp; Young People</a:t>
            </a:r>
            <a:endParaRPr lang="en-GB"/>
          </a:p>
        </p:txBody>
      </p:sp>
      <p:sp>
        <p:nvSpPr>
          <p:cNvPr id="3" name="Slide Number Placeholder 2" hidden="1">
            <a:extLst>
              <a:ext uri="{FF2B5EF4-FFF2-40B4-BE49-F238E27FC236}">
                <a16:creationId xmlns:a16="http://schemas.microsoft.com/office/drawing/2014/main" id="{12BB40DE-FD86-4812-9757-F069895C92F4}"/>
              </a:ext>
            </a:extLst>
          </p:cNvPr>
          <p:cNvSpPr>
            <a:spLocks noGrp="1"/>
          </p:cNvSpPr>
          <p:nvPr>
            <p:ph type="sldNum" sz="quarter" idx="12"/>
          </p:nvPr>
        </p:nvSpPr>
        <p:spPr/>
        <p:txBody>
          <a:bodyPr/>
          <a:lstStyle/>
          <a:p>
            <a:pPr>
              <a:spcAft>
                <a:spcPts val="600"/>
              </a:spcAft>
            </a:pPr>
            <a:fld id="{F0BBBF86-B52A-4F64-A529-D52BF5258141}" type="slidenum">
              <a:rPr lang="en-GB" smtClean="0"/>
              <a:pPr>
                <a:spcAft>
                  <a:spcPts val="600"/>
                </a:spcAft>
              </a:pPr>
              <a:t>30</a:t>
            </a:fld>
            <a:endParaRPr lang="en-GB"/>
          </a:p>
        </p:txBody>
      </p:sp>
    </p:spTree>
    <p:extLst>
      <p:ext uri="{BB962C8B-B14F-4D97-AF65-F5344CB8AC3E}">
        <p14:creationId xmlns:p14="http://schemas.microsoft.com/office/powerpoint/2010/main" val="41811815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5BEAE4-0E6C-4029-9487-215049C1E28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07278" y="1392392"/>
            <a:ext cx="8777444" cy="3561644"/>
          </a:xfrm>
          <a:prstGeom prst="rect">
            <a:avLst/>
          </a:prstGeom>
          <a:noFill/>
        </p:spPr>
      </p:pic>
      <p:sp>
        <p:nvSpPr>
          <p:cNvPr id="2" name="Footer Placeholder 1">
            <a:extLst>
              <a:ext uri="{FF2B5EF4-FFF2-40B4-BE49-F238E27FC236}">
                <a16:creationId xmlns:a16="http://schemas.microsoft.com/office/drawing/2014/main" id="{A6022432-2F93-4749-A69F-5AFEDBD85A11}"/>
              </a:ext>
            </a:extLst>
          </p:cNvPr>
          <p:cNvSpPr>
            <a:spLocks noGrp="1"/>
          </p:cNvSpPr>
          <p:nvPr>
            <p:ph type="ftr" sz="quarter" idx="11"/>
          </p:nvPr>
        </p:nvSpPr>
        <p:spPr/>
        <p:txBody>
          <a:bodyPr/>
          <a:lstStyle/>
          <a:p>
            <a:pPr>
              <a:spcAft>
                <a:spcPts val="600"/>
              </a:spcAft>
            </a:pPr>
            <a:r>
              <a:rPr lang="en-US"/>
              <a:t>Economic Security, Work &amp; Young People</a:t>
            </a:r>
            <a:endParaRPr lang="en-GB"/>
          </a:p>
        </p:txBody>
      </p:sp>
      <p:sp>
        <p:nvSpPr>
          <p:cNvPr id="3" name="Slide Number Placeholder 2" hidden="1">
            <a:extLst>
              <a:ext uri="{FF2B5EF4-FFF2-40B4-BE49-F238E27FC236}">
                <a16:creationId xmlns:a16="http://schemas.microsoft.com/office/drawing/2014/main" id="{12BB40DE-FD86-4812-9757-F069895C92F4}"/>
              </a:ext>
            </a:extLst>
          </p:cNvPr>
          <p:cNvSpPr>
            <a:spLocks noGrp="1"/>
          </p:cNvSpPr>
          <p:nvPr>
            <p:ph type="sldNum" sz="quarter" idx="12"/>
          </p:nvPr>
        </p:nvSpPr>
        <p:spPr/>
        <p:txBody>
          <a:bodyPr/>
          <a:lstStyle/>
          <a:p>
            <a:pPr>
              <a:spcAft>
                <a:spcPts val="600"/>
              </a:spcAft>
            </a:pPr>
            <a:fld id="{F0BBBF86-B52A-4F64-A529-D52BF5258141}" type="slidenum">
              <a:rPr lang="en-GB" smtClean="0"/>
              <a:pPr>
                <a:spcAft>
                  <a:spcPts val="600"/>
                </a:spcAft>
              </a:pPr>
              <a:t>31</a:t>
            </a:fld>
            <a:endParaRPr lang="en-GB"/>
          </a:p>
        </p:txBody>
      </p:sp>
    </p:spTree>
    <p:extLst>
      <p:ext uri="{BB962C8B-B14F-4D97-AF65-F5344CB8AC3E}">
        <p14:creationId xmlns:p14="http://schemas.microsoft.com/office/powerpoint/2010/main" val="4819307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C7BAE20-6AD3-4029-8498-E911D3DB73BE}"/>
              </a:ext>
            </a:extLst>
          </p:cNvPr>
          <p:cNvSpPr>
            <a:spLocks noGrp="1"/>
          </p:cNvSpPr>
          <p:nvPr>
            <p:ph type="ftr" sz="quarter" idx="11"/>
          </p:nvPr>
        </p:nvSpPr>
        <p:spPr/>
        <p:txBody>
          <a:bodyPr/>
          <a:lstStyle/>
          <a:p>
            <a:r>
              <a:rPr lang="en-US"/>
              <a:t>Economic Security, Work &amp; Young People</a:t>
            </a:r>
            <a:endParaRPr lang="en-GB"/>
          </a:p>
        </p:txBody>
      </p:sp>
      <p:sp>
        <p:nvSpPr>
          <p:cNvPr id="4" name="Slide Number Placeholder 3">
            <a:extLst>
              <a:ext uri="{FF2B5EF4-FFF2-40B4-BE49-F238E27FC236}">
                <a16:creationId xmlns:a16="http://schemas.microsoft.com/office/drawing/2014/main" id="{0970B8B6-3E01-45C5-BA4D-0395430CE911}"/>
              </a:ext>
            </a:extLst>
          </p:cNvPr>
          <p:cNvSpPr>
            <a:spLocks noGrp="1"/>
          </p:cNvSpPr>
          <p:nvPr>
            <p:ph type="sldNum" sz="quarter" idx="12"/>
          </p:nvPr>
        </p:nvSpPr>
        <p:spPr/>
        <p:txBody>
          <a:bodyPr/>
          <a:lstStyle/>
          <a:p>
            <a:fld id="{F0BBBF86-B52A-4F64-A529-D52BF5258141}" type="slidenum">
              <a:rPr lang="en-GB" smtClean="0"/>
              <a:pPr/>
              <a:t>32</a:t>
            </a:fld>
            <a:endParaRPr lang="en-GB"/>
          </a:p>
        </p:txBody>
      </p:sp>
      <p:sp>
        <p:nvSpPr>
          <p:cNvPr id="5" name="Text Placeholder 4">
            <a:extLst>
              <a:ext uri="{FF2B5EF4-FFF2-40B4-BE49-F238E27FC236}">
                <a16:creationId xmlns:a16="http://schemas.microsoft.com/office/drawing/2014/main" id="{99A3CA2D-5925-4EA0-BA66-EED796329EA9}"/>
              </a:ext>
            </a:extLst>
          </p:cNvPr>
          <p:cNvSpPr>
            <a:spLocks noGrp="1"/>
          </p:cNvSpPr>
          <p:nvPr>
            <p:ph type="body" sz="quarter" idx="13"/>
          </p:nvPr>
        </p:nvSpPr>
        <p:spPr>
          <a:xfrm>
            <a:off x="381600" y="725305"/>
            <a:ext cx="6879589" cy="3963600"/>
          </a:xfrm>
        </p:spPr>
        <p:txBody>
          <a:bodyPr/>
          <a:lstStyle/>
          <a:p>
            <a:r>
              <a:rPr lang="en-US" sz="2800" dirty="0">
                <a:solidFill>
                  <a:schemeClr val="accent1"/>
                </a:solidFill>
              </a:rPr>
              <a:t>The findings indicate a lack of accountability from government and employers to secure and help future generations build their lives. Young people view their economic security negatively. And rightly so. They are being faced with less jobs, higher requirements for lower skilled jobs as well as an economic climate that stops young people from being able to have a life outside of working. </a:t>
            </a:r>
          </a:p>
          <a:p>
            <a:r>
              <a:rPr lang="en-US" sz="2800" dirty="0"/>
              <a:t>- </a:t>
            </a:r>
            <a:r>
              <a:rPr lang="en-US" sz="2800" dirty="0" err="1"/>
              <a:t>Saira</a:t>
            </a:r>
            <a:r>
              <a:rPr lang="en-US" sz="2800" dirty="0"/>
              <a:t>, 23</a:t>
            </a:r>
            <a:endParaRPr lang="en-GB" sz="2800" dirty="0">
              <a:solidFill>
                <a:schemeClr val="accent1"/>
              </a:solidFill>
            </a:endParaRPr>
          </a:p>
        </p:txBody>
      </p:sp>
    </p:spTree>
    <p:extLst>
      <p:ext uri="{BB962C8B-B14F-4D97-AF65-F5344CB8AC3E}">
        <p14:creationId xmlns:p14="http://schemas.microsoft.com/office/powerpoint/2010/main" val="40194220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F20FF-76C3-43C9-9DC8-0AAA86B44327}"/>
              </a:ext>
            </a:extLst>
          </p:cNvPr>
          <p:cNvSpPr>
            <a:spLocks noGrp="1"/>
          </p:cNvSpPr>
          <p:nvPr>
            <p:ph type="title"/>
          </p:nvPr>
        </p:nvSpPr>
        <p:spPr>
          <a:xfrm>
            <a:off x="457596" y="1171487"/>
            <a:ext cx="11276807" cy="4515025"/>
          </a:xfrm>
        </p:spPr>
        <p:txBody>
          <a:bodyPr/>
          <a:lstStyle/>
          <a:p>
            <a:r>
              <a:rPr lang="en-GB" sz="9600" spc="-10" dirty="0"/>
              <a:t>3. </a:t>
            </a:r>
            <a:r>
              <a:rPr lang="en-GB" sz="9600" dirty="0"/>
              <a:t>Young people lack confidence in their future</a:t>
            </a:r>
            <a:br>
              <a:rPr lang="en-GB" sz="9600" dirty="0"/>
            </a:br>
            <a:br>
              <a:rPr lang="en-GB" sz="9600" dirty="0"/>
            </a:br>
            <a:r>
              <a:rPr lang="en-GB" spc="-10" dirty="0"/>
              <a:t> </a:t>
            </a:r>
            <a:endParaRPr lang="en-GB" dirty="0"/>
          </a:p>
        </p:txBody>
      </p:sp>
    </p:spTree>
    <p:extLst>
      <p:ext uri="{BB962C8B-B14F-4D97-AF65-F5344CB8AC3E}">
        <p14:creationId xmlns:p14="http://schemas.microsoft.com/office/powerpoint/2010/main" val="32641093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5BEAE4-0E6C-4029-9487-215049C1E28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07278" y="618241"/>
            <a:ext cx="8777444" cy="5109946"/>
          </a:xfrm>
          <a:prstGeom prst="rect">
            <a:avLst/>
          </a:prstGeom>
          <a:noFill/>
        </p:spPr>
      </p:pic>
      <p:sp>
        <p:nvSpPr>
          <p:cNvPr id="2" name="Footer Placeholder 1">
            <a:extLst>
              <a:ext uri="{FF2B5EF4-FFF2-40B4-BE49-F238E27FC236}">
                <a16:creationId xmlns:a16="http://schemas.microsoft.com/office/drawing/2014/main" id="{A6022432-2F93-4749-A69F-5AFEDBD85A11}"/>
              </a:ext>
            </a:extLst>
          </p:cNvPr>
          <p:cNvSpPr>
            <a:spLocks noGrp="1"/>
          </p:cNvSpPr>
          <p:nvPr>
            <p:ph type="ftr" sz="quarter" idx="11"/>
          </p:nvPr>
        </p:nvSpPr>
        <p:spPr/>
        <p:txBody>
          <a:bodyPr/>
          <a:lstStyle/>
          <a:p>
            <a:pPr>
              <a:spcAft>
                <a:spcPts val="600"/>
              </a:spcAft>
            </a:pPr>
            <a:r>
              <a:rPr lang="en-US"/>
              <a:t>Economic Security, Work &amp; Young People</a:t>
            </a:r>
            <a:endParaRPr lang="en-GB"/>
          </a:p>
        </p:txBody>
      </p:sp>
      <p:sp>
        <p:nvSpPr>
          <p:cNvPr id="3" name="Slide Number Placeholder 2" hidden="1">
            <a:extLst>
              <a:ext uri="{FF2B5EF4-FFF2-40B4-BE49-F238E27FC236}">
                <a16:creationId xmlns:a16="http://schemas.microsoft.com/office/drawing/2014/main" id="{12BB40DE-FD86-4812-9757-F069895C92F4}"/>
              </a:ext>
            </a:extLst>
          </p:cNvPr>
          <p:cNvSpPr>
            <a:spLocks noGrp="1"/>
          </p:cNvSpPr>
          <p:nvPr>
            <p:ph type="sldNum" sz="quarter" idx="12"/>
          </p:nvPr>
        </p:nvSpPr>
        <p:spPr/>
        <p:txBody>
          <a:bodyPr/>
          <a:lstStyle/>
          <a:p>
            <a:pPr>
              <a:spcAft>
                <a:spcPts val="600"/>
              </a:spcAft>
            </a:pPr>
            <a:fld id="{F0BBBF86-B52A-4F64-A529-D52BF5258141}" type="slidenum">
              <a:rPr lang="en-GB" smtClean="0"/>
              <a:pPr>
                <a:spcAft>
                  <a:spcPts val="600"/>
                </a:spcAft>
              </a:pPr>
              <a:t>34</a:t>
            </a:fld>
            <a:endParaRPr lang="en-GB"/>
          </a:p>
        </p:txBody>
      </p:sp>
    </p:spTree>
    <p:extLst>
      <p:ext uri="{BB962C8B-B14F-4D97-AF65-F5344CB8AC3E}">
        <p14:creationId xmlns:p14="http://schemas.microsoft.com/office/powerpoint/2010/main" val="6588630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5BEAE4-0E6C-4029-9487-215049C1E28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66484" y="508897"/>
            <a:ext cx="8659031" cy="5328634"/>
          </a:xfrm>
          <a:prstGeom prst="rect">
            <a:avLst/>
          </a:prstGeom>
          <a:noFill/>
        </p:spPr>
      </p:pic>
      <p:sp>
        <p:nvSpPr>
          <p:cNvPr id="2" name="Footer Placeholder 1">
            <a:extLst>
              <a:ext uri="{FF2B5EF4-FFF2-40B4-BE49-F238E27FC236}">
                <a16:creationId xmlns:a16="http://schemas.microsoft.com/office/drawing/2014/main" id="{A6022432-2F93-4749-A69F-5AFEDBD85A11}"/>
              </a:ext>
            </a:extLst>
          </p:cNvPr>
          <p:cNvSpPr>
            <a:spLocks noGrp="1"/>
          </p:cNvSpPr>
          <p:nvPr>
            <p:ph type="ftr" sz="quarter" idx="11"/>
          </p:nvPr>
        </p:nvSpPr>
        <p:spPr/>
        <p:txBody>
          <a:bodyPr/>
          <a:lstStyle/>
          <a:p>
            <a:pPr>
              <a:spcAft>
                <a:spcPts val="600"/>
              </a:spcAft>
            </a:pPr>
            <a:r>
              <a:rPr lang="en-US"/>
              <a:t>Economic Security, Work &amp; Young People</a:t>
            </a:r>
            <a:endParaRPr lang="en-GB"/>
          </a:p>
        </p:txBody>
      </p:sp>
      <p:sp>
        <p:nvSpPr>
          <p:cNvPr id="3" name="Slide Number Placeholder 2" hidden="1">
            <a:extLst>
              <a:ext uri="{FF2B5EF4-FFF2-40B4-BE49-F238E27FC236}">
                <a16:creationId xmlns:a16="http://schemas.microsoft.com/office/drawing/2014/main" id="{12BB40DE-FD86-4812-9757-F069895C92F4}"/>
              </a:ext>
            </a:extLst>
          </p:cNvPr>
          <p:cNvSpPr>
            <a:spLocks noGrp="1"/>
          </p:cNvSpPr>
          <p:nvPr>
            <p:ph type="sldNum" sz="quarter" idx="12"/>
          </p:nvPr>
        </p:nvSpPr>
        <p:spPr/>
        <p:txBody>
          <a:bodyPr/>
          <a:lstStyle/>
          <a:p>
            <a:pPr>
              <a:spcAft>
                <a:spcPts val="600"/>
              </a:spcAft>
            </a:pPr>
            <a:fld id="{F0BBBF86-B52A-4F64-A529-D52BF5258141}" type="slidenum">
              <a:rPr lang="en-GB" smtClean="0"/>
              <a:pPr>
                <a:spcAft>
                  <a:spcPts val="600"/>
                </a:spcAft>
              </a:pPr>
              <a:t>35</a:t>
            </a:fld>
            <a:endParaRPr lang="en-GB"/>
          </a:p>
        </p:txBody>
      </p:sp>
    </p:spTree>
    <p:extLst>
      <p:ext uri="{BB962C8B-B14F-4D97-AF65-F5344CB8AC3E}">
        <p14:creationId xmlns:p14="http://schemas.microsoft.com/office/powerpoint/2010/main" val="32932977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C7BAE20-6AD3-4029-8498-E911D3DB73BE}"/>
              </a:ext>
            </a:extLst>
          </p:cNvPr>
          <p:cNvSpPr>
            <a:spLocks noGrp="1"/>
          </p:cNvSpPr>
          <p:nvPr>
            <p:ph type="ftr" sz="quarter" idx="11"/>
          </p:nvPr>
        </p:nvSpPr>
        <p:spPr/>
        <p:txBody>
          <a:bodyPr/>
          <a:lstStyle/>
          <a:p>
            <a:r>
              <a:rPr lang="en-US"/>
              <a:t>Economic Security, Work &amp; Young People</a:t>
            </a:r>
            <a:endParaRPr lang="en-GB"/>
          </a:p>
        </p:txBody>
      </p:sp>
      <p:sp>
        <p:nvSpPr>
          <p:cNvPr id="4" name="Slide Number Placeholder 3">
            <a:extLst>
              <a:ext uri="{FF2B5EF4-FFF2-40B4-BE49-F238E27FC236}">
                <a16:creationId xmlns:a16="http://schemas.microsoft.com/office/drawing/2014/main" id="{0970B8B6-3E01-45C5-BA4D-0395430CE911}"/>
              </a:ext>
            </a:extLst>
          </p:cNvPr>
          <p:cNvSpPr>
            <a:spLocks noGrp="1"/>
          </p:cNvSpPr>
          <p:nvPr>
            <p:ph type="sldNum" sz="quarter" idx="12"/>
          </p:nvPr>
        </p:nvSpPr>
        <p:spPr/>
        <p:txBody>
          <a:bodyPr/>
          <a:lstStyle/>
          <a:p>
            <a:fld id="{F0BBBF86-B52A-4F64-A529-D52BF5258141}" type="slidenum">
              <a:rPr lang="en-GB" smtClean="0"/>
              <a:pPr/>
              <a:t>36</a:t>
            </a:fld>
            <a:endParaRPr lang="en-GB"/>
          </a:p>
        </p:txBody>
      </p:sp>
      <p:sp>
        <p:nvSpPr>
          <p:cNvPr id="5" name="Text Placeholder 4">
            <a:extLst>
              <a:ext uri="{FF2B5EF4-FFF2-40B4-BE49-F238E27FC236}">
                <a16:creationId xmlns:a16="http://schemas.microsoft.com/office/drawing/2014/main" id="{99A3CA2D-5925-4EA0-BA66-EED796329EA9}"/>
              </a:ext>
            </a:extLst>
          </p:cNvPr>
          <p:cNvSpPr>
            <a:spLocks noGrp="1"/>
          </p:cNvSpPr>
          <p:nvPr>
            <p:ph type="body" sz="quarter" idx="13"/>
          </p:nvPr>
        </p:nvSpPr>
        <p:spPr>
          <a:xfrm>
            <a:off x="381600" y="725305"/>
            <a:ext cx="6879589" cy="3963600"/>
          </a:xfrm>
        </p:spPr>
        <p:txBody>
          <a:bodyPr/>
          <a:lstStyle/>
          <a:p>
            <a:r>
              <a:rPr lang="en-US" sz="3200" dirty="0">
                <a:solidFill>
                  <a:schemeClr val="accent1"/>
                </a:solidFill>
              </a:rPr>
              <a:t>It is important that all young people have economic security to provide them with the best chances in the future to excel, without letting barriers like anxiety about money restrict them from reaching their full potential</a:t>
            </a:r>
          </a:p>
          <a:p>
            <a:r>
              <a:rPr lang="en-US" sz="3200" dirty="0"/>
              <a:t>- Precious, 17</a:t>
            </a:r>
            <a:endParaRPr lang="en-GB" sz="3200" dirty="0">
              <a:solidFill>
                <a:schemeClr val="accent1"/>
              </a:solidFill>
            </a:endParaRPr>
          </a:p>
        </p:txBody>
      </p:sp>
    </p:spTree>
    <p:extLst>
      <p:ext uri="{BB962C8B-B14F-4D97-AF65-F5344CB8AC3E}">
        <p14:creationId xmlns:p14="http://schemas.microsoft.com/office/powerpoint/2010/main" val="30791801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E3B0C-DA90-4F01-9D57-738BDC4A45D1}"/>
              </a:ext>
            </a:extLst>
          </p:cNvPr>
          <p:cNvSpPr>
            <a:spLocks noGrp="1"/>
          </p:cNvSpPr>
          <p:nvPr>
            <p:ph type="title"/>
          </p:nvPr>
        </p:nvSpPr>
        <p:spPr/>
        <p:txBody>
          <a:bodyPr/>
          <a:lstStyle/>
          <a:p>
            <a:r>
              <a:rPr lang="en-GB" dirty="0"/>
              <a:t>Policy?</a:t>
            </a:r>
          </a:p>
        </p:txBody>
      </p:sp>
      <p:sp>
        <p:nvSpPr>
          <p:cNvPr id="3" name="Content Placeholder 2">
            <a:extLst>
              <a:ext uri="{FF2B5EF4-FFF2-40B4-BE49-F238E27FC236}">
                <a16:creationId xmlns:a16="http://schemas.microsoft.com/office/drawing/2014/main" id="{EE920330-9A54-44C4-9784-02B8E21210F0}"/>
              </a:ext>
            </a:extLst>
          </p:cNvPr>
          <p:cNvSpPr>
            <a:spLocks noGrp="1"/>
          </p:cNvSpPr>
          <p:nvPr>
            <p:ph idx="1"/>
          </p:nvPr>
        </p:nvSpPr>
        <p:spPr/>
        <p:txBody>
          <a:bodyPr/>
          <a:lstStyle/>
          <a:p>
            <a:endParaRPr lang="en-GB"/>
          </a:p>
        </p:txBody>
      </p:sp>
      <p:sp>
        <p:nvSpPr>
          <p:cNvPr id="4" name="Footer Placeholder 3">
            <a:extLst>
              <a:ext uri="{FF2B5EF4-FFF2-40B4-BE49-F238E27FC236}">
                <a16:creationId xmlns:a16="http://schemas.microsoft.com/office/drawing/2014/main" id="{2B8A46B4-8461-4E95-83FC-1FB7E1C650B3}"/>
              </a:ext>
            </a:extLst>
          </p:cNvPr>
          <p:cNvSpPr>
            <a:spLocks noGrp="1"/>
          </p:cNvSpPr>
          <p:nvPr>
            <p:ph type="ftr" sz="quarter" idx="11"/>
          </p:nvPr>
        </p:nvSpPr>
        <p:spPr/>
        <p:txBody>
          <a:bodyPr/>
          <a:lstStyle/>
          <a:p>
            <a:r>
              <a:rPr lang="en-US"/>
              <a:t>Economic Security, Work &amp; Young People</a:t>
            </a:r>
            <a:endParaRPr lang="en-GB"/>
          </a:p>
        </p:txBody>
      </p:sp>
      <p:sp>
        <p:nvSpPr>
          <p:cNvPr id="5" name="Slide Number Placeholder 4">
            <a:extLst>
              <a:ext uri="{FF2B5EF4-FFF2-40B4-BE49-F238E27FC236}">
                <a16:creationId xmlns:a16="http://schemas.microsoft.com/office/drawing/2014/main" id="{DB804C76-AE47-420F-B732-5FA124F92533}"/>
              </a:ext>
            </a:extLst>
          </p:cNvPr>
          <p:cNvSpPr>
            <a:spLocks noGrp="1"/>
          </p:cNvSpPr>
          <p:nvPr>
            <p:ph type="sldNum" sz="quarter" idx="12"/>
          </p:nvPr>
        </p:nvSpPr>
        <p:spPr/>
        <p:txBody>
          <a:bodyPr/>
          <a:lstStyle/>
          <a:p>
            <a:fld id="{F0BBBF86-B52A-4F64-A529-D52BF5258141}" type="slidenum">
              <a:rPr lang="en-GB" smtClean="0"/>
              <a:t>37</a:t>
            </a:fld>
            <a:endParaRPr lang="en-GB"/>
          </a:p>
        </p:txBody>
      </p:sp>
    </p:spTree>
    <p:extLst>
      <p:ext uri="{BB962C8B-B14F-4D97-AF65-F5344CB8AC3E}">
        <p14:creationId xmlns:p14="http://schemas.microsoft.com/office/powerpoint/2010/main" val="12767752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E3B0C-DA90-4F01-9D57-738BDC4A45D1}"/>
              </a:ext>
            </a:extLst>
          </p:cNvPr>
          <p:cNvSpPr>
            <a:spLocks noGrp="1"/>
          </p:cNvSpPr>
          <p:nvPr>
            <p:ph type="title"/>
          </p:nvPr>
        </p:nvSpPr>
        <p:spPr/>
        <p:txBody>
          <a:bodyPr/>
          <a:lstStyle/>
          <a:p>
            <a:r>
              <a:rPr lang="en-GB" dirty="0"/>
              <a:t>Policy Shifts</a:t>
            </a:r>
          </a:p>
        </p:txBody>
      </p:sp>
      <p:sp>
        <p:nvSpPr>
          <p:cNvPr id="3" name="Content Placeholder 2">
            <a:extLst>
              <a:ext uri="{FF2B5EF4-FFF2-40B4-BE49-F238E27FC236}">
                <a16:creationId xmlns:a16="http://schemas.microsoft.com/office/drawing/2014/main" id="{EE920330-9A54-44C4-9784-02B8E21210F0}"/>
              </a:ext>
            </a:extLst>
          </p:cNvPr>
          <p:cNvSpPr>
            <a:spLocks noGrp="1"/>
          </p:cNvSpPr>
          <p:nvPr>
            <p:ph idx="1"/>
          </p:nvPr>
        </p:nvSpPr>
        <p:spPr/>
        <p:txBody>
          <a:bodyPr/>
          <a:lstStyle/>
          <a:p>
            <a:pPr marL="514350" indent="-514350">
              <a:buAutoNum type="arabicParenBoth"/>
            </a:pPr>
            <a:r>
              <a:rPr lang="en-GB" dirty="0"/>
              <a:t>Recognise the changing needs of young people</a:t>
            </a:r>
          </a:p>
        </p:txBody>
      </p:sp>
      <p:sp>
        <p:nvSpPr>
          <p:cNvPr id="4" name="Footer Placeholder 3">
            <a:extLst>
              <a:ext uri="{FF2B5EF4-FFF2-40B4-BE49-F238E27FC236}">
                <a16:creationId xmlns:a16="http://schemas.microsoft.com/office/drawing/2014/main" id="{2B8A46B4-8461-4E95-83FC-1FB7E1C650B3}"/>
              </a:ext>
            </a:extLst>
          </p:cNvPr>
          <p:cNvSpPr>
            <a:spLocks noGrp="1"/>
          </p:cNvSpPr>
          <p:nvPr>
            <p:ph type="ftr" sz="quarter" idx="11"/>
          </p:nvPr>
        </p:nvSpPr>
        <p:spPr/>
        <p:txBody>
          <a:bodyPr/>
          <a:lstStyle/>
          <a:p>
            <a:r>
              <a:rPr lang="en-US"/>
              <a:t>Economic Security, Work &amp; Young People</a:t>
            </a:r>
            <a:endParaRPr lang="en-GB"/>
          </a:p>
        </p:txBody>
      </p:sp>
      <p:sp>
        <p:nvSpPr>
          <p:cNvPr id="5" name="Slide Number Placeholder 4">
            <a:extLst>
              <a:ext uri="{FF2B5EF4-FFF2-40B4-BE49-F238E27FC236}">
                <a16:creationId xmlns:a16="http://schemas.microsoft.com/office/drawing/2014/main" id="{DB804C76-AE47-420F-B732-5FA124F92533}"/>
              </a:ext>
            </a:extLst>
          </p:cNvPr>
          <p:cNvSpPr>
            <a:spLocks noGrp="1"/>
          </p:cNvSpPr>
          <p:nvPr>
            <p:ph type="sldNum" sz="quarter" idx="12"/>
          </p:nvPr>
        </p:nvSpPr>
        <p:spPr/>
        <p:txBody>
          <a:bodyPr/>
          <a:lstStyle/>
          <a:p>
            <a:fld id="{F0BBBF86-B52A-4F64-A529-D52BF5258141}" type="slidenum">
              <a:rPr lang="en-GB" smtClean="0"/>
              <a:t>38</a:t>
            </a:fld>
            <a:endParaRPr lang="en-GB"/>
          </a:p>
        </p:txBody>
      </p:sp>
    </p:spTree>
    <p:extLst>
      <p:ext uri="{BB962C8B-B14F-4D97-AF65-F5344CB8AC3E}">
        <p14:creationId xmlns:p14="http://schemas.microsoft.com/office/powerpoint/2010/main" val="29763093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E3B0C-DA90-4F01-9D57-738BDC4A45D1}"/>
              </a:ext>
            </a:extLst>
          </p:cNvPr>
          <p:cNvSpPr>
            <a:spLocks noGrp="1"/>
          </p:cNvSpPr>
          <p:nvPr>
            <p:ph type="title"/>
          </p:nvPr>
        </p:nvSpPr>
        <p:spPr/>
        <p:txBody>
          <a:bodyPr/>
          <a:lstStyle/>
          <a:p>
            <a:r>
              <a:rPr lang="en-GB" dirty="0"/>
              <a:t>Policy Shifts</a:t>
            </a:r>
          </a:p>
        </p:txBody>
      </p:sp>
      <p:sp>
        <p:nvSpPr>
          <p:cNvPr id="3" name="Content Placeholder 2">
            <a:extLst>
              <a:ext uri="{FF2B5EF4-FFF2-40B4-BE49-F238E27FC236}">
                <a16:creationId xmlns:a16="http://schemas.microsoft.com/office/drawing/2014/main" id="{EE920330-9A54-44C4-9784-02B8E21210F0}"/>
              </a:ext>
            </a:extLst>
          </p:cNvPr>
          <p:cNvSpPr>
            <a:spLocks noGrp="1"/>
          </p:cNvSpPr>
          <p:nvPr>
            <p:ph idx="1"/>
          </p:nvPr>
        </p:nvSpPr>
        <p:spPr/>
        <p:txBody>
          <a:bodyPr/>
          <a:lstStyle/>
          <a:p>
            <a:pPr marL="514350" indent="-514350">
              <a:buAutoNum type="arabicParenBoth"/>
            </a:pPr>
            <a:r>
              <a:rPr lang="en-GB" dirty="0"/>
              <a:t>Recognise the changing needs of young people</a:t>
            </a:r>
          </a:p>
          <a:p>
            <a:pPr marL="514350" indent="-514350">
              <a:buAutoNum type="arabicParenBoth"/>
            </a:pPr>
            <a:endParaRPr lang="en-GB" dirty="0"/>
          </a:p>
          <a:p>
            <a:pPr marL="514350" indent="-514350">
              <a:buAutoNum type="arabicParenBoth"/>
            </a:pPr>
            <a:r>
              <a:rPr lang="en-GB" dirty="0"/>
              <a:t>Pro-young people policies</a:t>
            </a:r>
          </a:p>
          <a:p>
            <a:pPr marL="514350" indent="-514350">
              <a:buAutoNum type="arabicParenBoth"/>
            </a:pPr>
            <a:endParaRPr lang="en-GB" dirty="0"/>
          </a:p>
        </p:txBody>
      </p:sp>
      <p:sp>
        <p:nvSpPr>
          <p:cNvPr id="4" name="Footer Placeholder 3">
            <a:extLst>
              <a:ext uri="{FF2B5EF4-FFF2-40B4-BE49-F238E27FC236}">
                <a16:creationId xmlns:a16="http://schemas.microsoft.com/office/drawing/2014/main" id="{2B8A46B4-8461-4E95-83FC-1FB7E1C650B3}"/>
              </a:ext>
            </a:extLst>
          </p:cNvPr>
          <p:cNvSpPr>
            <a:spLocks noGrp="1"/>
          </p:cNvSpPr>
          <p:nvPr>
            <p:ph type="ftr" sz="quarter" idx="11"/>
          </p:nvPr>
        </p:nvSpPr>
        <p:spPr/>
        <p:txBody>
          <a:bodyPr/>
          <a:lstStyle/>
          <a:p>
            <a:r>
              <a:rPr lang="en-US"/>
              <a:t>Economic Security, Work &amp; Young People</a:t>
            </a:r>
            <a:endParaRPr lang="en-GB"/>
          </a:p>
        </p:txBody>
      </p:sp>
      <p:sp>
        <p:nvSpPr>
          <p:cNvPr id="5" name="Slide Number Placeholder 4">
            <a:extLst>
              <a:ext uri="{FF2B5EF4-FFF2-40B4-BE49-F238E27FC236}">
                <a16:creationId xmlns:a16="http://schemas.microsoft.com/office/drawing/2014/main" id="{DB804C76-AE47-420F-B732-5FA124F92533}"/>
              </a:ext>
            </a:extLst>
          </p:cNvPr>
          <p:cNvSpPr>
            <a:spLocks noGrp="1"/>
          </p:cNvSpPr>
          <p:nvPr>
            <p:ph type="sldNum" sz="quarter" idx="12"/>
          </p:nvPr>
        </p:nvSpPr>
        <p:spPr/>
        <p:txBody>
          <a:bodyPr/>
          <a:lstStyle/>
          <a:p>
            <a:fld id="{F0BBBF86-B52A-4F64-A529-D52BF5258141}" type="slidenum">
              <a:rPr lang="en-GB" smtClean="0"/>
              <a:t>39</a:t>
            </a:fld>
            <a:endParaRPr lang="en-GB"/>
          </a:p>
        </p:txBody>
      </p:sp>
    </p:spTree>
    <p:extLst>
      <p:ext uri="{BB962C8B-B14F-4D97-AF65-F5344CB8AC3E}">
        <p14:creationId xmlns:p14="http://schemas.microsoft.com/office/powerpoint/2010/main" val="790575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F4CD9B9-E362-42F4-88FD-7CFC5822933B}"/>
              </a:ext>
            </a:extLst>
          </p:cNvPr>
          <p:cNvSpPr>
            <a:spLocks noGrp="1"/>
          </p:cNvSpPr>
          <p:nvPr>
            <p:ph type="ftr" sz="quarter" idx="11"/>
          </p:nvPr>
        </p:nvSpPr>
        <p:spPr/>
        <p:txBody>
          <a:bodyPr/>
          <a:lstStyle/>
          <a:p>
            <a:r>
              <a:rPr lang="en-US"/>
              <a:t>Economic Security, Work &amp; Young People</a:t>
            </a:r>
            <a:endParaRPr lang="en-GB"/>
          </a:p>
        </p:txBody>
      </p:sp>
      <p:sp>
        <p:nvSpPr>
          <p:cNvPr id="3" name="Slide Number Placeholder 2">
            <a:extLst>
              <a:ext uri="{FF2B5EF4-FFF2-40B4-BE49-F238E27FC236}">
                <a16:creationId xmlns:a16="http://schemas.microsoft.com/office/drawing/2014/main" id="{E59037B7-F9BF-40C9-A842-A0420CA1044A}"/>
              </a:ext>
            </a:extLst>
          </p:cNvPr>
          <p:cNvSpPr>
            <a:spLocks noGrp="1"/>
          </p:cNvSpPr>
          <p:nvPr>
            <p:ph type="sldNum" sz="quarter" idx="12"/>
          </p:nvPr>
        </p:nvSpPr>
        <p:spPr/>
        <p:txBody>
          <a:bodyPr/>
          <a:lstStyle/>
          <a:p>
            <a:fld id="{F0BBBF86-B52A-4F64-A529-D52BF5258141}" type="slidenum">
              <a:rPr lang="en-GB" smtClean="0"/>
              <a:t>4</a:t>
            </a:fld>
            <a:endParaRPr lang="en-GB"/>
          </a:p>
        </p:txBody>
      </p:sp>
      <p:pic>
        <p:nvPicPr>
          <p:cNvPr id="5" name="Picture 4" descr="A picture containing text&#10;&#10;Description automatically generated">
            <a:extLst>
              <a:ext uri="{FF2B5EF4-FFF2-40B4-BE49-F238E27FC236}">
                <a16:creationId xmlns:a16="http://schemas.microsoft.com/office/drawing/2014/main" id="{D33C435B-2144-4EC5-924F-8FCF84572E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6066" y="336444"/>
            <a:ext cx="2533650" cy="3486150"/>
          </a:xfrm>
          <a:prstGeom prst="rect">
            <a:avLst/>
          </a:prstGeom>
        </p:spPr>
      </p:pic>
      <p:pic>
        <p:nvPicPr>
          <p:cNvPr id="7" name="Picture 6" descr="A picture containing diagram&#10;&#10;Description automatically generated">
            <a:extLst>
              <a:ext uri="{FF2B5EF4-FFF2-40B4-BE49-F238E27FC236}">
                <a16:creationId xmlns:a16="http://schemas.microsoft.com/office/drawing/2014/main" id="{58EF33D0-AAC5-4E5B-9136-B9569F9604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9542" y="336444"/>
            <a:ext cx="2533650" cy="3486150"/>
          </a:xfrm>
          <a:prstGeom prst="rect">
            <a:avLst/>
          </a:prstGeom>
        </p:spPr>
      </p:pic>
      <p:pic>
        <p:nvPicPr>
          <p:cNvPr id="9" name="Picture 8" descr="Diagram&#10;&#10;Description automatically generated">
            <a:extLst>
              <a:ext uri="{FF2B5EF4-FFF2-40B4-BE49-F238E27FC236}">
                <a16:creationId xmlns:a16="http://schemas.microsoft.com/office/drawing/2014/main" id="{6CC70E9E-56EE-404F-9578-EC6B3BD66A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3018" y="336444"/>
            <a:ext cx="2533650" cy="3486150"/>
          </a:xfrm>
          <a:prstGeom prst="rect">
            <a:avLst/>
          </a:prstGeom>
        </p:spPr>
      </p:pic>
      <p:pic>
        <p:nvPicPr>
          <p:cNvPr id="11" name="Picture 10" descr="Diagram&#10;&#10;Description automatically generated">
            <a:extLst>
              <a:ext uri="{FF2B5EF4-FFF2-40B4-BE49-F238E27FC236}">
                <a16:creationId xmlns:a16="http://schemas.microsoft.com/office/drawing/2014/main" id="{A62B7BFF-63FD-44B5-AE62-695A1975BE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853" y="2519133"/>
            <a:ext cx="2533650" cy="3486150"/>
          </a:xfrm>
          <a:prstGeom prst="rect">
            <a:avLst/>
          </a:prstGeom>
        </p:spPr>
      </p:pic>
      <p:pic>
        <p:nvPicPr>
          <p:cNvPr id="13" name="Picture 12" descr="A picture containing text, businesscard, screenshot&#10;&#10;Description automatically generated">
            <a:extLst>
              <a:ext uri="{FF2B5EF4-FFF2-40B4-BE49-F238E27FC236}">
                <a16:creationId xmlns:a16="http://schemas.microsoft.com/office/drawing/2014/main" id="{1279E374-8C5C-41B5-8731-FF6044725C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64977" y="2637385"/>
            <a:ext cx="2533650" cy="3486150"/>
          </a:xfrm>
          <a:prstGeom prst="rect">
            <a:avLst/>
          </a:prstGeom>
        </p:spPr>
      </p:pic>
      <p:pic>
        <p:nvPicPr>
          <p:cNvPr id="15" name="Picture 14" descr="Text&#10;&#10;Description automatically generated">
            <a:extLst>
              <a:ext uri="{FF2B5EF4-FFF2-40B4-BE49-F238E27FC236}">
                <a16:creationId xmlns:a16="http://schemas.microsoft.com/office/drawing/2014/main" id="{3AD95BBA-933F-4A95-9275-E46A7B12326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02603" y="2637385"/>
            <a:ext cx="2533650" cy="3486150"/>
          </a:xfrm>
          <a:prstGeom prst="rect">
            <a:avLst/>
          </a:prstGeom>
        </p:spPr>
      </p:pic>
      <p:pic>
        <p:nvPicPr>
          <p:cNvPr id="17" name="Picture 16" descr="Text, letter&#10;&#10;Description automatically generated">
            <a:extLst>
              <a:ext uri="{FF2B5EF4-FFF2-40B4-BE49-F238E27FC236}">
                <a16:creationId xmlns:a16="http://schemas.microsoft.com/office/drawing/2014/main" id="{F8CC7FAB-6EFA-4F2F-BFAF-435515FA17E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40228" y="2637385"/>
            <a:ext cx="2533650" cy="3486150"/>
          </a:xfrm>
          <a:prstGeom prst="rect">
            <a:avLst/>
          </a:prstGeom>
        </p:spPr>
      </p:pic>
    </p:spTree>
    <p:extLst>
      <p:ext uri="{BB962C8B-B14F-4D97-AF65-F5344CB8AC3E}">
        <p14:creationId xmlns:p14="http://schemas.microsoft.com/office/powerpoint/2010/main" val="16086678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E3B0C-DA90-4F01-9D57-738BDC4A45D1}"/>
              </a:ext>
            </a:extLst>
          </p:cNvPr>
          <p:cNvSpPr>
            <a:spLocks noGrp="1"/>
          </p:cNvSpPr>
          <p:nvPr>
            <p:ph type="title"/>
          </p:nvPr>
        </p:nvSpPr>
        <p:spPr/>
        <p:txBody>
          <a:bodyPr/>
          <a:lstStyle/>
          <a:p>
            <a:r>
              <a:rPr lang="en-GB" dirty="0"/>
              <a:t>Policy Shifts</a:t>
            </a:r>
          </a:p>
        </p:txBody>
      </p:sp>
      <p:sp>
        <p:nvSpPr>
          <p:cNvPr id="3" name="Content Placeholder 2">
            <a:extLst>
              <a:ext uri="{FF2B5EF4-FFF2-40B4-BE49-F238E27FC236}">
                <a16:creationId xmlns:a16="http://schemas.microsoft.com/office/drawing/2014/main" id="{EE920330-9A54-44C4-9784-02B8E21210F0}"/>
              </a:ext>
            </a:extLst>
          </p:cNvPr>
          <p:cNvSpPr>
            <a:spLocks noGrp="1"/>
          </p:cNvSpPr>
          <p:nvPr>
            <p:ph idx="1"/>
          </p:nvPr>
        </p:nvSpPr>
        <p:spPr/>
        <p:txBody>
          <a:bodyPr/>
          <a:lstStyle/>
          <a:p>
            <a:pPr marL="514350" indent="-514350">
              <a:buAutoNum type="arabicParenBoth"/>
            </a:pPr>
            <a:r>
              <a:rPr lang="en-GB" dirty="0"/>
              <a:t>Recognise the changing needs of young people</a:t>
            </a:r>
          </a:p>
          <a:p>
            <a:pPr marL="514350" indent="-514350">
              <a:buAutoNum type="arabicParenBoth"/>
            </a:pPr>
            <a:endParaRPr lang="en-GB" dirty="0"/>
          </a:p>
          <a:p>
            <a:pPr marL="514350" indent="-514350">
              <a:buAutoNum type="arabicParenBoth"/>
            </a:pPr>
            <a:r>
              <a:rPr lang="en-GB" dirty="0"/>
              <a:t>Pro-young people policies</a:t>
            </a:r>
          </a:p>
          <a:p>
            <a:pPr marL="514350" indent="-514350">
              <a:buAutoNum type="arabicParenBoth"/>
            </a:pPr>
            <a:endParaRPr lang="en-GB" dirty="0"/>
          </a:p>
          <a:p>
            <a:pPr marL="514350" indent="-514350">
              <a:buAutoNum type="arabicParenBoth"/>
            </a:pPr>
            <a:r>
              <a:rPr lang="en-GB" dirty="0"/>
              <a:t>Long-term policies that protect young people’s economic security</a:t>
            </a:r>
          </a:p>
        </p:txBody>
      </p:sp>
      <p:sp>
        <p:nvSpPr>
          <p:cNvPr id="4" name="Footer Placeholder 3">
            <a:extLst>
              <a:ext uri="{FF2B5EF4-FFF2-40B4-BE49-F238E27FC236}">
                <a16:creationId xmlns:a16="http://schemas.microsoft.com/office/drawing/2014/main" id="{2B8A46B4-8461-4E95-83FC-1FB7E1C650B3}"/>
              </a:ext>
            </a:extLst>
          </p:cNvPr>
          <p:cNvSpPr>
            <a:spLocks noGrp="1"/>
          </p:cNvSpPr>
          <p:nvPr>
            <p:ph type="ftr" sz="quarter" idx="11"/>
          </p:nvPr>
        </p:nvSpPr>
        <p:spPr/>
        <p:txBody>
          <a:bodyPr/>
          <a:lstStyle/>
          <a:p>
            <a:r>
              <a:rPr lang="en-US"/>
              <a:t>Economic Security, Work &amp; Young People</a:t>
            </a:r>
            <a:endParaRPr lang="en-GB"/>
          </a:p>
        </p:txBody>
      </p:sp>
      <p:sp>
        <p:nvSpPr>
          <p:cNvPr id="5" name="Slide Number Placeholder 4">
            <a:extLst>
              <a:ext uri="{FF2B5EF4-FFF2-40B4-BE49-F238E27FC236}">
                <a16:creationId xmlns:a16="http://schemas.microsoft.com/office/drawing/2014/main" id="{DB804C76-AE47-420F-B732-5FA124F92533}"/>
              </a:ext>
            </a:extLst>
          </p:cNvPr>
          <p:cNvSpPr>
            <a:spLocks noGrp="1"/>
          </p:cNvSpPr>
          <p:nvPr>
            <p:ph type="sldNum" sz="quarter" idx="12"/>
          </p:nvPr>
        </p:nvSpPr>
        <p:spPr/>
        <p:txBody>
          <a:bodyPr/>
          <a:lstStyle/>
          <a:p>
            <a:fld id="{F0BBBF86-B52A-4F64-A529-D52BF5258141}" type="slidenum">
              <a:rPr lang="en-GB" smtClean="0"/>
              <a:t>40</a:t>
            </a:fld>
            <a:endParaRPr lang="en-GB"/>
          </a:p>
        </p:txBody>
      </p:sp>
    </p:spTree>
    <p:extLst>
      <p:ext uri="{BB962C8B-B14F-4D97-AF65-F5344CB8AC3E}">
        <p14:creationId xmlns:p14="http://schemas.microsoft.com/office/powerpoint/2010/main" val="32008219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E3B0C-DA90-4F01-9D57-738BDC4A45D1}"/>
              </a:ext>
            </a:extLst>
          </p:cNvPr>
          <p:cNvSpPr>
            <a:spLocks noGrp="1"/>
          </p:cNvSpPr>
          <p:nvPr>
            <p:ph type="title"/>
          </p:nvPr>
        </p:nvSpPr>
        <p:spPr/>
        <p:txBody>
          <a:bodyPr/>
          <a:lstStyle/>
          <a:p>
            <a:r>
              <a:rPr lang="en-GB" dirty="0"/>
              <a:t>What next?</a:t>
            </a:r>
          </a:p>
        </p:txBody>
      </p:sp>
      <p:sp>
        <p:nvSpPr>
          <p:cNvPr id="4" name="Footer Placeholder 3">
            <a:extLst>
              <a:ext uri="{FF2B5EF4-FFF2-40B4-BE49-F238E27FC236}">
                <a16:creationId xmlns:a16="http://schemas.microsoft.com/office/drawing/2014/main" id="{2B8A46B4-8461-4E95-83FC-1FB7E1C650B3}"/>
              </a:ext>
            </a:extLst>
          </p:cNvPr>
          <p:cNvSpPr>
            <a:spLocks noGrp="1"/>
          </p:cNvSpPr>
          <p:nvPr>
            <p:ph type="ftr" sz="quarter" idx="11"/>
          </p:nvPr>
        </p:nvSpPr>
        <p:spPr/>
        <p:txBody>
          <a:bodyPr/>
          <a:lstStyle/>
          <a:p>
            <a:r>
              <a:rPr lang="en-US"/>
              <a:t>Economic Security, Work &amp; Young People</a:t>
            </a:r>
            <a:endParaRPr lang="en-GB"/>
          </a:p>
        </p:txBody>
      </p:sp>
      <p:sp>
        <p:nvSpPr>
          <p:cNvPr id="5" name="Slide Number Placeholder 4">
            <a:extLst>
              <a:ext uri="{FF2B5EF4-FFF2-40B4-BE49-F238E27FC236}">
                <a16:creationId xmlns:a16="http://schemas.microsoft.com/office/drawing/2014/main" id="{DB804C76-AE47-420F-B732-5FA124F92533}"/>
              </a:ext>
            </a:extLst>
          </p:cNvPr>
          <p:cNvSpPr>
            <a:spLocks noGrp="1"/>
          </p:cNvSpPr>
          <p:nvPr>
            <p:ph type="sldNum" sz="quarter" idx="12"/>
          </p:nvPr>
        </p:nvSpPr>
        <p:spPr/>
        <p:txBody>
          <a:bodyPr/>
          <a:lstStyle/>
          <a:p>
            <a:fld id="{F0BBBF86-B52A-4F64-A529-D52BF5258141}" type="slidenum">
              <a:rPr lang="en-GB" smtClean="0"/>
              <a:t>41</a:t>
            </a:fld>
            <a:endParaRPr lang="en-GB"/>
          </a:p>
        </p:txBody>
      </p:sp>
      <p:sp>
        <p:nvSpPr>
          <p:cNvPr id="7" name="Content Placeholder 6">
            <a:extLst>
              <a:ext uri="{FF2B5EF4-FFF2-40B4-BE49-F238E27FC236}">
                <a16:creationId xmlns:a16="http://schemas.microsoft.com/office/drawing/2014/main" id="{F822E7FA-E888-4F53-A229-0980BDAB164A}"/>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424668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E3B0C-DA90-4F01-9D57-738BDC4A45D1}"/>
              </a:ext>
            </a:extLst>
          </p:cNvPr>
          <p:cNvSpPr>
            <a:spLocks noGrp="1"/>
          </p:cNvSpPr>
          <p:nvPr>
            <p:ph type="title"/>
          </p:nvPr>
        </p:nvSpPr>
        <p:spPr/>
        <p:txBody>
          <a:bodyPr/>
          <a:lstStyle/>
          <a:p>
            <a:r>
              <a:rPr lang="en-GB" dirty="0"/>
              <a:t>What next?</a:t>
            </a:r>
          </a:p>
        </p:txBody>
      </p:sp>
      <p:sp>
        <p:nvSpPr>
          <p:cNvPr id="4" name="Footer Placeholder 3">
            <a:extLst>
              <a:ext uri="{FF2B5EF4-FFF2-40B4-BE49-F238E27FC236}">
                <a16:creationId xmlns:a16="http://schemas.microsoft.com/office/drawing/2014/main" id="{2B8A46B4-8461-4E95-83FC-1FB7E1C650B3}"/>
              </a:ext>
            </a:extLst>
          </p:cNvPr>
          <p:cNvSpPr>
            <a:spLocks noGrp="1"/>
          </p:cNvSpPr>
          <p:nvPr>
            <p:ph type="ftr" sz="quarter" idx="11"/>
          </p:nvPr>
        </p:nvSpPr>
        <p:spPr/>
        <p:txBody>
          <a:bodyPr/>
          <a:lstStyle/>
          <a:p>
            <a:r>
              <a:rPr lang="en-US"/>
              <a:t>Economic Security, Work &amp; Young People</a:t>
            </a:r>
            <a:endParaRPr lang="en-GB"/>
          </a:p>
        </p:txBody>
      </p:sp>
      <p:sp>
        <p:nvSpPr>
          <p:cNvPr id="5" name="Slide Number Placeholder 4">
            <a:extLst>
              <a:ext uri="{FF2B5EF4-FFF2-40B4-BE49-F238E27FC236}">
                <a16:creationId xmlns:a16="http://schemas.microsoft.com/office/drawing/2014/main" id="{DB804C76-AE47-420F-B732-5FA124F92533}"/>
              </a:ext>
            </a:extLst>
          </p:cNvPr>
          <p:cNvSpPr>
            <a:spLocks noGrp="1"/>
          </p:cNvSpPr>
          <p:nvPr>
            <p:ph type="sldNum" sz="quarter" idx="12"/>
          </p:nvPr>
        </p:nvSpPr>
        <p:spPr/>
        <p:txBody>
          <a:bodyPr/>
          <a:lstStyle/>
          <a:p>
            <a:fld id="{F0BBBF86-B52A-4F64-A529-D52BF5258141}" type="slidenum">
              <a:rPr lang="en-GB" smtClean="0"/>
              <a:t>42</a:t>
            </a:fld>
            <a:endParaRPr lang="en-GB"/>
          </a:p>
        </p:txBody>
      </p:sp>
      <p:pic>
        <p:nvPicPr>
          <p:cNvPr id="6" name="Picture 5">
            <a:extLst>
              <a:ext uri="{FF2B5EF4-FFF2-40B4-BE49-F238E27FC236}">
                <a16:creationId xmlns:a16="http://schemas.microsoft.com/office/drawing/2014/main" id="{2137570A-5A80-4007-B4EE-66095A651820}"/>
              </a:ext>
            </a:extLst>
          </p:cNvPr>
          <p:cNvPicPr>
            <a:picLocks noChangeAspect="1"/>
          </p:cNvPicPr>
          <p:nvPr/>
        </p:nvPicPr>
        <p:blipFill>
          <a:blip r:embed="rId2"/>
          <a:stretch>
            <a:fillRect/>
          </a:stretch>
        </p:blipFill>
        <p:spPr>
          <a:xfrm>
            <a:off x="625556" y="1134603"/>
            <a:ext cx="3231929" cy="4588794"/>
          </a:xfrm>
          <a:prstGeom prst="rect">
            <a:avLst/>
          </a:prstGeom>
        </p:spPr>
      </p:pic>
    </p:spTree>
    <p:extLst>
      <p:ext uri="{BB962C8B-B14F-4D97-AF65-F5344CB8AC3E}">
        <p14:creationId xmlns:p14="http://schemas.microsoft.com/office/powerpoint/2010/main" val="24758318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E3B0C-DA90-4F01-9D57-738BDC4A45D1}"/>
              </a:ext>
            </a:extLst>
          </p:cNvPr>
          <p:cNvSpPr>
            <a:spLocks noGrp="1"/>
          </p:cNvSpPr>
          <p:nvPr>
            <p:ph type="title"/>
          </p:nvPr>
        </p:nvSpPr>
        <p:spPr/>
        <p:txBody>
          <a:bodyPr/>
          <a:lstStyle/>
          <a:p>
            <a:r>
              <a:rPr lang="en-GB" dirty="0"/>
              <a:t>What next?</a:t>
            </a:r>
          </a:p>
        </p:txBody>
      </p:sp>
      <p:sp>
        <p:nvSpPr>
          <p:cNvPr id="4" name="Footer Placeholder 3">
            <a:extLst>
              <a:ext uri="{FF2B5EF4-FFF2-40B4-BE49-F238E27FC236}">
                <a16:creationId xmlns:a16="http://schemas.microsoft.com/office/drawing/2014/main" id="{2B8A46B4-8461-4E95-83FC-1FB7E1C650B3}"/>
              </a:ext>
            </a:extLst>
          </p:cNvPr>
          <p:cNvSpPr>
            <a:spLocks noGrp="1"/>
          </p:cNvSpPr>
          <p:nvPr>
            <p:ph type="ftr" sz="quarter" idx="11"/>
          </p:nvPr>
        </p:nvSpPr>
        <p:spPr/>
        <p:txBody>
          <a:bodyPr/>
          <a:lstStyle/>
          <a:p>
            <a:r>
              <a:rPr lang="en-US"/>
              <a:t>Economic Security, Work &amp; Young People</a:t>
            </a:r>
            <a:endParaRPr lang="en-GB"/>
          </a:p>
        </p:txBody>
      </p:sp>
      <p:sp>
        <p:nvSpPr>
          <p:cNvPr id="5" name="Slide Number Placeholder 4">
            <a:extLst>
              <a:ext uri="{FF2B5EF4-FFF2-40B4-BE49-F238E27FC236}">
                <a16:creationId xmlns:a16="http://schemas.microsoft.com/office/drawing/2014/main" id="{DB804C76-AE47-420F-B732-5FA124F92533}"/>
              </a:ext>
            </a:extLst>
          </p:cNvPr>
          <p:cNvSpPr>
            <a:spLocks noGrp="1"/>
          </p:cNvSpPr>
          <p:nvPr>
            <p:ph type="sldNum" sz="quarter" idx="12"/>
          </p:nvPr>
        </p:nvSpPr>
        <p:spPr/>
        <p:txBody>
          <a:bodyPr/>
          <a:lstStyle/>
          <a:p>
            <a:fld id="{F0BBBF86-B52A-4F64-A529-D52BF5258141}" type="slidenum">
              <a:rPr lang="en-GB" smtClean="0"/>
              <a:t>43</a:t>
            </a:fld>
            <a:endParaRPr lang="en-GB"/>
          </a:p>
        </p:txBody>
      </p:sp>
      <p:pic>
        <p:nvPicPr>
          <p:cNvPr id="6" name="Picture 5">
            <a:extLst>
              <a:ext uri="{FF2B5EF4-FFF2-40B4-BE49-F238E27FC236}">
                <a16:creationId xmlns:a16="http://schemas.microsoft.com/office/drawing/2014/main" id="{2137570A-5A80-4007-B4EE-66095A651820}"/>
              </a:ext>
            </a:extLst>
          </p:cNvPr>
          <p:cNvPicPr>
            <a:picLocks noChangeAspect="1"/>
          </p:cNvPicPr>
          <p:nvPr/>
        </p:nvPicPr>
        <p:blipFill>
          <a:blip r:embed="rId2"/>
          <a:stretch>
            <a:fillRect/>
          </a:stretch>
        </p:blipFill>
        <p:spPr>
          <a:xfrm>
            <a:off x="625556" y="1134603"/>
            <a:ext cx="3231929" cy="4588794"/>
          </a:xfrm>
          <a:prstGeom prst="rect">
            <a:avLst/>
          </a:prstGeom>
        </p:spPr>
      </p:pic>
      <p:pic>
        <p:nvPicPr>
          <p:cNvPr id="9" name="Picture 8">
            <a:extLst>
              <a:ext uri="{FF2B5EF4-FFF2-40B4-BE49-F238E27FC236}">
                <a16:creationId xmlns:a16="http://schemas.microsoft.com/office/drawing/2014/main" id="{1C971218-E1C3-4977-8D77-4AF0750E3F42}"/>
              </a:ext>
            </a:extLst>
          </p:cNvPr>
          <p:cNvPicPr>
            <a:picLocks noChangeAspect="1"/>
          </p:cNvPicPr>
          <p:nvPr/>
        </p:nvPicPr>
        <p:blipFill>
          <a:blip r:embed="rId3"/>
          <a:stretch>
            <a:fillRect/>
          </a:stretch>
        </p:blipFill>
        <p:spPr>
          <a:xfrm>
            <a:off x="4113900" y="1134603"/>
            <a:ext cx="3832974" cy="4239502"/>
          </a:xfrm>
          <a:prstGeom prst="rect">
            <a:avLst/>
          </a:prstGeom>
        </p:spPr>
      </p:pic>
    </p:spTree>
    <p:extLst>
      <p:ext uri="{BB962C8B-B14F-4D97-AF65-F5344CB8AC3E}">
        <p14:creationId xmlns:p14="http://schemas.microsoft.com/office/powerpoint/2010/main" val="17558694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E3B0C-DA90-4F01-9D57-738BDC4A45D1}"/>
              </a:ext>
            </a:extLst>
          </p:cNvPr>
          <p:cNvSpPr>
            <a:spLocks noGrp="1"/>
          </p:cNvSpPr>
          <p:nvPr>
            <p:ph type="title"/>
          </p:nvPr>
        </p:nvSpPr>
        <p:spPr/>
        <p:txBody>
          <a:bodyPr/>
          <a:lstStyle/>
          <a:p>
            <a:r>
              <a:rPr lang="en-GB" dirty="0"/>
              <a:t>What next?</a:t>
            </a:r>
          </a:p>
        </p:txBody>
      </p:sp>
      <p:sp>
        <p:nvSpPr>
          <p:cNvPr id="4" name="Footer Placeholder 3">
            <a:extLst>
              <a:ext uri="{FF2B5EF4-FFF2-40B4-BE49-F238E27FC236}">
                <a16:creationId xmlns:a16="http://schemas.microsoft.com/office/drawing/2014/main" id="{2B8A46B4-8461-4E95-83FC-1FB7E1C650B3}"/>
              </a:ext>
            </a:extLst>
          </p:cNvPr>
          <p:cNvSpPr>
            <a:spLocks noGrp="1"/>
          </p:cNvSpPr>
          <p:nvPr>
            <p:ph type="ftr" sz="quarter" idx="11"/>
          </p:nvPr>
        </p:nvSpPr>
        <p:spPr/>
        <p:txBody>
          <a:bodyPr/>
          <a:lstStyle/>
          <a:p>
            <a:r>
              <a:rPr lang="en-US"/>
              <a:t>Economic Security, Work &amp; Young People</a:t>
            </a:r>
            <a:endParaRPr lang="en-GB"/>
          </a:p>
        </p:txBody>
      </p:sp>
      <p:sp>
        <p:nvSpPr>
          <p:cNvPr id="5" name="Slide Number Placeholder 4">
            <a:extLst>
              <a:ext uri="{FF2B5EF4-FFF2-40B4-BE49-F238E27FC236}">
                <a16:creationId xmlns:a16="http://schemas.microsoft.com/office/drawing/2014/main" id="{DB804C76-AE47-420F-B732-5FA124F92533}"/>
              </a:ext>
            </a:extLst>
          </p:cNvPr>
          <p:cNvSpPr>
            <a:spLocks noGrp="1"/>
          </p:cNvSpPr>
          <p:nvPr>
            <p:ph type="sldNum" sz="quarter" idx="12"/>
          </p:nvPr>
        </p:nvSpPr>
        <p:spPr/>
        <p:txBody>
          <a:bodyPr/>
          <a:lstStyle/>
          <a:p>
            <a:fld id="{F0BBBF86-B52A-4F64-A529-D52BF5258141}" type="slidenum">
              <a:rPr lang="en-GB" smtClean="0"/>
              <a:t>44</a:t>
            </a:fld>
            <a:endParaRPr lang="en-GB"/>
          </a:p>
        </p:txBody>
      </p:sp>
      <p:pic>
        <p:nvPicPr>
          <p:cNvPr id="6" name="Picture 5">
            <a:extLst>
              <a:ext uri="{FF2B5EF4-FFF2-40B4-BE49-F238E27FC236}">
                <a16:creationId xmlns:a16="http://schemas.microsoft.com/office/drawing/2014/main" id="{2137570A-5A80-4007-B4EE-66095A651820}"/>
              </a:ext>
            </a:extLst>
          </p:cNvPr>
          <p:cNvPicPr>
            <a:picLocks noChangeAspect="1"/>
          </p:cNvPicPr>
          <p:nvPr/>
        </p:nvPicPr>
        <p:blipFill>
          <a:blip r:embed="rId2"/>
          <a:stretch>
            <a:fillRect/>
          </a:stretch>
        </p:blipFill>
        <p:spPr>
          <a:xfrm>
            <a:off x="625556" y="1134603"/>
            <a:ext cx="3231929" cy="4588794"/>
          </a:xfrm>
          <a:prstGeom prst="rect">
            <a:avLst/>
          </a:prstGeom>
        </p:spPr>
      </p:pic>
      <p:pic>
        <p:nvPicPr>
          <p:cNvPr id="9" name="Picture 8">
            <a:extLst>
              <a:ext uri="{FF2B5EF4-FFF2-40B4-BE49-F238E27FC236}">
                <a16:creationId xmlns:a16="http://schemas.microsoft.com/office/drawing/2014/main" id="{1C971218-E1C3-4977-8D77-4AF0750E3F42}"/>
              </a:ext>
            </a:extLst>
          </p:cNvPr>
          <p:cNvPicPr>
            <a:picLocks noChangeAspect="1"/>
          </p:cNvPicPr>
          <p:nvPr/>
        </p:nvPicPr>
        <p:blipFill>
          <a:blip r:embed="rId3"/>
          <a:stretch>
            <a:fillRect/>
          </a:stretch>
        </p:blipFill>
        <p:spPr>
          <a:xfrm>
            <a:off x="4113900" y="1134603"/>
            <a:ext cx="3832974" cy="4239502"/>
          </a:xfrm>
          <a:prstGeom prst="rect">
            <a:avLst/>
          </a:prstGeom>
        </p:spPr>
      </p:pic>
      <p:pic>
        <p:nvPicPr>
          <p:cNvPr id="11" name="Picture 10" descr="Map&#10;&#10;Description automatically generated">
            <a:extLst>
              <a:ext uri="{FF2B5EF4-FFF2-40B4-BE49-F238E27FC236}">
                <a16:creationId xmlns:a16="http://schemas.microsoft.com/office/drawing/2014/main" id="{6DD05801-A2A5-4A2F-AC76-C2293EEB3B0D}"/>
              </a:ext>
            </a:extLst>
          </p:cNvPr>
          <p:cNvPicPr>
            <a:picLocks noChangeAspect="1"/>
          </p:cNvPicPr>
          <p:nvPr/>
        </p:nvPicPr>
        <p:blipFill rotWithShape="1">
          <a:blip r:embed="rId4">
            <a:extLst>
              <a:ext uri="{28A0092B-C50C-407E-A947-70E740481C1C}">
                <a14:useLocalDpi xmlns:a14="http://schemas.microsoft.com/office/drawing/2010/main" val="0"/>
              </a:ext>
            </a:extLst>
          </a:blip>
          <a:srcRect l="44484"/>
          <a:stretch/>
        </p:blipFill>
        <p:spPr>
          <a:xfrm>
            <a:off x="8357066" y="1134603"/>
            <a:ext cx="3705726" cy="4002860"/>
          </a:xfrm>
          <a:prstGeom prst="rect">
            <a:avLst/>
          </a:prstGeom>
        </p:spPr>
      </p:pic>
    </p:spTree>
    <p:extLst>
      <p:ext uri="{BB962C8B-B14F-4D97-AF65-F5344CB8AC3E}">
        <p14:creationId xmlns:p14="http://schemas.microsoft.com/office/powerpoint/2010/main" val="41878255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C7BAE20-6AD3-4029-8498-E911D3DB73BE}"/>
              </a:ext>
            </a:extLst>
          </p:cNvPr>
          <p:cNvSpPr>
            <a:spLocks noGrp="1"/>
          </p:cNvSpPr>
          <p:nvPr>
            <p:ph type="ftr" sz="quarter" idx="11"/>
          </p:nvPr>
        </p:nvSpPr>
        <p:spPr/>
        <p:txBody>
          <a:bodyPr/>
          <a:lstStyle/>
          <a:p>
            <a:r>
              <a:rPr lang="en-US"/>
              <a:t>Economic Security, Work &amp; Young People</a:t>
            </a:r>
            <a:endParaRPr lang="en-GB"/>
          </a:p>
        </p:txBody>
      </p:sp>
      <p:sp>
        <p:nvSpPr>
          <p:cNvPr id="4" name="Slide Number Placeholder 3">
            <a:extLst>
              <a:ext uri="{FF2B5EF4-FFF2-40B4-BE49-F238E27FC236}">
                <a16:creationId xmlns:a16="http://schemas.microsoft.com/office/drawing/2014/main" id="{0970B8B6-3E01-45C5-BA4D-0395430CE911}"/>
              </a:ext>
            </a:extLst>
          </p:cNvPr>
          <p:cNvSpPr>
            <a:spLocks noGrp="1"/>
          </p:cNvSpPr>
          <p:nvPr>
            <p:ph type="sldNum" sz="quarter" idx="12"/>
          </p:nvPr>
        </p:nvSpPr>
        <p:spPr/>
        <p:txBody>
          <a:bodyPr/>
          <a:lstStyle/>
          <a:p>
            <a:fld id="{F0BBBF86-B52A-4F64-A529-D52BF5258141}" type="slidenum">
              <a:rPr lang="en-GB" smtClean="0"/>
              <a:pPr/>
              <a:t>45</a:t>
            </a:fld>
            <a:endParaRPr lang="en-GB"/>
          </a:p>
        </p:txBody>
      </p:sp>
      <p:sp>
        <p:nvSpPr>
          <p:cNvPr id="5" name="Text Placeholder 4">
            <a:extLst>
              <a:ext uri="{FF2B5EF4-FFF2-40B4-BE49-F238E27FC236}">
                <a16:creationId xmlns:a16="http://schemas.microsoft.com/office/drawing/2014/main" id="{99A3CA2D-5925-4EA0-BA66-EED796329EA9}"/>
              </a:ext>
            </a:extLst>
          </p:cNvPr>
          <p:cNvSpPr>
            <a:spLocks noGrp="1"/>
          </p:cNvSpPr>
          <p:nvPr>
            <p:ph type="body" sz="quarter" idx="13"/>
          </p:nvPr>
        </p:nvSpPr>
        <p:spPr>
          <a:xfrm>
            <a:off x="381600" y="725305"/>
            <a:ext cx="6879589" cy="3963600"/>
          </a:xfrm>
        </p:spPr>
        <p:txBody>
          <a:bodyPr/>
          <a:lstStyle/>
          <a:p>
            <a:r>
              <a:rPr lang="en-US" sz="3200" dirty="0">
                <a:solidFill>
                  <a:schemeClr val="accent1"/>
                </a:solidFill>
              </a:rPr>
              <a:t>As the future generation, young people need a seat at the table. Their voices need to be heard and their unique experiences understood. There needs to be a commitment to listening to the lived experiences of young people, they need to consider us beyond targets to meet</a:t>
            </a:r>
          </a:p>
          <a:p>
            <a:r>
              <a:rPr lang="en-US" sz="3200" dirty="0"/>
              <a:t>- Scarlett, 20</a:t>
            </a:r>
            <a:endParaRPr lang="en-GB" sz="3200" dirty="0">
              <a:solidFill>
                <a:schemeClr val="accent1"/>
              </a:solidFill>
            </a:endParaRPr>
          </a:p>
        </p:txBody>
      </p:sp>
    </p:spTree>
    <p:extLst>
      <p:ext uri="{BB962C8B-B14F-4D97-AF65-F5344CB8AC3E}">
        <p14:creationId xmlns:p14="http://schemas.microsoft.com/office/powerpoint/2010/main" val="3235385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9EDADCA-54B9-45AD-BE60-EF2C03E8CABB}"/>
              </a:ext>
            </a:extLst>
          </p:cNvPr>
          <p:cNvSpPr>
            <a:spLocks noGrp="1"/>
          </p:cNvSpPr>
          <p:nvPr>
            <p:ph type="ftr" sz="quarter" idx="11"/>
          </p:nvPr>
        </p:nvSpPr>
        <p:spPr/>
        <p:txBody>
          <a:bodyPr/>
          <a:lstStyle/>
          <a:p>
            <a:r>
              <a:rPr lang="en-US"/>
              <a:t>Economic Security, Work &amp; Young People</a:t>
            </a:r>
            <a:endParaRPr lang="en-GB"/>
          </a:p>
        </p:txBody>
      </p:sp>
      <p:sp>
        <p:nvSpPr>
          <p:cNvPr id="3" name="Slide Number Placeholder 2">
            <a:extLst>
              <a:ext uri="{FF2B5EF4-FFF2-40B4-BE49-F238E27FC236}">
                <a16:creationId xmlns:a16="http://schemas.microsoft.com/office/drawing/2014/main" id="{1FCD8FB7-557D-4BC1-BF5D-0737A7E51629}"/>
              </a:ext>
            </a:extLst>
          </p:cNvPr>
          <p:cNvSpPr>
            <a:spLocks noGrp="1"/>
          </p:cNvSpPr>
          <p:nvPr>
            <p:ph type="sldNum" sz="quarter" idx="12"/>
          </p:nvPr>
        </p:nvSpPr>
        <p:spPr/>
        <p:txBody>
          <a:bodyPr/>
          <a:lstStyle/>
          <a:p>
            <a:fld id="{F0BBBF86-B52A-4F64-A529-D52BF5258141}" type="slidenum">
              <a:rPr lang="en-GB" smtClean="0"/>
              <a:t>5</a:t>
            </a:fld>
            <a:endParaRPr lang="en-GB"/>
          </a:p>
        </p:txBody>
      </p:sp>
      <p:pic>
        <p:nvPicPr>
          <p:cNvPr id="5" name="Picture 4" descr="A picture containing person, suit, person, standing&#10;&#10;Description automatically generated">
            <a:extLst>
              <a:ext uri="{FF2B5EF4-FFF2-40B4-BE49-F238E27FC236}">
                <a16:creationId xmlns:a16="http://schemas.microsoft.com/office/drawing/2014/main" id="{88CDA13A-394B-415A-B596-143F3DE629B4}"/>
              </a:ext>
            </a:extLst>
          </p:cNvPr>
          <p:cNvPicPr>
            <a:picLocks noChangeAspect="1"/>
          </p:cNvPicPr>
          <p:nvPr/>
        </p:nvPicPr>
        <p:blipFill rotWithShape="1">
          <a:blip r:embed="rId2">
            <a:extLst>
              <a:ext uri="{28A0092B-C50C-407E-A947-70E740481C1C}">
                <a14:useLocalDpi xmlns:a14="http://schemas.microsoft.com/office/drawing/2010/main" val="0"/>
              </a:ext>
            </a:extLst>
          </a:blip>
          <a:srcRect l="25534" t="10394" r="31334" b="33961"/>
          <a:stretch/>
        </p:blipFill>
        <p:spPr>
          <a:xfrm>
            <a:off x="381600" y="887899"/>
            <a:ext cx="3139813" cy="2701198"/>
          </a:xfrm>
          <a:prstGeom prst="rect">
            <a:avLst/>
          </a:prstGeom>
        </p:spPr>
      </p:pic>
      <p:sp>
        <p:nvSpPr>
          <p:cNvPr id="6" name="Speech Bubble: Oval 5">
            <a:extLst>
              <a:ext uri="{FF2B5EF4-FFF2-40B4-BE49-F238E27FC236}">
                <a16:creationId xmlns:a16="http://schemas.microsoft.com/office/drawing/2014/main" id="{81B6FD03-617E-4CA4-962A-8B0B38D8AE44}"/>
              </a:ext>
            </a:extLst>
          </p:cNvPr>
          <p:cNvSpPr/>
          <p:nvPr/>
        </p:nvSpPr>
        <p:spPr>
          <a:xfrm>
            <a:off x="3112851" y="336444"/>
            <a:ext cx="6284068" cy="204985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FB8C4093-DD81-4044-A3C5-F8C07F8AC6D7}"/>
              </a:ext>
            </a:extLst>
          </p:cNvPr>
          <p:cNvSpPr txBox="1"/>
          <p:nvPr/>
        </p:nvSpPr>
        <p:spPr>
          <a:xfrm>
            <a:off x="3698041" y="801193"/>
            <a:ext cx="5523779" cy="1323439"/>
          </a:xfrm>
          <a:prstGeom prst="rect">
            <a:avLst/>
          </a:prstGeom>
          <a:noFill/>
        </p:spPr>
        <p:txBody>
          <a:bodyPr wrap="square" rtlCol="0">
            <a:spAutoFit/>
          </a:bodyPr>
          <a:lstStyle/>
          <a:p>
            <a:r>
              <a:rPr lang="en-GB" sz="2000" b="1" dirty="0">
                <a:effectLst/>
                <a:latin typeface="Calibri" panose="020F0502020204030204" pitchFamily="34" charset="0"/>
                <a:ea typeface="Calibri" panose="020F0502020204030204" pitchFamily="34" charset="0"/>
                <a:cs typeface="Times New Roman" panose="02020603050405020304" pitchFamily="18" charset="0"/>
              </a:rPr>
              <a:t>“…delivering greater economic security for our people, accelerating growth and productivity, and making sure the proceeds of that growth are shared fairly”.</a:t>
            </a:r>
            <a:endParaRPr lang="en-GB" sz="2000" b="1" dirty="0"/>
          </a:p>
        </p:txBody>
      </p:sp>
      <p:pic>
        <p:nvPicPr>
          <p:cNvPr id="9" name="Picture 8" descr="A person in a suit&#10;&#10;Description automatically generated with medium confidence">
            <a:extLst>
              <a:ext uri="{FF2B5EF4-FFF2-40B4-BE49-F238E27FC236}">
                <a16:creationId xmlns:a16="http://schemas.microsoft.com/office/drawing/2014/main" id="{8E12EB90-C393-4D89-800E-D0979B70EEEC}"/>
              </a:ext>
            </a:extLst>
          </p:cNvPr>
          <p:cNvPicPr>
            <a:picLocks noChangeAspect="1"/>
          </p:cNvPicPr>
          <p:nvPr/>
        </p:nvPicPr>
        <p:blipFill rotWithShape="1">
          <a:blip r:embed="rId3">
            <a:extLst>
              <a:ext uri="{28A0092B-C50C-407E-A947-70E740481C1C}">
                <a14:useLocalDpi xmlns:a14="http://schemas.microsoft.com/office/drawing/2010/main" val="0"/>
              </a:ext>
            </a:extLst>
          </a:blip>
          <a:srcRect l="28600" r="22306"/>
          <a:stretch/>
        </p:blipFill>
        <p:spPr>
          <a:xfrm>
            <a:off x="8190000" y="2959574"/>
            <a:ext cx="2703217" cy="3097233"/>
          </a:xfrm>
          <a:prstGeom prst="rect">
            <a:avLst/>
          </a:prstGeom>
        </p:spPr>
      </p:pic>
      <p:sp>
        <p:nvSpPr>
          <p:cNvPr id="10" name="Speech Bubble: Oval 9">
            <a:extLst>
              <a:ext uri="{FF2B5EF4-FFF2-40B4-BE49-F238E27FC236}">
                <a16:creationId xmlns:a16="http://schemas.microsoft.com/office/drawing/2014/main" id="{42059D44-98B4-4F22-B6EC-81CC3FACBCC0}"/>
              </a:ext>
            </a:extLst>
          </p:cNvPr>
          <p:cNvSpPr/>
          <p:nvPr/>
        </p:nvSpPr>
        <p:spPr>
          <a:xfrm>
            <a:off x="1905932" y="3524025"/>
            <a:ext cx="6284068" cy="2049854"/>
          </a:xfrm>
          <a:prstGeom prst="wedgeEllipseCallout">
            <a:avLst>
              <a:gd name="adj1" fmla="val 41087"/>
              <a:gd name="adj2" fmla="val 681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DC6FC70D-D450-4922-BB84-B96035D43A3D}"/>
              </a:ext>
            </a:extLst>
          </p:cNvPr>
          <p:cNvSpPr txBox="1"/>
          <p:nvPr/>
        </p:nvSpPr>
        <p:spPr>
          <a:xfrm>
            <a:off x="2286076" y="4073656"/>
            <a:ext cx="5523779" cy="1015663"/>
          </a:xfrm>
          <a:prstGeom prst="rect">
            <a:avLst/>
          </a:prstGeom>
          <a:noFill/>
        </p:spPr>
        <p:txBody>
          <a:bodyPr wrap="square" rtlCol="0">
            <a:spAutoFit/>
          </a:bodyPr>
          <a:lstStyle/>
          <a:p>
            <a:r>
              <a:rPr lang="en-US" sz="2000" b="1" dirty="0">
                <a:effectLst/>
                <a:latin typeface="Calibri" panose="020F0502020204030204" pitchFamily="34" charset="0"/>
                <a:ea typeface="Calibri" panose="020F0502020204030204" pitchFamily="34" charset="0"/>
                <a:cs typeface="Times New Roman" panose="02020603050405020304" pitchFamily="18" charset="0"/>
              </a:rPr>
              <a:t>“We would improve economic security for thousands right now by keeping energy bills down as the cost of living bites”</a:t>
            </a:r>
            <a:endParaRPr lang="en-GB" sz="2000" b="1" dirty="0"/>
          </a:p>
        </p:txBody>
      </p:sp>
    </p:spTree>
    <p:extLst>
      <p:ext uri="{BB962C8B-B14F-4D97-AF65-F5344CB8AC3E}">
        <p14:creationId xmlns:p14="http://schemas.microsoft.com/office/powerpoint/2010/main" val="3942433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C7BAE20-6AD3-4029-8498-E911D3DB73BE}"/>
              </a:ext>
            </a:extLst>
          </p:cNvPr>
          <p:cNvSpPr>
            <a:spLocks noGrp="1"/>
          </p:cNvSpPr>
          <p:nvPr>
            <p:ph type="ftr" sz="quarter" idx="11"/>
          </p:nvPr>
        </p:nvSpPr>
        <p:spPr/>
        <p:txBody>
          <a:bodyPr/>
          <a:lstStyle/>
          <a:p>
            <a:r>
              <a:rPr lang="en-US"/>
              <a:t>Economic Security, Work &amp; Young People</a:t>
            </a:r>
            <a:endParaRPr lang="en-GB"/>
          </a:p>
        </p:txBody>
      </p:sp>
      <p:sp>
        <p:nvSpPr>
          <p:cNvPr id="4" name="Slide Number Placeholder 3">
            <a:extLst>
              <a:ext uri="{FF2B5EF4-FFF2-40B4-BE49-F238E27FC236}">
                <a16:creationId xmlns:a16="http://schemas.microsoft.com/office/drawing/2014/main" id="{0970B8B6-3E01-45C5-BA4D-0395430CE911}"/>
              </a:ext>
            </a:extLst>
          </p:cNvPr>
          <p:cNvSpPr>
            <a:spLocks noGrp="1"/>
          </p:cNvSpPr>
          <p:nvPr>
            <p:ph type="sldNum" sz="quarter" idx="12"/>
          </p:nvPr>
        </p:nvSpPr>
        <p:spPr/>
        <p:txBody>
          <a:bodyPr/>
          <a:lstStyle/>
          <a:p>
            <a:fld id="{F0BBBF86-B52A-4F64-A529-D52BF5258141}" type="slidenum">
              <a:rPr lang="en-GB" smtClean="0"/>
              <a:pPr/>
              <a:t>6</a:t>
            </a:fld>
            <a:endParaRPr lang="en-GB"/>
          </a:p>
        </p:txBody>
      </p:sp>
      <p:sp>
        <p:nvSpPr>
          <p:cNvPr id="5" name="Text Placeholder 4">
            <a:extLst>
              <a:ext uri="{FF2B5EF4-FFF2-40B4-BE49-F238E27FC236}">
                <a16:creationId xmlns:a16="http://schemas.microsoft.com/office/drawing/2014/main" id="{99A3CA2D-5925-4EA0-BA66-EED796329EA9}"/>
              </a:ext>
            </a:extLst>
          </p:cNvPr>
          <p:cNvSpPr>
            <a:spLocks noGrp="1"/>
          </p:cNvSpPr>
          <p:nvPr>
            <p:ph type="body" sz="quarter" idx="13"/>
          </p:nvPr>
        </p:nvSpPr>
        <p:spPr>
          <a:xfrm>
            <a:off x="692285" y="1447200"/>
            <a:ext cx="6487200" cy="3963600"/>
          </a:xfrm>
        </p:spPr>
        <p:txBody>
          <a:bodyPr/>
          <a:lstStyle/>
          <a:p>
            <a:r>
              <a:rPr lang="en-US" sz="4000" dirty="0">
                <a:solidFill>
                  <a:schemeClr val="accent1"/>
                </a:solidFill>
              </a:rPr>
              <a:t>The degree of confidence that a person can have in maintaining a decent quality of life</a:t>
            </a:r>
            <a:r>
              <a:rPr lang="en-US" sz="4000" dirty="0"/>
              <a:t>, now and in the future, given their economic and financial circumstances</a:t>
            </a:r>
            <a:endParaRPr lang="en-GB" sz="4000" dirty="0">
              <a:solidFill>
                <a:schemeClr val="accent1"/>
              </a:solidFill>
            </a:endParaRPr>
          </a:p>
        </p:txBody>
      </p:sp>
    </p:spTree>
    <p:extLst>
      <p:ext uri="{BB962C8B-B14F-4D97-AF65-F5344CB8AC3E}">
        <p14:creationId xmlns:p14="http://schemas.microsoft.com/office/powerpoint/2010/main" val="1936817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3B08110-ED96-46FC-997D-1691940056C9}"/>
              </a:ext>
            </a:extLst>
          </p:cNvPr>
          <p:cNvSpPr>
            <a:spLocks noGrp="1"/>
          </p:cNvSpPr>
          <p:nvPr>
            <p:ph type="ftr" sz="quarter" idx="11"/>
          </p:nvPr>
        </p:nvSpPr>
        <p:spPr/>
        <p:txBody>
          <a:bodyPr/>
          <a:lstStyle/>
          <a:p>
            <a:r>
              <a:rPr lang="en-US"/>
              <a:t>Economic Security, Work &amp; Young People</a:t>
            </a:r>
            <a:endParaRPr lang="en-GB"/>
          </a:p>
        </p:txBody>
      </p:sp>
      <p:sp>
        <p:nvSpPr>
          <p:cNvPr id="3" name="Slide Number Placeholder 2">
            <a:extLst>
              <a:ext uri="{FF2B5EF4-FFF2-40B4-BE49-F238E27FC236}">
                <a16:creationId xmlns:a16="http://schemas.microsoft.com/office/drawing/2014/main" id="{52940D1C-F596-4867-BF38-52E1F652BDB6}"/>
              </a:ext>
            </a:extLst>
          </p:cNvPr>
          <p:cNvSpPr>
            <a:spLocks noGrp="1"/>
          </p:cNvSpPr>
          <p:nvPr>
            <p:ph type="sldNum" sz="quarter" idx="12"/>
          </p:nvPr>
        </p:nvSpPr>
        <p:spPr/>
        <p:txBody>
          <a:bodyPr/>
          <a:lstStyle/>
          <a:p>
            <a:fld id="{F0BBBF86-B52A-4F64-A529-D52BF5258141}" type="slidenum">
              <a:rPr lang="en-GB" smtClean="0"/>
              <a:t>7</a:t>
            </a:fld>
            <a:endParaRPr lang="en-GB"/>
          </a:p>
        </p:txBody>
      </p:sp>
    </p:spTree>
    <p:extLst>
      <p:ext uri="{BB962C8B-B14F-4D97-AF65-F5344CB8AC3E}">
        <p14:creationId xmlns:p14="http://schemas.microsoft.com/office/powerpoint/2010/main" val="3482726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3B08110-ED96-46FC-997D-1691940056C9}"/>
              </a:ext>
            </a:extLst>
          </p:cNvPr>
          <p:cNvSpPr>
            <a:spLocks noGrp="1"/>
          </p:cNvSpPr>
          <p:nvPr>
            <p:ph type="ftr" sz="quarter" idx="11"/>
          </p:nvPr>
        </p:nvSpPr>
        <p:spPr/>
        <p:txBody>
          <a:bodyPr/>
          <a:lstStyle/>
          <a:p>
            <a:r>
              <a:rPr lang="en-US"/>
              <a:t>Economic Security, Work &amp; Young People</a:t>
            </a:r>
            <a:endParaRPr lang="en-GB"/>
          </a:p>
        </p:txBody>
      </p:sp>
      <p:sp>
        <p:nvSpPr>
          <p:cNvPr id="3" name="Slide Number Placeholder 2">
            <a:extLst>
              <a:ext uri="{FF2B5EF4-FFF2-40B4-BE49-F238E27FC236}">
                <a16:creationId xmlns:a16="http://schemas.microsoft.com/office/drawing/2014/main" id="{52940D1C-F596-4867-BF38-52E1F652BDB6}"/>
              </a:ext>
            </a:extLst>
          </p:cNvPr>
          <p:cNvSpPr>
            <a:spLocks noGrp="1"/>
          </p:cNvSpPr>
          <p:nvPr>
            <p:ph type="sldNum" sz="quarter" idx="12"/>
          </p:nvPr>
        </p:nvSpPr>
        <p:spPr/>
        <p:txBody>
          <a:bodyPr/>
          <a:lstStyle/>
          <a:p>
            <a:fld id="{F0BBBF86-B52A-4F64-A529-D52BF5258141}" type="slidenum">
              <a:rPr lang="en-GB" smtClean="0"/>
              <a:t>8</a:t>
            </a:fld>
            <a:endParaRPr lang="en-GB"/>
          </a:p>
        </p:txBody>
      </p:sp>
      <p:pic>
        <p:nvPicPr>
          <p:cNvPr id="5" name="Picture 4">
            <a:extLst>
              <a:ext uri="{FF2B5EF4-FFF2-40B4-BE49-F238E27FC236}">
                <a16:creationId xmlns:a16="http://schemas.microsoft.com/office/drawing/2014/main" id="{D7C5AFE0-CDFD-472F-B72B-1FE7703AFDDE}"/>
              </a:ext>
            </a:extLst>
          </p:cNvPr>
          <p:cNvPicPr>
            <a:picLocks noChangeAspect="1"/>
          </p:cNvPicPr>
          <p:nvPr/>
        </p:nvPicPr>
        <p:blipFill>
          <a:blip r:embed="rId2"/>
          <a:stretch>
            <a:fillRect/>
          </a:stretch>
        </p:blipFill>
        <p:spPr>
          <a:xfrm>
            <a:off x="2859931" y="184098"/>
            <a:ext cx="6762040" cy="5615535"/>
          </a:xfrm>
          <a:prstGeom prst="rect">
            <a:avLst/>
          </a:prstGeom>
        </p:spPr>
      </p:pic>
    </p:spTree>
    <p:extLst>
      <p:ext uri="{BB962C8B-B14F-4D97-AF65-F5344CB8AC3E}">
        <p14:creationId xmlns:p14="http://schemas.microsoft.com/office/powerpoint/2010/main" val="1108003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3B08110-ED96-46FC-997D-1691940056C9}"/>
              </a:ext>
            </a:extLst>
          </p:cNvPr>
          <p:cNvSpPr>
            <a:spLocks noGrp="1"/>
          </p:cNvSpPr>
          <p:nvPr>
            <p:ph type="ftr" sz="quarter" idx="11"/>
          </p:nvPr>
        </p:nvSpPr>
        <p:spPr/>
        <p:txBody>
          <a:bodyPr/>
          <a:lstStyle/>
          <a:p>
            <a:r>
              <a:rPr lang="en-US"/>
              <a:t>Economic Security, Work &amp; Young People</a:t>
            </a:r>
            <a:endParaRPr lang="en-GB"/>
          </a:p>
        </p:txBody>
      </p:sp>
      <p:sp>
        <p:nvSpPr>
          <p:cNvPr id="3" name="Slide Number Placeholder 2">
            <a:extLst>
              <a:ext uri="{FF2B5EF4-FFF2-40B4-BE49-F238E27FC236}">
                <a16:creationId xmlns:a16="http://schemas.microsoft.com/office/drawing/2014/main" id="{52940D1C-F596-4867-BF38-52E1F652BDB6}"/>
              </a:ext>
            </a:extLst>
          </p:cNvPr>
          <p:cNvSpPr>
            <a:spLocks noGrp="1"/>
          </p:cNvSpPr>
          <p:nvPr>
            <p:ph type="sldNum" sz="quarter" idx="12"/>
          </p:nvPr>
        </p:nvSpPr>
        <p:spPr/>
        <p:txBody>
          <a:bodyPr/>
          <a:lstStyle/>
          <a:p>
            <a:fld id="{F0BBBF86-B52A-4F64-A529-D52BF5258141}" type="slidenum">
              <a:rPr lang="en-GB" smtClean="0"/>
              <a:t>9</a:t>
            </a:fld>
            <a:endParaRPr lang="en-GB"/>
          </a:p>
        </p:txBody>
      </p:sp>
      <p:pic>
        <p:nvPicPr>
          <p:cNvPr id="5" name="Picture 4">
            <a:extLst>
              <a:ext uri="{FF2B5EF4-FFF2-40B4-BE49-F238E27FC236}">
                <a16:creationId xmlns:a16="http://schemas.microsoft.com/office/drawing/2014/main" id="{D7C5AFE0-CDFD-472F-B72B-1FE7703AFDDE}"/>
              </a:ext>
            </a:extLst>
          </p:cNvPr>
          <p:cNvPicPr>
            <a:picLocks noChangeAspect="1"/>
          </p:cNvPicPr>
          <p:nvPr/>
        </p:nvPicPr>
        <p:blipFill>
          <a:blip r:embed="rId2"/>
          <a:stretch>
            <a:fillRect/>
          </a:stretch>
        </p:blipFill>
        <p:spPr>
          <a:xfrm>
            <a:off x="2859931" y="184098"/>
            <a:ext cx="6762040" cy="5615535"/>
          </a:xfrm>
          <a:prstGeom prst="rect">
            <a:avLst/>
          </a:prstGeom>
        </p:spPr>
      </p:pic>
      <p:pic>
        <p:nvPicPr>
          <p:cNvPr id="6" name="Picture 5">
            <a:extLst>
              <a:ext uri="{FF2B5EF4-FFF2-40B4-BE49-F238E27FC236}">
                <a16:creationId xmlns:a16="http://schemas.microsoft.com/office/drawing/2014/main" id="{36654EAC-9E87-4081-A1B2-85975C4476A9}"/>
              </a:ext>
            </a:extLst>
          </p:cNvPr>
          <p:cNvPicPr>
            <a:picLocks noChangeAspect="1"/>
          </p:cNvPicPr>
          <p:nvPr/>
        </p:nvPicPr>
        <p:blipFill>
          <a:blip r:embed="rId3"/>
          <a:stretch>
            <a:fillRect/>
          </a:stretch>
        </p:blipFill>
        <p:spPr>
          <a:xfrm>
            <a:off x="1225685" y="431816"/>
            <a:ext cx="6570426" cy="5120098"/>
          </a:xfrm>
          <a:prstGeom prst="rect">
            <a:avLst/>
          </a:prstGeom>
        </p:spPr>
      </p:pic>
    </p:spTree>
    <p:extLst>
      <p:ext uri="{BB962C8B-B14F-4D97-AF65-F5344CB8AC3E}">
        <p14:creationId xmlns:p14="http://schemas.microsoft.com/office/powerpoint/2010/main" val="3457509570"/>
      </p:ext>
    </p:extLst>
  </p:cSld>
  <p:clrMapOvr>
    <a:masterClrMapping/>
  </p:clrMapOvr>
</p:sld>
</file>

<file path=ppt/theme/theme1.xml><?xml version="1.0" encoding="utf-8"?>
<a:theme xmlns:a="http://schemas.openxmlformats.org/drawingml/2006/main" name="Office Theme">
  <a:themeElements>
    <a:clrScheme name="RSA">
      <a:dk1>
        <a:sysClr val="windowText" lastClr="000000"/>
      </a:dk1>
      <a:lt1>
        <a:sysClr val="window" lastClr="FFFFFF"/>
      </a:lt1>
      <a:dk2>
        <a:srgbClr val="000000"/>
      </a:dk2>
      <a:lt2>
        <a:srgbClr val="FFFFFF"/>
      </a:lt2>
      <a:accent1>
        <a:srgbClr val="03ECDD"/>
      </a:accent1>
      <a:accent2>
        <a:srgbClr val="000000"/>
      </a:accent2>
      <a:accent3>
        <a:srgbClr val="D5D5D5"/>
      </a:accent3>
      <a:accent4>
        <a:srgbClr val="9AF7F1"/>
      </a:accent4>
      <a:accent5>
        <a:srgbClr val="000C78"/>
      </a:accent5>
      <a:accent6>
        <a:srgbClr val="969696"/>
      </a:accent6>
      <a:hlink>
        <a:srgbClr val="000000"/>
      </a:hlink>
      <a:folHlink>
        <a:srgbClr val="03ECDD"/>
      </a:folHlink>
    </a:clrScheme>
    <a:fontScheme name="RSA">
      <a:majorFont>
        <a:latin typeface="Georgia"/>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B20124_RSA Master PPT template" id="{A5AC7011-CA3B-4973-869D-0C95ABB595D8}" vid="{299A13BD-3B19-4493-8F98-C2BDBF9F20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260</TotalTime>
  <Words>786</Words>
  <Application>Microsoft Office PowerPoint</Application>
  <PresentationFormat>Widescreen</PresentationFormat>
  <Paragraphs>128</Paragraphs>
  <Slides>45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Georgia</vt:lpstr>
      <vt:lpstr>Gill Sans</vt:lpstr>
      <vt:lpstr>Gill Sans MT</vt:lpstr>
      <vt:lpstr>Office Theme</vt:lpstr>
      <vt:lpstr>Economic Security, Work &amp; Young People</vt:lpstr>
      <vt:lpstr>PowerPoint Presentation</vt:lpstr>
      <vt:lpstr>About the RSA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Economic Security?</vt:lpstr>
      <vt:lpstr>PowerPoint Presentation</vt:lpstr>
      <vt:lpstr>PowerPoint Presentation</vt:lpstr>
      <vt:lpstr>PowerPoint Presentation</vt:lpstr>
      <vt:lpstr>PowerPoint Presentation</vt:lpstr>
      <vt:lpstr>PowerPoint Presentation</vt:lpstr>
      <vt:lpstr>Key Findings</vt:lpstr>
      <vt:lpstr>1. Young people are paying for growing up   </vt:lpstr>
      <vt:lpstr>PowerPoint Presentation</vt:lpstr>
      <vt:lpstr>PowerPoint Presentation</vt:lpstr>
      <vt:lpstr>PowerPoint Presentation</vt:lpstr>
      <vt:lpstr>PowerPoint Presentation</vt:lpstr>
      <vt:lpstr>2. Work and welfare aren’t helping young people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Young people lack confidence in their future   </vt:lpstr>
      <vt:lpstr>PowerPoint Presentation</vt:lpstr>
      <vt:lpstr>PowerPoint Presentation</vt:lpstr>
      <vt:lpstr>PowerPoint Presentation</vt:lpstr>
      <vt:lpstr>Policy?</vt:lpstr>
      <vt:lpstr>Policy Shifts</vt:lpstr>
      <vt:lpstr>Policy Shifts</vt:lpstr>
      <vt:lpstr>Policy Shifts</vt:lpstr>
      <vt:lpstr>What next?</vt:lpstr>
      <vt:lpstr>What next?</vt:lpstr>
      <vt:lpstr>What next?</vt:lpstr>
      <vt:lpstr>What next?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Security, Work &amp; Young People</dc:title>
  <dc:creator>Toby Murray</dc:creator>
  <cp:lastModifiedBy>Toby Murray</cp:lastModifiedBy>
  <cp:revision>14</cp:revision>
  <dcterms:created xsi:type="dcterms:W3CDTF">2022-07-05T13:48:58Z</dcterms:created>
  <dcterms:modified xsi:type="dcterms:W3CDTF">2022-07-05T18:09:53Z</dcterms:modified>
</cp:coreProperties>
</file>