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4"/>
  </p:sldMasterIdLst>
  <p:notesMasterIdLst>
    <p:notesMasterId r:id="rId22"/>
  </p:notesMasterIdLst>
  <p:sldIdLst>
    <p:sldId id="256" r:id="rId5"/>
    <p:sldId id="266" r:id="rId6"/>
    <p:sldId id="267" r:id="rId7"/>
    <p:sldId id="268" r:id="rId8"/>
    <p:sldId id="257" r:id="rId9"/>
    <p:sldId id="270" r:id="rId10"/>
    <p:sldId id="260" r:id="rId11"/>
    <p:sldId id="271" r:id="rId12"/>
    <p:sldId id="272" r:id="rId13"/>
    <p:sldId id="273" r:id="rId14"/>
    <p:sldId id="274" r:id="rId15"/>
    <p:sldId id="275" r:id="rId16"/>
    <p:sldId id="276" r:id="rId17"/>
    <p:sldId id="277" r:id="rId18"/>
    <p:sldId id="278" r:id="rId19"/>
    <p:sldId id="264" r:id="rId20"/>
    <p:sldId id="279"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inNRGsFrnjxFzpIbs+wmmppOPTE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CE1CE6-7AD5-4418-98BE-AE548A03ED85}" v="235" dt="2022-07-05T11:16:17.1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55" autoAdjust="0"/>
  </p:normalViewPr>
  <p:slideViewPr>
    <p:cSldViewPr snapToGrid="0">
      <p:cViewPr varScale="1">
        <p:scale>
          <a:sx n="93" d="100"/>
          <a:sy n="93" d="100"/>
        </p:scale>
        <p:origin x="6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ld, Lucie" userId="6b10ae87-2d8e-4476-982e-0cf7d195747d" providerId="ADAL" clId="{B9CE1CE6-7AD5-4418-98BE-AE548A03ED85}"/>
    <pc:docChg chg="undo custSel addSld delSld modSld">
      <pc:chgData name="Nield, Lucie" userId="6b10ae87-2d8e-4476-982e-0cf7d195747d" providerId="ADAL" clId="{B9CE1CE6-7AD5-4418-98BE-AE548A03ED85}" dt="2022-07-05T11:17:29.924" v="1284" actId="14100"/>
      <pc:docMkLst>
        <pc:docMk/>
      </pc:docMkLst>
      <pc:sldChg chg="addSp delSp modSp mod">
        <pc:chgData name="Nield, Lucie" userId="6b10ae87-2d8e-4476-982e-0cf7d195747d" providerId="ADAL" clId="{B9CE1CE6-7AD5-4418-98BE-AE548A03ED85}" dt="2022-07-05T11:15:45.332" v="1265" actId="113"/>
        <pc:sldMkLst>
          <pc:docMk/>
          <pc:sldMk cId="0" sldId="256"/>
        </pc:sldMkLst>
        <pc:spChg chg="mod">
          <ac:chgData name="Nield, Lucie" userId="6b10ae87-2d8e-4476-982e-0cf7d195747d" providerId="ADAL" clId="{B9CE1CE6-7AD5-4418-98BE-AE548A03ED85}" dt="2022-07-05T11:15:45.332" v="1265" actId="113"/>
          <ac:spMkLst>
            <pc:docMk/>
            <pc:sldMk cId="0" sldId="256"/>
            <ac:spMk id="84" creationId="{00000000-0000-0000-0000-000000000000}"/>
          </ac:spMkLst>
        </pc:spChg>
        <pc:spChg chg="add del">
          <ac:chgData name="Nield, Lucie" userId="6b10ae87-2d8e-4476-982e-0cf7d195747d" providerId="ADAL" clId="{B9CE1CE6-7AD5-4418-98BE-AE548A03ED85}" dt="2022-07-05T06:10:23.325" v="4" actId="26606"/>
          <ac:spMkLst>
            <pc:docMk/>
            <pc:sldMk cId="0" sldId="256"/>
            <ac:spMk id="109" creationId="{59EF30C2-29AC-4A0D-BC0A-A679CF113EDD}"/>
          </ac:spMkLst>
        </pc:spChg>
        <pc:spChg chg="add del">
          <ac:chgData name="Nield, Lucie" userId="6b10ae87-2d8e-4476-982e-0cf7d195747d" providerId="ADAL" clId="{B9CE1CE6-7AD5-4418-98BE-AE548A03ED85}" dt="2022-07-05T06:10:23.325" v="4" actId="26606"/>
          <ac:spMkLst>
            <pc:docMk/>
            <pc:sldMk cId="0" sldId="256"/>
            <ac:spMk id="111" creationId="{9C682A1A-5B2D-4111-BBD6-620165633E5B}"/>
          </ac:spMkLst>
        </pc:spChg>
        <pc:spChg chg="add del">
          <ac:chgData name="Nield, Lucie" userId="6b10ae87-2d8e-4476-982e-0cf7d195747d" providerId="ADAL" clId="{B9CE1CE6-7AD5-4418-98BE-AE548A03ED85}" dt="2022-07-05T06:10:23.325" v="4" actId="26606"/>
          <ac:spMkLst>
            <pc:docMk/>
            <pc:sldMk cId="0" sldId="256"/>
            <ac:spMk id="115" creationId="{A04F1504-431A-4D86-9091-AE7E4B33376B}"/>
          </ac:spMkLst>
        </pc:spChg>
        <pc:spChg chg="add del">
          <ac:chgData name="Nield, Lucie" userId="6b10ae87-2d8e-4476-982e-0cf7d195747d" providerId="ADAL" clId="{B9CE1CE6-7AD5-4418-98BE-AE548A03ED85}" dt="2022-07-05T06:10:23.325" v="4" actId="26606"/>
          <ac:spMkLst>
            <pc:docMk/>
            <pc:sldMk cId="0" sldId="256"/>
            <ac:spMk id="117" creationId="{EA804283-B929-4503-802F-4585376E2B42}"/>
          </ac:spMkLst>
        </pc:spChg>
        <pc:spChg chg="add del">
          <ac:chgData name="Nield, Lucie" userId="6b10ae87-2d8e-4476-982e-0cf7d195747d" providerId="ADAL" clId="{B9CE1CE6-7AD5-4418-98BE-AE548A03ED85}" dt="2022-07-05T06:10:23.325" v="4" actId="26606"/>
          <ac:spMkLst>
            <pc:docMk/>
            <pc:sldMk cId="0" sldId="256"/>
            <ac:spMk id="119" creationId="{AD3811F5-514E-49A4-B382-673ED228A4CC}"/>
          </ac:spMkLst>
        </pc:spChg>
        <pc:spChg chg="add del">
          <ac:chgData name="Nield, Lucie" userId="6b10ae87-2d8e-4476-982e-0cf7d195747d" providerId="ADAL" clId="{B9CE1CE6-7AD5-4418-98BE-AE548A03ED85}" dt="2022-07-05T06:10:23.325" v="4" actId="26606"/>
          <ac:spMkLst>
            <pc:docMk/>
            <pc:sldMk cId="0" sldId="256"/>
            <ac:spMk id="121" creationId="{067AD921-1CEE-4C1B-9AA3-C66D908DDD14}"/>
          </ac:spMkLst>
        </pc:spChg>
        <pc:spChg chg="add del">
          <ac:chgData name="Nield, Lucie" userId="6b10ae87-2d8e-4476-982e-0cf7d195747d" providerId="ADAL" clId="{B9CE1CE6-7AD5-4418-98BE-AE548A03ED85}" dt="2022-07-05T06:10:23.325" v="4" actId="26606"/>
          <ac:spMkLst>
            <pc:docMk/>
            <pc:sldMk cId="0" sldId="256"/>
            <ac:spMk id="123" creationId="{C36A08F5-3B56-47C5-A371-9187BE56E1E5}"/>
          </ac:spMkLst>
        </pc:spChg>
        <pc:spChg chg="add del">
          <ac:chgData name="Nield, Lucie" userId="6b10ae87-2d8e-4476-982e-0cf7d195747d" providerId="ADAL" clId="{B9CE1CE6-7AD5-4418-98BE-AE548A03ED85}" dt="2022-07-05T06:10:23.325" v="4" actId="26606"/>
          <ac:spMkLst>
            <pc:docMk/>
            <pc:sldMk cId="0" sldId="256"/>
            <ac:spMk id="128" creationId="{5327CD12-A6CF-489C-ADCF-17D7E56C7B0A}"/>
          </ac:spMkLst>
        </pc:spChg>
        <pc:spChg chg="add del">
          <ac:chgData name="Nield, Lucie" userId="6b10ae87-2d8e-4476-982e-0cf7d195747d" providerId="ADAL" clId="{B9CE1CE6-7AD5-4418-98BE-AE548A03ED85}" dt="2022-07-05T06:10:23.325" v="4" actId="26606"/>
          <ac:spMkLst>
            <pc:docMk/>
            <pc:sldMk cId="0" sldId="256"/>
            <ac:spMk id="155" creationId="{D2019510-1F68-48FE-8C72-905BF558266F}"/>
          </ac:spMkLst>
        </pc:spChg>
        <pc:grpChg chg="add del">
          <ac:chgData name="Nield, Lucie" userId="6b10ae87-2d8e-4476-982e-0cf7d195747d" providerId="ADAL" clId="{B9CE1CE6-7AD5-4418-98BE-AE548A03ED85}" dt="2022-07-05T06:10:23.325" v="4" actId="26606"/>
          <ac:grpSpMkLst>
            <pc:docMk/>
            <pc:sldMk cId="0" sldId="256"/>
            <ac:grpSpMk id="130" creationId="{B4E48C8E-1009-4750-9630-436223C9EED4}"/>
          </ac:grpSpMkLst>
        </pc:grpChg>
        <pc:grpChg chg="add del">
          <ac:chgData name="Nield, Lucie" userId="6b10ae87-2d8e-4476-982e-0cf7d195747d" providerId="ADAL" clId="{B9CE1CE6-7AD5-4418-98BE-AE548A03ED85}" dt="2022-07-05T06:10:23.325" v="4" actId="26606"/>
          <ac:grpSpMkLst>
            <pc:docMk/>
            <pc:sldMk cId="0" sldId="256"/>
            <ac:grpSpMk id="151" creationId="{C7D38E5F-6E59-41DA-B3CA-6AD28BF6420F}"/>
          </ac:grpSpMkLst>
        </pc:grpChg>
        <pc:picChg chg="add mod">
          <ac:chgData name="Nield, Lucie" userId="6b10ae87-2d8e-4476-982e-0cf7d195747d" providerId="ADAL" clId="{B9CE1CE6-7AD5-4418-98BE-AE548A03ED85}" dt="2022-07-05T06:10:34.415" v="6" actId="1076"/>
          <ac:picMkLst>
            <pc:docMk/>
            <pc:sldMk cId="0" sldId="256"/>
            <ac:picMk id="2" creationId="{B342CCD5-AA45-8B99-662E-8D855CB18701}"/>
          </ac:picMkLst>
        </pc:picChg>
        <pc:cxnChg chg="add del">
          <ac:chgData name="Nield, Lucie" userId="6b10ae87-2d8e-4476-982e-0cf7d195747d" providerId="ADAL" clId="{B9CE1CE6-7AD5-4418-98BE-AE548A03ED85}" dt="2022-07-05T06:10:23.325" v="4" actId="26606"/>
          <ac:cxnSpMkLst>
            <pc:docMk/>
            <pc:sldMk cId="0" sldId="256"/>
            <ac:cxnSpMk id="113" creationId="{266A0658-1CC4-4B0D-AAB7-A702286AFB03}"/>
          </ac:cxnSpMkLst>
        </pc:cxnChg>
      </pc:sldChg>
      <pc:sldChg chg="addSp delSp modSp mod">
        <pc:chgData name="Nield, Lucie" userId="6b10ae87-2d8e-4476-982e-0cf7d195747d" providerId="ADAL" clId="{B9CE1CE6-7AD5-4418-98BE-AE548A03ED85}" dt="2022-07-05T06:23:02.567" v="111" actId="20577"/>
        <pc:sldMkLst>
          <pc:docMk/>
          <pc:sldMk cId="0" sldId="257"/>
        </pc:sldMkLst>
        <pc:spChg chg="mod">
          <ac:chgData name="Nield, Lucie" userId="6b10ae87-2d8e-4476-982e-0cf7d195747d" providerId="ADAL" clId="{B9CE1CE6-7AD5-4418-98BE-AE548A03ED85}" dt="2022-07-05T06:16:21.574" v="72" actId="26606"/>
          <ac:spMkLst>
            <pc:docMk/>
            <pc:sldMk cId="0" sldId="257"/>
            <ac:spMk id="93" creationId="{00000000-0000-0000-0000-000000000000}"/>
          </ac:spMkLst>
        </pc:spChg>
        <pc:spChg chg="mod">
          <ac:chgData name="Nield, Lucie" userId="6b10ae87-2d8e-4476-982e-0cf7d195747d" providerId="ADAL" clId="{B9CE1CE6-7AD5-4418-98BE-AE548A03ED85}" dt="2022-07-05T06:23:02.567" v="111" actId="20577"/>
          <ac:spMkLst>
            <pc:docMk/>
            <pc:sldMk cId="0" sldId="257"/>
            <ac:spMk id="94" creationId="{00000000-0000-0000-0000-000000000000}"/>
          </ac:spMkLst>
        </pc:spChg>
        <pc:spChg chg="del">
          <ac:chgData name="Nield, Lucie" userId="6b10ae87-2d8e-4476-982e-0cf7d195747d" providerId="ADAL" clId="{B9CE1CE6-7AD5-4418-98BE-AE548A03ED85}" dt="2022-07-05T06:16:21.574" v="72" actId="26606"/>
          <ac:spMkLst>
            <pc:docMk/>
            <pc:sldMk cId="0" sldId="257"/>
            <ac:spMk id="104" creationId="{F13C74B1-5B17-4795-BED0-7140497B445A}"/>
          </ac:spMkLst>
        </pc:spChg>
        <pc:spChg chg="del">
          <ac:chgData name="Nield, Lucie" userId="6b10ae87-2d8e-4476-982e-0cf7d195747d" providerId="ADAL" clId="{B9CE1CE6-7AD5-4418-98BE-AE548A03ED85}" dt="2022-07-05T06:16:21.574" v="72" actId="26606"/>
          <ac:spMkLst>
            <pc:docMk/>
            <pc:sldMk cId="0" sldId="257"/>
            <ac:spMk id="106" creationId="{D4974D33-8DC5-464E-8C6D-BE58F0669C17}"/>
          </ac:spMkLst>
        </pc:spChg>
        <pc:spChg chg="add">
          <ac:chgData name="Nield, Lucie" userId="6b10ae87-2d8e-4476-982e-0cf7d195747d" providerId="ADAL" clId="{B9CE1CE6-7AD5-4418-98BE-AE548A03ED85}" dt="2022-07-05T06:16:21.574" v="72" actId="26606"/>
          <ac:spMkLst>
            <pc:docMk/>
            <pc:sldMk cId="0" sldId="257"/>
            <ac:spMk id="111" creationId="{45D37F4E-DDB4-456B-97E0-9937730A039F}"/>
          </ac:spMkLst>
        </pc:spChg>
        <pc:spChg chg="add">
          <ac:chgData name="Nield, Lucie" userId="6b10ae87-2d8e-4476-982e-0cf7d195747d" providerId="ADAL" clId="{B9CE1CE6-7AD5-4418-98BE-AE548A03ED85}" dt="2022-07-05T06:16:21.574" v="72" actId="26606"/>
          <ac:spMkLst>
            <pc:docMk/>
            <pc:sldMk cId="0" sldId="257"/>
            <ac:spMk id="113" creationId="{B2DD41CD-8F47-4F56-AD12-4E2FF7696987}"/>
          </ac:spMkLst>
        </pc:spChg>
        <pc:picChg chg="mod">
          <ac:chgData name="Nield, Lucie" userId="6b10ae87-2d8e-4476-982e-0cf7d195747d" providerId="ADAL" clId="{B9CE1CE6-7AD5-4418-98BE-AE548A03ED85}" dt="2022-07-05T06:16:21.574" v="72" actId="26606"/>
          <ac:picMkLst>
            <pc:docMk/>
            <pc:sldMk cId="0" sldId="257"/>
            <ac:picMk id="3" creationId="{DE9EED92-E9EF-B600-0FDD-C1A4192DFC76}"/>
          </ac:picMkLst>
        </pc:picChg>
      </pc:sldChg>
      <pc:sldChg chg="addSp modSp mod setBg">
        <pc:chgData name="Nield, Lucie" userId="6b10ae87-2d8e-4476-982e-0cf7d195747d" providerId="ADAL" clId="{B9CE1CE6-7AD5-4418-98BE-AE548A03ED85}" dt="2022-07-05T06:29:05.469" v="174"/>
        <pc:sldMkLst>
          <pc:docMk/>
          <pc:sldMk cId="3956210539" sldId="264"/>
        </pc:sldMkLst>
        <pc:spChg chg="mod">
          <ac:chgData name="Nield, Lucie" userId="6b10ae87-2d8e-4476-982e-0cf7d195747d" providerId="ADAL" clId="{B9CE1CE6-7AD5-4418-98BE-AE548A03ED85}" dt="2022-07-05T06:12:00.874" v="7" actId="26606"/>
          <ac:spMkLst>
            <pc:docMk/>
            <pc:sldMk cId="3956210539" sldId="264"/>
            <ac:spMk id="2" creationId="{399E25D7-B023-4D04-B6EC-81F591F3D8F6}"/>
          </ac:spMkLst>
        </pc:spChg>
        <pc:spChg chg="add">
          <ac:chgData name="Nield, Lucie" userId="6b10ae87-2d8e-4476-982e-0cf7d195747d" providerId="ADAL" clId="{B9CE1CE6-7AD5-4418-98BE-AE548A03ED85}" dt="2022-07-05T06:12:00.874" v="7" actId="26606"/>
          <ac:spMkLst>
            <pc:docMk/>
            <pc:sldMk cId="3956210539" sldId="264"/>
            <ac:spMk id="10" creationId="{955A2079-FA98-4876-80F0-72364A7D2EA4}"/>
          </ac:spMkLst>
        </pc:spChg>
        <pc:graphicFrameChg chg="mod modGraphic">
          <ac:chgData name="Nield, Lucie" userId="6b10ae87-2d8e-4476-982e-0cf7d195747d" providerId="ADAL" clId="{B9CE1CE6-7AD5-4418-98BE-AE548A03ED85}" dt="2022-07-05T06:29:05.469" v="174"/>
          <ac:graphicFrameMkLst>
            <pc:docMk/>
            <pc:sldMk cId="3956210539" sldId="264"/>
            <ac:graphicFrameMk id="5" creationId="{AEB16136-5565-9D95-C029-11EFFF5EBEFF}"/>
          </ac:graphicFrameMkLst>
        </pc:graphicFrameChg>
      </pc:sldChg>
      <pc:sldChg chg="addSp delSp modSp mod">
        <pc:chgData name="Nield, Lucie" userId="6b10ae87-2d8e-4476-982e-0cf7d195747d" providerId="ADAL" clId="{B9CE1CE6-7AD5-4418-98BE-AE548A03ED85}" dt="2022-07-05T11:16:17.172" v="1282" actId="20577"/>
        <pc:sldMkLst>
          <pc:docMk/>
          <pc:sldMk cId="124154737" sldId="266"/>
        </pc:sldMkLst>
        <pc:spChg chg="mod">
          <ac:chgData name="Nield, Lucie" userId="6b10ae87-2d8e-4476-982e-0cf7d195747d" providerId="ADAL" clId="{B9CE1CE6-7AD5-4418-98BE-AE548A03ED85}" dt="2022-07-05T06:12:41.412" v="8" actId="26606"/>
          <ac:spMkLst>
            <pc:docMk/>
            <pc:sldMk cId="124154737" sldId="266"/>
            <ac:spMk id="2" creationId="{59B121B2-897A-6BD9-8DAB-AD9952EB0175}"/>
          </ac:spMkLst>
        </pc:spChg>
        <pc:spChg chg="del">
          <ac:chgData name="Nield, Lucie" userId="6b10ae87-2d8e-4476-982e-0cf7d195747d" providerId="ADAL" clId="{B9CE1CE6-7AD5-4418-98BE-AE548A03ED85}" dt="2022-07-05T06:12:41.412" v="8" actId="26606"/>
          <ac:spMkLst>
            <pc:docMk/>
            <pc:sldMk cId="124154737" sldId="266"/>
            <ac:spMk id="29" creationId="{9DBC8166-481C-4473-95F5-9A5B9073B7F1}"/>
          </ac:spMkLst>
        </pc:spChg>
        <pc:spChg chg="del">
          <ac:chgData name="Nield, Lucie" userId="6b10ae87-2d8e-4476-982e-0cf7d195747d" providerId="ADAL" clId="{B9CE1CE6-7AD5-4418-98BE-AE548A03ED85}" dt="2022-07-05T06:12:41.412" v="8" actId="26606"/>
          <ac:spMkLst>
            <pc:docMk/>
            <pc:sldMk cId="124154737" sldId="266"/>
            <ac:spMk id="31" creationId="{A5A5CE6E-90AF-4D43-A014-1F9EC83EB93D}"/>
          </ac:spMkLst>
        </pc:spChg>
        <pc:spChg chg="add">
          <ac:chgData name="Nield, Lucie" userId="6b10ae87-2d8e-4476-982e-0cf7d195747d" providerId="ADAL" clId="{B9CE1CE6-7AD5-4418-98BE-AE548A03ED85}" dt="2022-07-05T06:12:41.412" v="8" actId="26606"/>
          <ac:spMkLst>
            <pc:docMk/>
            <pc:sldMk cId="124154737" sldId="266"/>
            <ac:spMk id="36" creationId="{955A2079-FA98-4876-80F0-72364A7D2EA4}"/>
          </ac:spMkLst>
        </pc:spChg>
        <pc:graphicFrameChg chg="mod modGraphic">
          <ac:chgData name="Nield, Lucie" userId="6b10ae87-2d8e-4476-982e-0cf7d195747d" providerId="ADAL" clId="{B9CE1CE6-7AD5-4418-98BE-AE548A03ED85}" dt="2022-07-05T11:16:17.172" v="1282" actId="20577"/>
          <ac:graphicFrameMkLst>
            <pc:docMk/>
            <pc:sldMk cId="124154737" sldId="266"/>
            <ac:graphicFrameMk id="5" creationId="{AA22C67D-5B98-5181-B1AF-66C17BAF6844}"/>
          </ac:graphicFrameMkLst>
        </pc:graphicFrameChg>
      </pc:sldChg>
      <pc:sldChg chg="addSp delSp modSp mod">
        <pc:chgData name="Nield, Lucie" userId="6b10ae87-2d8e-4476-982e-0cf7d195747d" providerId="ADAL" clId="{B9CE1CE6-7AD5-4418-98BE-AE548A03ED85}" dt="2022-07-05T06:15:54.872" v="70" actId="20577"/>
        <pc:sldMkLst>
          <pc:docMk/>
          <pc:sldMk cId="763212829" sldId="267"/>
        </pc:sldMkLst>
        <pc:spChg chg="mod">
          <ac:chgData name="Nield, Lucie" userId="6b10ae87-2d8e-4476-982e-0cf7d195747d" providerId="ADAL" clId="{B9CE1CE6-7AD5-4418-98BE-AE548A03ED85}" dt="2022-07-05T06:15:47.043" v="68" actId="26606"/>
          <ac:spMkLst>
            <pc:docMk/>
            <pc:sldMk cId="763212829" sldId="267"/>
            <ac:spMk id="2" creationId="{FEF1C4D8-3034-D035-3A8B-40A6A23587D4}"/>
          </ac:spMkLst>
        </pc:spChg>
        <pc:spChg chg="mod">
          <ac:chgData name="Nield, Lucie" userId="6b10ae87-2d8e-4476-982e-0cf7d195747d" providerId="ADAL" clId="{B9CE1CE6-7AD5-4418-98BE-AE548A03ED85}" dt="2022-07-05T06:15:54.872" v="70" actId="20577"/>
          <ac:spMkLst>
            <pc:docMk/>
            <pc:sldMk cId="763212829" sldId="267"/>
            <ac:spMk id="3" creationId="{E2B807F4-27F6-2772-224E-4A7BC8A5C3CC}"/>
          </ac:spMkLst>
        </pc:spChg>
        <pc:spChg chg="del">
          <ac:chgData name="Nield, Lucie" userId="6b10ae87-2d8e-4476-982e-0cf7d195747d" providerId="ADAL" clId="{B9CE1CE6-7AD5-4418-98BE-AE548A03ED85}" dt="2022-07-05T06:13:16.641" v="9" actId="26606"/>
          <ac:spMkLst>
            <pc:docMk/>
            <pc:sldMk cId="763212829" sldId="267"/>
            <ac:spMk id="8" creationId="{777A147A-9ED8-46B4-8660-1B3C2AA880B5}"/>
          </ac:spMkLst>
        </pc:spChg>
        <pc:spChg chg="del">
          <ac:chgData name="Nield, Lucie" userId="6b10ae87-2d8e-4476-982e-0cf7d195747d" providerId="ADAL" clId="{B9CE1CE6-7AD5-4418-98BE-AE548A03ED85}" dt="2022-07-05T06:13:16.641" v="9" actId="26606"/>
          <ac:spMkLst>
            <pc:docMk/>
            <pc:sldMk cId="763212829" sldId="267"/>
            <ac:spMk id="10" creationId="{5D6C15A0-C087-4593-8414-2B4EC1CDC3DE}"/>
          </ac:spMkLst>
        </pc:spChg>
        <pc:spChg chg="add del">
          <ac:chgData name="Nield, Lucie" userId="6b10ae87-2d8e-4476-982e-0cf7d195747d" providerId="ADAL" clId="{B9CE1CE6-7AD5-4418-98BE-AE548A03ED85}" dt="2022-07-05T06:15:47.043" v="68" actId="26606"/>
          <ac:spMkLst>
            <pc:docMk/>
            <pc:sldMk cId="763212829" sldId="267"/>
            <ac:spMk id="15" creationId="{907EF6B7-1338-4443-8C46-6A318D952DFD}"/>
          </ac:spMkLst>
        </pc:spChg>
        <pc:spChg chg="add del">
          <ac:chgData name="Nield, Lucie" userId="6b10ae87-2d8e-4476-982e-0cf7d195747d" providerId="ADAL" clId="{B9CE1CE6-7AD5-4418-98BE-AE548A03ED85}" dt="2022-07-05T06:15:47.043" v="68" actId="26606"/>
          <ac:spMkLst>
            <pc:docMk/>
            <pc:sldMk cId="763212829" sldId="267"/>
            <ac:spMk id="17" creationId="{DAAE4CDD-124C-4DCF-9584-B6033B545DD5}"/>
          </ac:spMkLst>
        </pc:spChg>
        <pc:spChg chg="add del">
          <ac:chgData name="Nield, Lucie" userId="6b10ae87-2d8e-4476-982e-0cf7d195747d" providerId="ADAL" clId="{B9CE1CE6-7AD5-4418-98BE-AE548A03ED85}" dt="2022-07-05T06:15:47.043" v="68" actId="26606"/>
          <ac:spMkLst>
            <pc:docMk/>
            <pc:sldMk cId="763212829" sldId="267"/>
            <ac:spMk id="19" creationId="{081E4A58-353D-44AE-B2FC-2A74E2E400F7}"/>
          </ac:spMkLst>
        </pc:spChg>
        <pc:spChg chg="add">
          <ac:chgData name="Nield, Lucie" userId="6b10ae87-2d8e-4476-982e-0cf7d195747d" providerId="ADAL" clId="{B9CE1CE6-7AD5-4418-98BE-AE548A03ED85}" dt="2022-07-05T06:15:47.043" v="68" actId="26606"/>
          <ac:spMkLst>
            <pc:docMk/>
            <pc:sldMk cId="763212829" sldId="267"/>
            <ac:spMk id="24" creationId="{1BB867FF-FC45-48F7-8104-F89BE54909F1}"/>
          </ac:spMkLst>
        </pc:spChg>
        <pc:spChg chg="add">
          <ac:chgData name="Nield, Lucie" userId="6b10ae87-2d8e-4476-982e-0cf7d195747d" providerId="ADAL" clId="{B9CE1CE6-7AD5-4418-98BE-AE548A03ED85}" dt="2022-07-05T06:15:47.043" v="68" actId="26606"/>
          <ac:spMkLst>
            <pc:docMk/>
            <pc:sldMk cId="763212829" sldId="267"/>
            <ac:spMk id="26" creationId="{8BB56887-D0D5-4F0C-9E19-7247EB83C8B7}"/>
          </ac:spMkLst>
        </pc:spChg>
        <pc:spChg chg="add">
          <ac:chgData name="Nield, Lucie" userId="6b10ae87-2d8e-4476-982e-0cf7d195747d" providerId="ADAL" clId="{B9CE1CE6-7AD5-4418-98BE-AE548A03ED85}" dt="2022-07-05T06:15:47.043" v="68" actId="26606"/>
          <ac:spMkLst>
            <pc:docMk/>
            <pc:sldMk cId="763212829" sldId="267"/>
            <ac:spMk id="28" creationId="{081E4A58-353D-44AE-B2FC-2A74E2E400F7}"/>
          </ac:spMkLst>
        </pc:spChg>
      </pc:sldChg>
      <pc:sldChg chg="addSp delSp modSp mod modNotesTx">
        <pc:chgData name="Nield, Lucie" userId="6b10ae87-2d8e-4476-982e-0cf7d195747d" providerId="ADAL" clId="{B9CE1CE6-7AD5-4418-98BE-AE548A03ED85}" dt="2022-07-05T06:22:32.741" v="110" actId="20577"/>
        <pc:sldMkLst>
          <pc:docMk/>
          <pc:sldMk cId="616853281" sldId="268"/>
        </pc:sldMkLst>
        <pc:spChg chg="mod">
          <ac:chgData name="Nield, Lucie" userId="6b10ae87-2d8e-4476-982e-0cf7d195747d" providerId="ADAL" clId="{B9CE1CE6-7AD5-4418-98BE-AE548A03ED85}" dt="2022-07-05T06:16:02.850" v="71" actId="26606"/>
          <ac:spMkLst>
            <pc:docMk/>
            <pc:sldMk cId="616853281" sldId="268"/>
            <ac:spMk id="2" creationId="{07EFC22C-EAB0-0448-D8F5-A38CDCC54582}"/>
          </ac:spMkLst>
        </pc:spChg>
        <pc:spChg chg="mod">
          <ac:chgData name="Nield, Lucie" userId="6b10ae87-2d8e-4476-982e-0cf7d195747d" providerId="ADAL" clId="{B9CE1CE6-7AD5-4418-98BE-AE548A03ED85}" dt="2022-07-05T06:18:59.576" v="81" actId="6549"/>
          <ac:spMkLst>
            <pc:docMk/>
            <pc:sldMk cId="616853281" sldId="268"/>
            <ac:spMk id="3" creationId="{3B994F76-7A08-CA61-3AC8-4401F041B62F}"/>
          </ac:spMkLst>
        </pc:spChg>
        <pc:spChg chg="del">
          <ac:chgData name="Nield, Lucie" userId="6b10ae87-2d8e-4476-982e-0cf7d195747d" providerId="ADAL" clId="{B9CE1CE6-7AD5-4418-98BE-AE548A03ED85}" dt="2022-07-05T06:16:02.850" v="71" actId="26606"/>
          <ac:spMkLst>
            <pc:docMk/>
            <pc:sldMk cId="616853281" sldId="268"/>
            <ac:spMk id="8" creationId="{100EDD19-6802-4EC3-95CE-CFFAB042CFD6}"/>
          </ac:spMkLst>
        </pc:spChg>
        <pc:spChg chg="del">
          <ac:chgData name="Nield, Lucie" userId="6b10ae87-2d8e-4476-982e-0cf7d195747d" providerId="ADAL" clId="{B9CE1CE6-7AD5-4418-98BE-AE548A03ED85}" dt="2022-07-05T06:16:02.850" v="71" actId="26606"/>
          <ac:spMkLst>
            <pc:docMk/>
            <pc:sldMk cId="616853281" sldId="268"/>
            <ac:spMk id="10" creationId="{DB17E863-922E-4C26-BD64-E8FD41D28661}"/>
          </ac:spMkLst>
        </pc:spChg>
        <pc:spChg chg="add">
          <ac:chgData name="Nield, Lucie" userId="6b10ae87-2d8e-4476-982e-0cf7d195747d" providerId="ADAL" clId="{B9CE1CE6-7AD5-4418-98BE-AE548A03ED85}" dt="2022-07-05T06:16:02.850" v="71" actId="26606"/>
          <ac:spMkLst>
            <pc:docMk/>
            <pc:sldMk cId="616853281" sldId="268"/>
            <ac:spMk id="15" creationId="{907EF6B7-1338-4443-8C46-6A318D952DFD}"/>
          </ac:spMkLst>
        </pc:spChg>
        <pc:spChg chg="add">
          <ac:chgData name="Nield, Lucie" userId="6b10ae87-2d8e-4476-982e-0cf7d195747d" providerId="ADAL" clId="{B9CE1CE6-7AD5-4418-98BE-AE548A03ED85}" dt="2022-07-05T06:16:02.850" v="71" actId="26606"/>
          <ac:spMkLst>
            <pc:docMk/>
            <pc:sldMk cId="616853281" sldId="268"/>
            <ac:spMk id="17" creationId="{DAAE4CDD-124C-4DCF-9584-B6033B545DD5}"/>
          </ac:spMkLst>
        </pc:spChg>
        <pc:spChg chg="add">
          <ac:chgData name="Nield, Lucie" userId="6b10ae87-2d8e-4476-982e-0cf7d195747d" providerId="ADAL" clId="{B9CE1CE6-7AD5-4418-98BE-AE548A03ED85}" dt="2022-07-05T06:16:02.850" v="71" actId="26606"/>
          <ac:spMkLst>
            <pc:docMk/>
            <pc:sldMk cId="616853281" sldId="268"/>
            <ac:spMk id="19" creationId="{081E4A58-353D-44AE-B2FC-2A74E2E400F7}"/>
          </ac:spMkLst>
        </pc:spChg>
      </pc:sldChg>
      <pc:sldChg chg="add del">
        <pc:chgData name="Nield, Lucie" userId="6b10ae87-2d8e-4476-982e-0cf7d195747d" providerId="ADAL" clId="{B9CE1CE6-7AD5-4418-98BE-AE548A03ED85}" dt="2022-07-05T06:24:16.819" v="122" actId="47"/>
        <pc:sldMkLst>
          <pc:docMk/>
          <pc:sldMk cId="2211037273" sldId="269"/>
        </pc:sldMkLst>
      </pc:sldChg>
      <pc:sldChg chg="modSp mod modNotesTx">
        <pc:chgData name="Nield, Lucie" userId="6b10ae87-2d8e-4476-982e-0cf7d195747d" providerId="ADAL" clId="{B9CE1CE6-7AD5-4418-98BE-AE548A03ED85}" dt="2022-07-05T06:24:24.970" v="129"/>
        <pc:sldMkLst>
          <pc:docMk/>
          <pc:sldMk cId="3702359612" sldId="270"/>
        </pc:sldMkLst>
        <pc:spChg chg="mod">
          <ac:chgData name="Nield, Lucie" userId="6b10ae87-2d8e-4476-982e-0cf7d195747d" providerId="ADAL" clId="{B9CE1CE6-7AD5-4418-98BE-AE548A03ED85}" dt="2022-07-05T06:24:21.051" v="128" actId="20577"/>
          <ac:spMkLst>
            <pc:docMk/>
            <pc:sldMk cId="3702359612" sldId="270"/>
            <ac:spMk id="93" creationId="{00000000-0000-0000-0000-000000000000}"/>
          </ac:spMkLst>
        </pc:spChg>
      </pc:sldChg>
      <pc:sldChg chg="addSp modSp mod">
        <pc:chgData name="Nield, Lucie" userId="6b10ae87-2d8e-4476-982e-0cf7d195747d" providerId="ADAL" clId="{B9CE1CE6-7AD5-4418-98BE-AE548A03ED85}" dt="2022-07-05T10:48:42.522" v="611" actId="20577"/>
        <pc:sldMkLst>
          <pc:docMk/>
          <pc:sldMk cId="962355524" sldId="272"/>
        </pc:sldMkLst>
        <pc:spChg chg="mod">
          <ac:chgData name="Nield, Lucie" userId="6b10ae87-2d8e-4476-982e-0cf7d195747d" providerId="ADAL" clId="{B9CE1CE6-7AD5-4418-98BE-AE548A03ED85}" dt="2022-07-05T10:48:42.522" v="611" actId="20577"/>
          <ac:spMkLst>
            <pc:docMk/>
            <pc:sldMk cId="962355524" sldId="272"/>
            <ac:spMk id="3" creationId="{11D9981B-D617-7E73-71E0-4F2D88219DBF}"/>
          </ac:spMkLst>
        </pc:spChg>
        <pc:spChg chg="add mod">
          <ac:chgData name="Nield, Lucie" userId="6b10ae87-2d8e-4476-982e-0cf7d195747d" providerId="ADAL" clId="{B9CE1CE6-7AD5-4418-98BE-AE548A03ED85}" dt="2022-07-05T10:47:40.219" v="531" actId="14100"/>
          <ac:spMkLst>
            <pc:docMk/>
            <pc:sldMk cId="962355524" sldId="272"/>
            <ac:spMk id="4" creationId="{D88217B7-1620-36A3-5F01-DEBA8B1BFE73}"/>
          </ac:spMkLst>
        </pc:spChg>
      </pc:sldChg>
      <pc:sldChg chg="addSp modSp mod">
        <pc:chgData name="Nield, Lucie" userId="6b10ae87-2d8e-4476-982e-0cf7d195747d" providerId="ADAL" clId="{B9CE1CE6-7AD5-4418-98BE-AE548A03ED85}" dt="2022-07-05T11:04:50.635" v="975" actId="207"/>
        <pc:sldMkLst>
          <pc:docMk/>
          <pc:sldMk cId="3634902537" sldId="273"/>
        </pc:sldMkLst>
        <pc:spChg chg="mod">
          <ac:chgData name="Nield, Lucie" userId="6b10ae87-2d8e-4476-982e-0cf7d195747d" providerId="ADAL" clId="{B9CE1CE6-7AD5-4418-98BE-AE548A03ED85}" dt="2022-07-05T10:51:26.446" v="685" actId="14100"/>
          <ac:spMkLst>
            <pc:docMk/>
            <pc:sldMk cId="3634902537" sldId="273"/>
            <ac:spMk id="3" creationId="{1B05106B-59C9-58A7-890D-93D55930620E}"/>
          </ac:spMkLst>
        </pc:spChg>
        <pc:spChg chg="add mod">
          <ac:chgData name="Nield, Lucie" userId="6b10ae87-2d8e-4476-982e-0cf7d195747d" providerId="ADAL" clId="{B9CE1CE6-7AD5-4418-98BE-AE548A03ED85}" dt="2022-07-05T11:04:50.635" v="975" actId="207"/>
          <ac:spMkLst>
            <pc:docMk/>
            <pc:sldMk cId="3634902537" sldId="273"/>
            <ac:spMk id="4" creationId="{BCED824E-37C6-C062-14C5-E40EA3E9AF04}"/>
          </ac:spMkLst>
        </pc:spChg>
      </pc:sldChg>
      <pc:sldChg chg="addSp modSp mod">
        <pc:chgData name="Nield, Lucie" userId="6b10ae87-2d8e-4476-982e-0cf7d195747d" providerId="ADAL" clId="{B9CE1CE6-7AD5-4418-98BE-AE548A03ED85}" dt="2022-07-05T10:56:12.579" v="766" actId="20577"/>
        <pc:sldMkLst>
          <pc:docMk/>
          <pc:sldMk cId="2642329830" sldId="274"/>
        </pc:sldMkLst>
        <pc:spChg chg="mod">
          <ac:chgData name="Nield, Lucie" userId="6b10ae87-2d8e-4476-982e-0cf7d195747d" providerId="ADAL" clId="{B9CE1CE6-7AD5-4418-98BE-AE548A03ED85}" dt="2022-07-05T10:56:12.579" v="766" actId="20577"/>
          <ac:spMkLst>
            <pc:docMk/>
            <pc:sldMk cId="2642329830" sldId="274"/>
            <ac:spMk id="3" creationId="{94E1F04A-D90D-768D-93FB-66CB9E43ADE0}"/>
          </ac:spMkLst>
        </pc:spChg>
        <pc:spChg chg="add mod">
          <ac:chgData name="Nield, Lucie" userId="6b10ae87-2d8e-4476-982e-0cf7d195747d" providerId="ADAL" clId="{B9CE1CE6-7AD5-4418-98BE-AE548A03ED85}" dt="2022-07-05T10:56:02.364" v="764" actId="14100"/>
          <ac:spMkLst>
            <pc:docMk/>
            <pc:sldMk cId="2642329830" sldId="274"/>
            <ac:spMk id="4" creationId="{7D48F4A0-7FF6-C906-040C-46D95E026304}"/>
          </ac:spMkLst>
        </pc:spChg>
      </pc:sldChg>
      <pc:sldChg chg="addSp modSp mod">
        <pc:chgData name="Nield, Lucie" userId="6b10ae87-2d8e-4476-982e-0cf7d195747d" providerId="ADAL" clId="{B9CE1CE6-7AD5-4418-98BE-AE548A03ED85}" dt="2022-07-05T11:04:26.058" v="973" actId="113"/>
        <pc:sldMkLst>
          <pc:docMk/>
          <pc:sldMk cId="1348995676" sldId="275"/>
        </pc:sldMkLst>
        <pc:spChg chg="mod">
          <ac:chgData name="Nield, Lucie" userId="6b10ae87-2d8e-4476-982e-0cf7d195747d" providerId="ADAL" clId="{B9CE1CE6-7AD5-4418-98BE-AE548A03ED85}" dt="2022-07-05T10:57:37.453" v="785" actId="14100"/>
          <ac:spMkLst>
            <pc:docMk/>
            <pc:sldMk cId="1348995676" sldId="275"/>
            <ac:spMk id="3" creationId="{6CECC6B0-C515-28A1-6832-949FB2168B48}"/>
          </ac:spMkLst>
        </pc:spChg>
        <pc:spChg chg="add mod">
          <ac:chgData name="Nield, Lucie" userId="6b10ae87-2d8e-4476-982e-0cf7d195747d" providerId="ADAL" clId="{B9CE1CE6-7AD5-4418-98BE-AE548A03ED85}" dt="2022-07-05T11:04:26.058" v="973" actId="113"/>
          <ac:spMkLst>
            <pc:docMk/>
            <pc:sldMk cId="1348995676" sldId="275"/>
            <ac:spMk id="4" creationId="{98AA40ED-EB7D-C67F-6617-ACFE97939299}"/>
          </ac:spMkLst>
        </pc:spChg>
      </pc:sldChg>
      <pc:sldChg chg="addSp modSp mod">
        <pc:chgData name="Nield, Lucie" userId="6b10ae87-2d8e-4476-982e-0cf7d195747d" providerId="ADAL" clId="{B9CE1CE6-7AD5-4418-98BE-AE548A03ED85}" dt="2022-07-05T11:17:23.060" v="1283" actId="1076"/>
        <pc:sldMkLst>
          <pc:docMk/>
          <pc:sldMk cId="253509703" sldId="276"/>
        </pc:sldMkLst>
        <pc:spChg chg="mod">
          <ac:chgData name="Nield, Lucie" userId="6b10ae87-2d8e-4476-982e-0cf7d195747d" providerId="ADAL" clId="{B9CE1CE6-7AD5-4418-98BE-AE548A03ED85}" dt="2022-07-05T11:00:34.754" v="875" actId="20577"/>
          <ac:spMkLst>
            <pc:docMk/>
            <pc:sldMk cId="253509703" sldId="276"/>
            <ac:spMk id="3" creationId="{BB4E4F48-9A24-5832-1808-0699D4D78CA8}"/>
          </ac:spMkLst>
        </pc:spChg>
        <pc:spChg chg="add mod">
          <ac:chgData name="Nield, Lucie" userId="6b10ae87-2d8e-4476-982e-0cf7d195747d" providerId="ADAL" clId="{B9CE1CE6-7AD5-4418-98BE-AE548A03ED85}" dt="2022-07-05T11:17:23.060" v="1283" actId="1076"/>
          <ac:spMkLst>
            <pc:docMk/>
            <pc:sldMk cId="253509703" sldId="276"/>
            <ac:spMk id="4" creationId="{AA541FF9-6A72-9E12-CE03-31DE54BE45A5}"/>
          </ac:spMkLst>
        </pc:spChg>
      </pc:sldChg>
      <pc:sldChg chg="addSp modSp mod">
        <pc:chgData name="Nield, Lucie" userId="6b10ae87-2d8e-4476-982e-0cf7d195747d" providerId="ADAL" clId="{B9CE1CE6-7AD5-4418-98BE-AE548A03ED85}" dt="2022-07-05T11:17:29.924" v="1284" actId="14100"/>
        <pc:sldMkLst>
          <pc:docMk/>
          <pc:sldMk cId="781748800" sldId="277"/>
        </pc:sldMkLst>
        <pc:spChg chg="mod">
          <ac:chgData name="Nield, Lucie" userId="6b10ae87-2d8e-4476-982e-0cf7d195747d" providerId="ADAL" clId="{B9CE1CE6-7AD5-4418-98BE-AE548A03ED85}" dt="2022-07-05T11:03:40.594" v="967" actId="20577"/>
          <ac:spMkLst>
            <pc:docMk/>
            <pc:sldMk cId="781748800" sldId="277"/>
            <ac:spMk id="3" creationId="{8E802C3D-C13D-6023-B2AF-236E4A8B2B7E}"/>
          </ac:spMkLst>
        </pc:spChg>
        <pc:spChg chg="add mod">
          <ac:chgData name="Nield, Lucie" userId="6b10ae87-2d8e-4476-982e-0cf7d195747d" providerId="ADAL" clId="{B9CE1CE6-7AD5-4418-98BE-AE548A03ED85}" dt="2022-07-05T11:17:29.924" v="1284" actId="14100"/>
          <ac:spMkLst>
            <pc:docMk/>
            <pc:sldMk cId="781748800" sldId="277"/>
            <ac:spMk id="4" creationId="{4C9CE182-5AFF-3987-3885-930F89E4A4A6}"/>
          </ac:spMkLst>
        </pc:spChg>
      </pc:sldChg>
      <pc:sldChg chg="modSp mod">
        <pc:chgData name="Nield, Lucie" userId="6b10ae87-2d8e-4476-982e-0cf7d195747d" providerId="ADAL" clId="{B9CE1CE6-7AD5-4418-98BE-AE548A03ED85}" dt="2022-07-05T11:05:03.010" v="976" actId="20577"/>
        <pc:sldMkLst>
          <pc:docMk/>
          <pc:sldMk cId="1164105640" sldId="278"/>
        </pc:sldMkLst>
        <pc:spChg chg="mod">
          <ac:chgData name="Nield, Lucie" userId="6b10ae87-2d8e-4476-982e-0cf7d195747d" providerId="ADAL" clId="{B9CE1CE6-7AD5-4418-98BE-AE548A03ED85}" dt="2022-07-05T11:05:03.010" v="976" actId="20577"/>
          <ac:spMkLst>
            <pc:docMk/>
            <pc:sldMk cId="1164105640" sldId="278"/>
            <ac:spMk id="3" creationId="{CAE8979D-D288-1D1C-2804-5C4CDBF765B5}"/>
          </ac:spMkLst>
        </pc:spChg>
      </pc:sldChg>
      <pc:sldChg chg="addSp modSp new mod setBg">
        <pc:chgData name="Nield, Lucie" userId="6b10ae87-2d8e-4476-982e-0cf7d195747d" providerId="ADAL" clId="{B9CE1CE6-7AD5-4418-98BE-AE548A03ED85}" dt="2022-07-05T11:15:24.696" v="1262" actId="20577"/>
        <pc:sldMkLst>
          <pc:docMk/>
          <pc:sldMk cId="348805099" sldId="279"/>
        </pc:sldMkLst>
        <pc:spChg chg="mod">
          <ac:chgData name="Nield, Lucie" userId="6b10ae87-2d8e-4476-982e-0cf7d195747d" providerId="ADAL" clId="{B9CE1CE6-7AD5-4418-98BE-AE548A03ED85}" dt="2022-07-05T11:09:24.399" v="1128" actId="26606"/>
          <ac:spMkLst>
            <pc:docMk/>
            <pc:sldMk cId="348805099" sldId="279"/>
            <ac:spMk id="2" creationId="{2CD97BBD-67B6-1A9C-1A4E-5F6551490CA2}"/>
          </ac:spMkLst>
        </pc:spChg>
        <pc:spChg chg="mod">
          <ac:chgData name="Nield, Lucie" userId="6b10ae87-2d8e-4476-982e-0cf7d195747d" providerId="ADAL" clId="{B9CE1CE6-7AD5-4418-98BE-AE548A03ED85}" dt="2022-07-05T11:15:24.696" v="1262" actId="20577"/>
          <ac:spMkLst>
            <pc:docMk/>
            <pc:sldMk cId="348805099" sldId="279"/>
            <ac:spMk id="3" creationId="{5E461E23-F8DD-035F-E6DA-35F21D328CB0}"/>
          </ac:spMkLst>
        </pc:spChg>
        <pc:spChg chg="add">
          <ac:chgData name="Nield, Lucie" userId="6b10ae87-2d8e-4476-982e-0cf7d195747d" providerId="ADAL" clId="{B9CE1CE6-7AD5-4418-98BE-AE548A03ED85}" dt="2022-07-05T11:09:24.399" v="1128" actId="26606"/>
          <ac:spMkLst>
            <pc:docMk/>
            <pc:sldMk cId="348805099" sldId="279"/>
            <ac:spMk id="8" creationId="{1BB867FF-FC45-48F7-8104-F89BE54909F1}"/>
          </ac:spMkLst>
        </pc:spChg>
        <pc:spChg chg="add">
          <ac:chgData name="Nield, Lucie" userId="6b10ae87-2d8e-4476-982e-0cf7d195747d" providerId="ADAL" clId="{B9CE1CE6-7AD5-4418-98BE-AE548A03ED85}" dt="2022-07-05T11:09:24.399" v="1128" actId="26606"/>
          <ac:spMkLst>
            <pc:docMk/>
            <pc:sldMk cId="348805099" sldId="279"/>
            <ac:spMk id="10" creationId="{8BB56887-D0D5-4F0C-9E19-7247EB83C8B7}"/>
          </ac:spMkLst>
        </pc:spChg>
        <pc:spChg chg="add">
          <ac:chgData name="Nield, Lucie" userId="6b10ae87-2d8e-4476-982e-0cf7d195747d" providerId="ADAL" clId="{B9CE1CE6-7AD5-4418-98BE-AE548A03ED85}" dt="2022-07-05T11:09:24.399" v="1128" actId="26606"/>
          <ac:spMkLst>
            <pc:docMk/>
            <pc:sldMk cId="348805099" sldId="279"/>
            <ac:spMk id="12" creationId="{081E4A58-353D-44AE-B2FC-2A74E2E400F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8FDE94-41E6-4130-A7B2-B38160DD92C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C6B8F60-F322-46B7-91EC-98F6B1FE8B96}">
      <dgm:prSet custT="1"/>
      <dgm:spPr/>
      <dgm:t>
        <a:bodyPr/>
        <a:lstStyle/>
        <a:p>
          <a:r>
            <a:rPr lang="en-GB" sz="2800" b="0" i="0" dirty="0"/>
            <a:t>Covid-19 pandemic highlighted and elevated the importance of Voluntary, Community and Social Enterprise (VCSE) sector role </a:t>
          </a:r>
          <a:r>
            <a:rPr lang="en-GB" sz="1600" b="0" i="0" dirty="0"/>
            <a:t>(MacInnes et al., 2021)</a:t>
          </a:r>
          <a:endParaRPr lang="en-US" sz="2400" dirty="0"/>
        </a:p>
      </dgm:t>
    </dgm:pt>
    <dgm:pt modelId="{0632B783-9C15-4942-86AE-B8DEEBF5F6DA}" type="parTrans" cxnId="{3F941675-06AD-4A11-B866-E101B6C2B47D}">
      <dgm:prSet/>
      <dgm:spPr/>
      <dgm:t>
        <a:bodyPr/>
        <a:lstStyle/>
        <a:p>
          <a:endParaRPr lang="en-US"/>
        </a:p>
      </dgm:t>
    </dgm:pt>
    <dgm:pt modelId="{796E3FDB-3738-4D2B-B4B5-EFA60BE386AF}" type="sibTrans" cxnId="{3F941675-06AD-4A11-B866-E101B6C2B47D}">
      <dgm:prSet/>
      <dgm:spPr/>
      <dgm:t>
        <a:bodyPr/>
        <a:lstStyle/>
        <a:p>
          <a:endParaRPr lang="en-US"/>
        </a:p>
      </dgm:t>
    </dgm:pt>
    <dgm:pt modelId="{D1A2D5A7-0E7E-4382-BEF6-9256549E513A}">
      <dgm:prSet custT="1"/>
      <dgm:spPr/>
      <dgm:t>
        <a:bodyPr/>
        <a:lstStyle/>
        <a:p>
          <a:r>
            <a:rPr lang="en-GB" sz="2800" b="0" i="0" dirty="0"/>
            <a:t>VCSE organisations often have a deep understanding of local community needs </a:t>
          </a:r>
          <a:r>
            <a:rPr lang="en-GB" sz="1600" b="0" i="0" dirty="0"/>
            <a:t>(UK Community Foundations, 2022)</a:t>
          </a:r>
          <a:endParaRPr lang="en-US" sz="3000" dirty="0"/>
        </a:p>
      </dgm:t>
    </dgm:pt>
    <dgm:pt modelId="{5CEC28E4-EB11-41E0-A232-7FEDBE86C52A}" type="parTrans" cxnId="{32D3F119-D5CB-4AD5-A13D-77B7FC2C8B70}">
      <dgm:prSet/>
      <dgm:spPr/>
      <dgm:t>
        <a:bodyPr/>
        <a:lstStyle/>
        <a:p>
          <a:endParaRPr lang="en-US"/>
        </a:p>
      </dgm:t>
    </dgm:pt>
    <dgm:pt modelId="{C9C490A9-4874-465F-8B0B-3F23A64F19DA}" type="sibTrans" cxnId="{32D3F119-D5CB-4AD5-A13D-77B7FC2C8B70}">
      <dgm:prSet/>
      <dgm:spPr/>
      <dgm:t>
        <a:bodyPr/>
        <a:lstStyle/>
        <a:p>
          <a:endParaRPr lang="en-US"/>
        </a:p>
      </dgm:t>
    </dgm:pt>
    <dgm:pt modelId="{19275355-6477-465D-8CBA-8F37824763B5}">
      <dgm:prSet custT="1"/>
      <dgm:spPr/>
      <dgm:t>
        <a:bodyPr/>
        <a:lstStyle/>
        <a:p>
          <a:r>
            <a:rPr lang="en-GB" sz="2800" b="0" i="0" dirty="0"/>
            <a:t>Provide support to marginalised communities who may not access traditional healthcare settings </a:t>
          </a:r>
          <a:r>
            <a:rPr lang="en-GB" sz="1600" b="0" i="0" dirty="0"/>
            <a:t>(PHE, 2021)</a:t>
          </a:r>
          <a:endParaRPr lang="en-US" sz="3000" dirty="0"/>
        </a:p>
      </dgm:t>
    </dgm:pt>
    <dgm:pt modelId="{9E87204C-A2AF-44EF-BE3D-39E06D7B6886}" type="parTrans" cxnId="{E1E11059-EF8C-406A-9D95-88D1750F1860}">
      <dgm:prSet/>
      <dgm:spPr/>
      <dgm:t>
        <a:bodyPr/>
        <a:lstStyle/>
        <a:p>
          <a:endParaRPr lang="en-US"/>
        </a:p>
      </dgm:t>
    </dgm:pt>
    <dgm:pt modelId="{2135B79A-24BC-4024-A5DF-553C9B87CEB9}" type="sibTrans" cxnId="{E1E11059-EF8C-406A-9D95-88D1750F1860}">
      <dgm:prSet/>
      <dgm:spPr/>
      <dgm:t>
        <a:bodyPr/>
        <a:lstStyle/>
        <a:p>
          <a:endParaRPr lang="en-US"/>
        </a:p>
      </dgm:t>
    </dgm:pt>
    <dgm:pt modelId="{6F60E2C5-A12D-445D-8AF6-EC90B6463F35}">
      <dgm:prSet custT="1"/>
      <dgm:spPr/>
      <dgm:t>
        <a:bodyPr/>
        <a:lstStyle/>
        <a:p>
          <a:r>
            <a:rPr lang="en-GB" sz="2800" b="0" i="0" dirty="0"/>
            <a:t>Type 2 diabetes mellitus (T2DM) prevalence correlates with low socio-economic status (SES) and often underserved groups </a:t>
          </a:r>
          <a:r>
            <a:rPr lang="en-GB" sz="1600" b="0" i="0" dirty="0"/>
            <a:t>(Roper et al., 2001; Brown et al., 2004)</a:t>
          </a:r>
          <a:endParaRPr lang="en-US" sz="2300" dirty="0"/>
        </a:p>
      </dgm:t>
    </dgm:pt>
    <dgm:pt modelId="{EFB8A87E-2F16-4AED-B547-05E4E64CBFAC}" type="parTrans" cxnId="{2686A4DF-0AF7-46E0-82D4-6E70CD1EF77E}">
      <dgm:prSet/>
      <dgm:spPr/>
      <dgm:t>
        <a:bodyPr/>
        <a:lstStyle/>
        <a:p>
          <a:endParaRPr lang="en-US"/>
        </a:p>
      </dgm:t>
    </dgm:pt>
    <dgm:pt modelId="{9A602F9A-C025-4E9D-ACC2-639FDA7F0BAC}" type="sibTrans" cxnId="{2686A4DF-0AF7-46E0-82D4-6E70CD1EF77E}">
      <dgm:prSet/>
      <dgm:spPr/>
      <dgm:t>
        <a:bodyPr/>
        <a:lstStyle/>
        <a:p>
          <a:endParaRPr lang="en-US"/>
        </a:p>
      </dgm:t>
    </dgm:pt>
    <dgm:pt modelId="{E98FACFE-0C78-4DD2-B697-83ABB5B95B62}" type="pres">
      <dgm:prSet presAssocID="{0F8FDE94-41E6-4130-A7B2-B38160DD92CB}" presName="vert0" presStyleCnt="0">
        <dgm:presLayoutVars>
          <dgm:dir/>
          <dgm:animOne val="branch"/>
          <dgm:animLvl val="lvl"/>
        </dgm:presLayoutVars>
      </dgm:prSet>
      <dgm:spPr/>
    </dgm:pt>
    <dgm:pt modelId="{A4399509-402C-42FC-9514-687BB7D5D3E8}" type="pres">
      <dgm:prSet presAssocID="{9C6B8F60-F322-46B7-91EC-98F6B1FE8B96}" presName="thickLine" presStyleLbl="alignNode1" presStyleIdx="0" presStyleCnt="4"/>
      <dgm:spPr/>
    </dgm:pt>
    <dgm:pt modelId="{D01D98BF-DC47-4854-87CD-A3B32EEA0F92}" type="pres">
      <dgm:prSet presAssocID="{9C6B8F60-F322-46B7-91EC-98F6B1FE8B96}" presName="horz1" presStyleCnt="0"/>
      <dgm:spPr/>
    </dgm:pt>
    <dgm:pt modelId="{77B0DFED-9C74-42B7-99F3-A1DAD4A4B2E3}" type="pres">
      <dgm:prSet presAssocID="{9C6B8F60-F322-46B7-91EC-98F6B1FE8B96}" presName="tx1" presStyleLbl="revTx" presStyleIdx="0" presStyleCnt="4"/>
      <dgm:spPr/>
    </dgm:pt>
    <dgm:pt modelId="{E979DCB0-6672-47E2-A12F-5D7E5EDD2FBB}" type="pres">
      <dgm:prSet presAssocID="{9C6B8F60-F322-46B7-91EC-98F6B1FE8B96}" presName="vert1" presStyleCnt="0"/>
      <dgm:spPr/>
    </dgm:pt>
    <dgm:pt modelId="{2D975CE6-C14D-4DAD-BE2A-163466C06A73}" type="pres">
      <dgm:prSet presAssocID="{D1A2D5A7-0E7E-4382-BEF6-9256549E513A}" presName="thickLine" presStyleLbl="alignNode1" presStyleIdx="1" presStyleCnt="4"/>
      <dgm:spPr/>
    </dgm:pt>
    <dgm:pt modelId="{2C4C1DBE-211F-460D-BBB3-5E331F8D6B2F}" type="pres">
      <dgm:prSet presAssocID="{D1A2D5A7-0E7E-4382-BEF6-9256549E513A}" presName="horz1" presStyleCnt="0"/>
      <dgm:spPr/>
    </dgm:pt>
    <dgm:pt modelId="{70D7847D-7506-44EF-9A88-DDF9D0D8B5FF}" type="pres">
      <dgm:prSet presAssocID="{D1A2D5A7-0E7E-4382-BEF6-9256549E513A}" presName="tx1" presStyleLbl="revTx" presStyleIdx="1" presStyleCnt="4"/>
      <dgm:spPr/>
    </dgm:pt>
    <dgm:pt modelId="{BA076733-4AD1-43A6-B6F3-E8D70D9E6125}" type="pres">
      <dgm:prSet presAssocID="{D1A2D5A7-0E7E-4382-BEF6-9256549E513A}" presName="vert1" presStyleCnt="0"/>
      <dgm:spPr/>
    </dgm:pt>
    <dgm:pt modelId="{F2CE722D-7BF3-4EB1-ADFB-0D139F6940BC}" type="pres">
      <dgm:prSet presAssocID="{19275355-6477-465D-8CBA-8F37824763B5}" presName="thickLine" presStyleLbl="alignNode1" presStyleIdx="2" presStyleCnt="4"/>
      <dgm:spPr/>
    </dgm:pt>
    <dgm:pt modelId="{C7280B6B-B7A7-4590-B5C6-3E8582545BC4}" type="pres">
      <dgm:prSet presAssocID="{19275355-6477-465D-8CBA-8F37824763B5}" presName="horz1" presStyleCnt="0"/>
      <dgm:spPr/>
    </dgm:pt>
    <dgm:pt modelId="{AACEE627-E0B3-46C7-98BB-916468971DBC}" type="pres">
      <dgm:prSet presAssocID="{19275355-6477-465D-8CBA-8F37824763B5}" presName="tx1" presStyleLbl="revTx" presStyleIdx="2" presStyleCnt="4"/>
      <dgm:spPr/>
    </dgm:pt>
    <dgm:pt modelId="{257D4ADD-F5E4-4758-A23B-4DB7415CA6F9}" type="pres">
      <dgm:prSet presAssocID="{19275355-6477-465D-8CBA-8F37824763B5}" presName="vert1" presStyleCnt="0"/>
      <dgm:spPr/>
    </dgm:pt>
    <dgm:pt modelId="{F133B6A4-C9EE-4697-AE87-9F2BED8041F4}" type="pres">
      <dgm:prSet presAssocID="{6F60E2C5-A12D-445D-8AF6-EC90B6463F35}" presName="thickLine" presStyleLbl="alignNode1" presStyleIdx="3" presStyleCnt="4"/>
      <dgm:spPr/>
    </dgm:pt>
    <dgm:pt modelId="{1FECCF5B-FFA6-4D8A-934D-2C5E4A0F8316}" type="pres">
      <dgm:prSet presAssocID="{6F60E2C5-A12D-445D-8AF6-EC90B6463F35}" presName="horz1" presStyleCnt="0"/>
      <dgm:spPr/>
    </dgm:pt>
    <dgm:pt modelId="{D4027C3B-4EE7-4ECA-90F1-9F7B6F700215}" type="pres">
      <dgm:prSet presAssocID="{6F60E2C5-A12D-445D-8AF6-EC90B6463F35}" presName="tx1" presStyleLbl="revTx" presStyleIdx="3" presStyleCnt="4"/>
      <dgm:spPr/>
    </dgm:pt>
    <dgm:pt modelId="{0ED32521-CB0C-4607-8F7A-8191DDEF13F3}" type="pres">
      <dgm:prSet presAssocID="{6F60E2C5-A12D-445D-8AF6-EC90B6463F35}" presName="vert1" presStyleCnt="0"/>
      <dgm:spPr/>
    </dgm:pt>
  </dgm:ptLst>
  <dgm:cxnLst>
    <dgm:cxn modelId="{32D3F119-D5CB-4AD5-A13D-77B7FC2C8B70}" srcId="{0F8FDE94-41E6-4130-A7B2-B38160DD92CB}" destId="{D1A2D5A7-0E7E-4382-BEF6-9256549E513A}" srcOrd="1" destOrd="0" parTransId="{5CEC28E4-EB11-41E0-A232-7FEDBE86C52A}" sibTransId="{C9C490A9-4874-465F-8B0B-3F23A64F19DA}"/>
    <dgm:cxn modelId="{96A3762E-E8BD-48F4-AB4A-9C8F3CA20EF8}" type="presOf" srcId="{D1A2D5A7-0E7E-4382-BEF6-9256549E513A}" destId="{70D7847D-7506-44EF-9A88-DDF9D0D8B5FF}" srcOrd="0" destOrd="0" presId="urn:microsoft.com/office/officeart/2008/layout/LinedList"/>
    <dgm:cxn modelId="{41176049-8F4F-4C59-8913-ED9AC7838B5C}" type="presOf" srcId="{19275355-6477-465D-8CBA-8F37824763B5}" destId="{AACEE627-E0B3-46C7-98BB-916468971DBC}" srcOrd="0" destOrd="0" presId="urn:microsoft.com/office/officeart/2008/layout/LinedList"/>
    <dgm:cxn modelId="{3F941675-06AD-4A11-B866-E101B6C2B47D}" srcId="{0F8FDE94-41E6-4130-A7B2-B38160DD92CB}" destId="{9C6B8F60-F322-46B7-91EC-98F6B1FE8B96}" srcOrd="0" destOrd="0" parTransId="{0632B783-9C15-4942-86AE-B8DEEBF5F6DA}" sibTransId="{796E3FDB-3738-4D2B-B4B5-EFA60BE386AF}"/>
    <dgm:cxn modelId="{E1E11059-EF8C-406A-9D95-88D1750F1860}" srcId="{0F8FDE94-41E6-4130-A7B2-B38160DD92CB}" destId="{19275355-6477-465D-8CBA-8F37824763B5}" srcOrd="2" destOrd="0" parTransId="{9E87204C-A2AF-44EF-BE3D-39E06D7B6886}" sibTransId="{2135B79A-24BC-4024-A5DF-553C9B87CEB9}"/>
    <dgm:cxn modelId="{D91EDC8F-D499-47D8-BDE4-90872E70B31F}" type="presOf" srcId="{9C6B8F60-F322-46B7-91EC-98F6B1FE8B96}" destId="{77B0DFED-9C74-42B7-99F3-A1DAD4A4B2E3}" srcOrd="0" destOrd="0" presId="urn:microsoft.com/office/officeart/2008/layout/LinedList"/>
    <dgm:cxn modelId="{690D829E-6DC2-4E7F-9D86-DFD52FA9D490}" type="presOf" srcId="{0F8FDE94-41E6-4130-A7B2-B38160DD92CB}" destId="{E98FACFE-0C78-4DD2-B697-83ABB5B95B62}" srcOrd="0" destOrd="0" presId="urn:microsoft.com/office/officeart/2008/layout/LinedList"/>
    <dgm:cxn modelId="{4CF987B6-6765-4EBC-9117-7BF0562164E9}" type="presOf" srcId="{6F60E2C5-A12D-445D-8AF6-EC90B6463F35}" destId="{D4027C3B-4EE7-4ECA-90F1-9F7B6F700215}" srcOrd="0" destOrd="0" presId="urn:microsoft.com/office/officeart/2008/layout/LinedList"/>
    <dgm:cxn modelId="{2686A4DF-0AF7-46E0-82D4-6E70CD1EF77E}" srcId="{0F8FDE94-41E6-4130-A7B2-B38160DD92CB}" destId="{6F60E2C5-A12D-445D-8AF6-EC90B6463F35}" srcOrd="3" destOrd="0" parTransId="{EFB8A87E-2F16-4AED-B547-05E4E64CBFAC}" sibTransId="{9A602F9A-C025-4E9D-ACC2-639FDA7F0BAC}"/>
    <dgm:cxn modelId="{479D3A9E-B98C-494A-B115-693E44A5E833}" type="presParOf" srcId="{E98FACFE-0C78-4DD2-B697-83ABB5B95B62}" destId="{A4399509-402C-42FC-9514-687BB7D5D3E8}" srcOrd="0" destOrd="0" presId="urn:microsoft.com/office/officeart/2008/layout/LinedList"/>
    <dgm:cxn modelId="{41F319BB-149A-468C-BA1B-5C71E8FC7E1C}" type="presParOf" srcId="{E98FACFE-0C78-4DD2-B697-83ABB5B95B62}" destId="{D01D98BF-DC47-4854-87CD-A3B32EEA0F92}" srcOrd="1" destOrd="0" presId="urn:microsoft.com/office/officeart/2008/layout/LinedList"/>
    <dgm:cxn modelId="{10562DD7-A4AE-44B4-AA9F-F5DDE76A0C01}" type="presParOf" srcId="{D01D98BF-DC47-4854-87CD-A3B32EEA0F92}" destId="{77B0DFED-9C74-42B7-99F3-A1DAD4A4B2E3}" srcOrd="0" destOrd="0" presId="urn:microsoft.com/office/officeart/2008/layout/LinedList"/>
    <dgm:cxn modelId="{82D58B40-2C13-4829-8936-BB577E731A74}" type="presParOf" srcId="{D01D98BF-DC47-4854-87CD-A3B32EEA0F92}" destId="{E979DCB0-6672-47E2-A12F-5D7E5EDD2FBB}" srcOrd="1" destOrd="0" presId="urn:microsoft.com/office/officeart/2008/layout/LinedList"/>
    <dgm:cxn modelId="{EE2E80B7-AF0A-472E-81DE-0CE1BF678B71}" type="presParOf" srcId="{E98FACFE-0C78-4DD2-B697-83ABB5B95B62}" destId="{2D975CE6-C14D-4DAD-BE2A-163466C06A73}" srcOrd="2" destOrd="0" presId="urn:microsoft.com/office/officeart/2008/layout/LinedList"/>
    <dgm:cxn modelId="{8B17201C-74D8-4F68-9253-8F3B5B223687}" type="presParOf" srcId="{E98FACFE-0C78-4DD2-B697-83ABB5B95B62}" destId="{2C4C1DBE-211F-460D-BBB3-5E331F8D6B2F}" srcOrd="3" destOrd="0" presId="urn:microsoft.com/office/officeart/2008/layout/LinedList"/>
    <dgm:cxn modelId="{D7DFA592-DE17-462A-8400-7245FA04FE26}" type="presParOf" srcId="{2C4C1DBE-211F-460D-BBB3-5E331F8D6B2F}" destId="{70D7847D-7506-44EF-9A88-DDF9D0D8B5FF}" srcOrd="0" destOrd="0" presId="urn:microsoft.com/office/officeart/2008/layout/LinedList"/>
    <dgm:cxn modelId="{17E595E4-0A81-47E2-BC16-E3FFE9AD6224}" type="presParOf" srcId="{2C4C1DBE-211F-460D-BBB3-5E331F8D6B2F}" destId="{BA076733-4AD1-43A6-B6F3-E8D70D9E6125}" srcOrd="1" destOrd="0" presId="urn:microsoft.com/office/officeart/2008/layout/LinedList"/>
    <dgm:cxn modelId="{95A417BB-A040-4101-B79D-0150CE866AD4}" type="presParOf" srcId="{E98FACFE-0C78-4DD2-B697-83ABB5B95B62}" destId="{F2CE722D-7BF3-4EB1-ADFB-0D139F6940BC}" srcOrd="4" destOrd="0" presId="urn:microsoft.com/office/officeart/2008/layout/LinedList"/>
    <dgm:cxn modelId="{5BF0FA28-79A1-4CA8-BC9E-66BA8021B31A}" type="presParOf" srcId="{E98FACFE-0C78-4DD2-B697-83ABB5B95B62}" destId="{C7280B6B-B7A7-4590-B5C6-3E8582545BC4}" srcOrd="5" destOrd="0" presId="urn:microsoft.com/office/officeart/2008/layout/LinedList"/>
    <dgm:cxn modelId="{74FC904D-8610-479A-9B81-440F760F6F01}" type="presParOf" srcId="{C7280B6B-B7A7-4590-B5C6-3E8582545BC4}" destId="{AACEE627-E0B3-46C7-98BB-916468971DBC}" srcOrd="0" destOrd="0" presId="urn:microsoft.com/office/officeart/2008/layout/LinedList"/>
    <dgm:cxn modelId="{4F9BBDB1-6883-44FA-A984-271362022B2E}" type="presParOf" srcId="{C7280B6B-B7A7-4590-B5C6-3E8582545BC4}" destId="{257D4ADD-F5E4-4758-A23B-4DB7415CA6F9}" srcOrd="1" destOrd="0" presId="urn:microsoft.com/office/officeart/2008/layout/LinedList"/>
    <dgm:cxn modelId="{03F12EAF-A3EA-4513-BB1D-E06CEC7C549C}" type="presParOf" srcId="{E98FACFE-0C78-4DD2-B697-83ABB5B95B62}" destId="{F133B6A4-C9EE-4697-AE87-9F2BED8041F4}" srcOrd="6" destOrd="0" presId="urn:microsoft.com/office/officeart/2008/layout/LinedList"/>
    <dgm:cxn modelId="{C207ED95-C08B-4757-B691-EC1939B85E5E}" type="presParOf" srcId="{E98FACFE-0C78-4DD2-B697-83ABB5B95B62}" destId="{1FECCF5B-FFA6-4D8A-934D-2C5E4A0F8316}" srcOrd="7" destOrd="0" presId="urn:microsoft.com/office/officeart/2008/layout/LinedList"/>
    <dgm:cxn modelId="{8C1122C0-AB9A-4B4E-A667-4936288AA469}" type="presParOf" srcId="{1FECCF5B-FFA6-4D8A-934D-2C5E4A0F8316}" destId="{D4027C3B-4EE7-4ECA-90F1-9F7B6F700215}" srcOrd="0" destOrd="0" presId="urn:microsoft.com/office/officeart/2008/layout/LinedList"/>
    <dgm:cxn modelId="{0A820563-C053-48CE-B5DD-9DF7471D1C93}" type="presParOf" srcId="{1FECCF5B-FFA6-4D8A-934D-2C5E4A0F8316}" destId="{0ED32521-CB0C-4607-8F7A-8191DDEF13F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F5A5F9-A756-40EE-B7F8-20FF48A3A83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212CC22F-722D-4CEE-8C13-EDCEC2C4F9F1}">
      <dgm:prSet/>
      <dgm:spPr/>
      <dgm:t>
        <a:bodyPr/>
        <a:lstStyle/>
        <a:p>
          <a:r>
            <a:rPr lang="en-GB" dirty="0"/>
            <a:t>1. The theory of change associated with VCSE activity demonstrated the opportunities for systemic support for more marginal populations with T2DM and City-wide discussions are progressing about their role across primary care</a:t>
          </a:r>
          <a:endParaRPr lang="en-US" dirty="0"/>
        </a:p>
      </dgm:t>
    </dgm:pt>
    <dgm:pt modelId="{DF267974-8375-4A58-8B90-0B509EA636DA}" type="parTrans" cxnId="{952C93B5-B924-4049-8297-14E8D78F23FE}">
      <dgm:prSet/>
      <dgm:spPr/>
      <dgm:t>
        <a:bodyPr/>
        <a:lstStyle/>
        <a:p>
          <a:endParaRPr lang="en-US"/>
        </a:p>
      </dgm:t>
    </dgm:pt>
    <dgm:pt modelId="{234016AD-ABE9-4A9A-AA12-8928D476870A}" type="sibTrans" cxnId="{952C93B5-B924-4049-8297-14E8D78F23FE}">
      <dgm:prSet/>
      <dgm:spPr/>
      <dgm:t>
        <a:bodyPr/>
        <a:lstStyle/>
        <a:p>
          <a:endParaRPr lang="en-US"/>
        </a:p>
      </dgm:t>
    </dgm:pt>
    <dgm:pt modelId="{D28613B4-C268-4CC8-A4E1-2B0CBFDB11A9}">
      <dgm:prSet/>
      <dgm:spPr/>
      <dgm:t>
        <a:bodyPr/>
        <a:lstStyle/>
        <a:p>
          <a:r>
            <a:rPr lang="en-GB" dirty="0"/>
            <a:t>2. The evaluation has enabled a large specific grant application from a collaborative group of VCSE organisations to enable a partnership approach to piloting new services to meet the more deprived population health need</a:t>
          </a:r>
          <a:endParaRPr lang="en-US" dirty="0"/>
        </a:p>
      </dgm:t>
    </dgm:pt>
    <dgm:pt modelId="{C03FDF96-11D0-4D18-A581-2FD236FF080A}" type="parTrans" cxnId="{916E6F27-6C13-456A-BED6-5560EC5F8D57}">
      <dgm:prSet/>
      <dgm:spPr/>
      <dgm:t>
        <a:bodyPr/>
        <a:lstStyle/>
        <a:p>
          <a:endParaRPr lang="en-US"/>
        </a:p>
      </dgm:t>
    </dgm:pt>
    <dgm:pt modelId="{FF36B6D1-5757-4EDE-A068-6BDA58EC4EFF}" type="sibTrans" cxnId="{916E6F27-6C13-456A-BED6-5560EC5F8D57}">
      <dgm:prSet/>
      <dgm:spPr/>
      <dgm:t>
        <a:bodyPr/>
        <a:lstStyle/>
        <a:p>
          <a:endParaRPr lang="en-US"/>
        </a:p>
      </dgm:t>
    </dgm:pt>
    <dgm:pt modelId="{72ED4005-B5C5-4720-856D-04642A04F447}">
      <dgm:prSet/>
      <dgm:spPr/>
      <dgm:t>
        <a:bodyPr/>
        <a:lstStyle/>
        <a:p>
          <a:r>
            <a:rPr lang="en-GB" dirty="0"/>
            <a:t>3. An NIHR programme grant is being prepared in respect of the findings; to develop a health coaching intervention across primary care, based on this preliminary co-production</a:t>
          </a:r>
          <a:endParaRPr lang="en-US" dirty="0"/>
        </a:p>
      </dgm:t>
    </dgm:pt>
    <dgm:pt modelId="{7C75BD59-0438-4605-A1BC-5C82594D97E5}" type="parTrans" cxnId="{7E8E1555-7DA5-41A0-B2FA-FE456D48DD4B}">
      <dgm:prSet/>
      <dgm:spPr/>
      <dgm:t>
        <a:bodyPr/>
        <a:lstStyle/>
        <a:p>
          <a:endParaRPr lang="en-US"/>
        </a:p>
      </dgm:t>
    </dgm:pt>
    <dgm:pt modelId="{7F899CFB-3CB9-4369-A4DB-BF00E69D13A2}" type="sibTrans" cxnId="{7E8E1555-7DA5-41A0-B2FA-FE456D48DD4B}">
      <dgm:prSet/>
      <dgm:spPr/>
      <dgm:t>
        <a:bodyPr/>
        <a:lstStyle/>
        <a:p>
          <a:endParaRPr lang="en-US"/>
        </a:p>
      </dgm:t>
    </dgm:pt>
    <dgm:pt modelId="{35DA9230-0B77-4C0B-A813-4959A9F496C7}">
      <dgm:prSet/>
      <dgm:spPr/>
      <dgm:t>
        <a:bodyPr/>
        <a:lstStyle/>
        <a:p>
          <a:r>
            <a:rPr lang="en-GB" dirty="0"/>
            <a:t>4. The VCSE sector has an increased role in healthcare. There is a case for capacity and capability building of the sector organisation to support the broader healthcare sector effectively.</a:t>
          </a:r>
        </a:p>
        <a:p>
          <a:endParaRPr lang="en-US" dirty="0"/>
        </a:p>
      </dgm:t>
    </dgm:pt>
    <dgm:pt modelId="{44C75E88-2B72-43C8-A4D3-AA0A5A9D5D37}" type="parTrans" cxnId="{18466097-BDC0-448F-8470-87AF8F9E086D}">
      <dgm:prSet/>
      <dgm:spPr/>
      <dgm:t>
        <a:bodyPr/>
        <a:lstStyle/>
        <a:p>
          <a:endParaRPr lang="en-GB"/>
        </a:p>
      </dgm:t>
    </dgm:pt>
    <dgm:pt modelId="{4F2D5BBE-2ABC-41BC-B301-DD62B570C4F1}" type="sibTrans" cxnId="{18466097-BDC0-448F-8470-87AF8F9E086D}">
      <dgm:prSet/>
      <dgm:spPr/>
      <dgm:t>
        <a:bodyPr/>
        <a:lstStyle/>
        <a:p>
          <a:endParaRPr lang="en-GB"/>
        </a:p>
      </dgm:t>
    </dgm:pt>
    <dgm:pt modelId="{507A114D-9A35-4FA7-9943-1AB8DABD2DC9}" type="pres">
      <dgm:prSet presAssocID="{51F5A5F9-A756-40EE-B7F8-20FF48A3A836}" presName="vert0" presStyleCnt="0">
        <dgm:presLayoutVars>
          <dgm:dir/>
          <dgm:animOne val="branch"/>
          <dgm:animLvl val="lvl"/>
        </dgm:presLayoutVars>
      </dgm:prSet>
      <dgm:spPr/>
    </dgm:pt>
    <dgm:pt modelId="{AEDA2964-A0B3-4315-86E5-F697CBA184CA}" type="pres">
      <dgm:prSet presAssocID="{212CC22F-722D-4CEE-8C13-EDCEC2C4F9F1}" presName="thickLine" presStyleLbl="alignNode1" presStyleIdx="0" presStyleCnt="4"/>
      <dgm:spPr/>
    </dgm:pt>
    <dgm:pt modelId="{97862343-5260-4CC1-B004-E2B7F6FF4DD8}" type="pres">
      <dgm:prSet presAssocID="{212CC22F-722D-4CEE-8C13-EDCEC2C4F9F1}" presName="horz1" presStyleCnt="0"/>
      <dgm:spPr/>
    </dgm:pt>
    <dgm:pt modelId="{6FCB97BA-9F1B-4A1F-8E97-6A238A824ECD}" type="pres">
      <dgm:prSet presAssocID="{212CC22F-722D-4CEE-8C13-EDCEC2C4F9F1}" presName="tx1" presStyleLbl="revTx" presStyleIdx="0" presStyleCnt="4"/>
      <dgm:spPr/>
    </dgm:pt>
    <dgm:pt modelId="{34024CFC-F854-41D3-BA59-230B99E5742B}" type="pres">
      <dgm:prSet presAssocID="{212CC22F-722D-4CEE-8C13-EDCEC2C4F9F1}" presName="vert1" presStyleCnt="0"/>
      <dgm:spPr/>
    </dgm:pt>
    <dgm:pt modelId="{3B139937-33D3-42BB-8017-923AE0CCF115}" type="pres">
      <dgm:prSet presAssocID="{D28613B4-C268-4CC8-A4E1-2B0CBFDB11A9}" presName="thickLine" presStyleLbl="alignNode1" presStyleIdx="1" presStyleCnt="4"/>
      <dgm:spPr/>
    </dgm:pt>
    <dgm:pt modelId="{502E301F-5A07-4E77-B141-20926F533B9D}" type="pres">
      <dgm:prSet presAssocID="{D28613B4-C268-4CC8-A4E1-2B0CBFDB11A9}" presName="horz1" presStyleCnt="0"/>
      <dgm:spPr/>
    </dgm:pt>
    <dgm:pt modelId="{828426CA-9A21-4274-87E0-4465FE9829C3}" type="pres">
      <dgm:prSet presAssocID="{D28613B4-C268-4CC8-A4E1-2B0CBFDB11A9}" presName="tx1" presStyleLbl="revTx" presStyleIdx="1" presStyleCnt="4"/>
      <dgm:spPr/>
    </dgm:pt>
    <dgm:pt modelId="{5A054F42-3394-42D9-A6EA-2108C4C305A5}" type="pres">
      <dgm:prSet presAssocID="{D28613B4-C268-4CC8-A4E1-2B0CBFDB11A9}" presName="vert1" presStyleCnt="0"/>
      <dgm:spPr/>
    </dgm:pt>
    <dgm:pt modelId="{8C02BCA5-9455-42D1-A9FF-F6CC243D363E}" type="pres">
      <dgm:prSet presAssocID="{72ED4005-B5C5-4720-856D-04642A04F447}" presName="thickLine" presStyleLbl="alignNode1" presStyleIdx="2" presStyleCnt="4"/>
      <dgm:spPr/>
    </dgm:pt>
    <dgm:pt modelId="{8A6A631D-AF86-42ED-8633-A1D032C2E95D}" type="pres">
      <dgm:prSet presAssocID="{72ED4005-B5C5-4720-856D-04642A04F447}" presName="horz1" presStyleCnt="0"/>
      <dgm:spPr/>
    </dgm:pt>
    <dgm:pt modelId="{25C9CEBA-E968-4168-8129-595C4EB1EB65}" type="pres">
      <dgm:prSet presAssocID="{72ED4005-B5C5-4720-856D-04642A04F447}" presName="tx1" presStyleLbl="revTx" presStyleIdx="2" presStyleCnt="4"/>
      <dgm:spPr/>
    </dgm:pt>
    <dgm:pt modelId="{484A51FC-9B8C-40B4-822C-269D00951339}" type="pres">
      <dgm:prSet presAssocID="{72ED4005-B5C5-4720-856D-04642A04F447}" presName="vert1" presStyleCnt="0"/>
      <dgm:spPr/>
    </dgm:pt>
    <dgm:pt modelId="{2932FE56-8BF5-483D-A46A-88E47BA14C4B}" type="pres">
      <dgm:prSet presAssocID="{35DA9230-0B77-4C0B-A813-4959A9F496C7}" presName="thickLine" presStyleLbl="alignNode1" presStyleIdx="3" presStyleCnt="4"/>
      <dgm:spPr/>
    </dgm:pt>
    <dgm:pt modelId="{5732792F-CEA7-4895-9AFE-6540A346A384}" type="pres">
      <dgm:prSet presAssocID="{35DA9230-0B77-4C0B-A813-4959A9F496C7}" presName="horz1" presStyleCnt="0"/>
      <dgm:spPr/>
    </dgm:pt>
    <dgm:pt modelId="{E526CA38-6E2F-421E-BB69-4DAC0E4B3C29}" type="pres">
      <dgm:prSet presAssocID="{35DA9230-0B77-4C0B-A813-4959A9F496C7}" presName="tx1" presStyleLbl="revTx" presStyleIdx="3" presStyleCnt="4"/>
      <dgm:spPr/>
    </dgm:pt>
    <dgm:pt modelId="{514CBA11-40DC-4153-9A7A-B2D1CA721FD0}" type="pres">
      <dgm:prSet presAssocID="{35DA9230-0B77-4C0B-A813-4959A9F496C7}" presName="vert1" presStyleCnt="0"/>
      <dgm:spPr/>
    </dgm:pt>
  </dgm:ptLst>
  <dgm:cxnLst>
    <dgm:cxn modelId="{A946AC10-BBC8-4819-AC77-472F854B9F5F}" type="presOf" srcId="{51F5A5F9-A756-40EE-B7F8-20FF48A3A836}" destId="{507A114D-9A35-4FA7-9943-1AB8DABD2DC9}" srcOrd="0" destOrd="0" presId="urn:microsoft.com/office/officeart/2008/layout/LinedList"/>
    <dgm:cxn modelId="{916E6F27-6C13-456A-BED6-5560EC5F8D57}" srcId="{51F5A5F9-A756-40EE-B7F8-20FF48A3A836}" destId="{D28613B4-C268-4CC8-A4E1-2B0CBFDB11A9}" srcOrd="1" destOrd="0" parTransId="{C03FDF96-11D0-4D18-A581-2FD236FF080A}" sibTransId="{FF36B6D1-5757-4EDE-A068-6BDA58EC4EFF}"/>
    <dgm:cxn modelId="{C7BD2253-4106-4B65-92C9-82771DC29F31}" type="presOf" srcId="{D28613B4-C268-4CC8-A4E1-2B0CBFDB11A9}" destId="{828426CA-9A21-4274-87E0-4465FE9829C3}" srcOrd="0" destOrd="0" presId="urn:microsoft.com/office/officeart/2008/layout/LinedList"/>
    <dgm:cxn modelId="{9ED70474-3AE0-4287-8858-1069CA611561}" type="presOf" srcId="{72ED4005-B5C5-4720-856D-04642A04F447}" destId="{25C9CEBA-E968-4168-8129-595C4EB1EB65}" srcOrd="0" destOrd="0" presId="urn:microsoft.com/office/officeart/2008/layout/LinedList"/>
    <dgm:cxn modelId="{7E8E1555-7DA5-41A0-B2FA-FE456D48DD4B}" srcId="{51F5A5F9-A756-40EE-B7F8-20FF48A3A836}" destId="{72ED4005-B5C5-4720-856D-04642A04F447}" srcOrd="2" destOrd="0" parTransId="{7C75BD59-0438-4605-A1BC-5C82594D97E5}" sibTransId="{7F899CFB-3CB9-4369-A4DB-BF00E69D13A2}"/>
    <dgm:cxn modelId="{18466097-BDC0-448F-8470-87AF8F9E086D}" srcId="{51F5A5F9-A756-40EE-B7F8-20FF48A3A836}" destId="{35DA9230-0B77-4C0B-A813-4959A9F496C7}" srcOrd="3" destOrd="0" parTransId="{44C75E88-2B72-43C8-A4D3-AA0A5A9D5D37}" sibTransId="{4F2D5BBE-2ABC-41BC-B301-DD62B570C4F1}"/>
    <dgm:cxn modelId="{1CECDAA1-96BD-44DB-867A-9E4B0B591D02}" type="presOf" srcId="{212CC22F-722D-4CEE-8C13-EDCEC2C4F9F1}" destId="{6FCB97BA-9F1B-4A1F-8E97-6A238A824ECD}" srcOrd="0" destOrd="0" presId="urn:microsoft.com/office/officeart/2008/layout/LinedList"/>
    <dgm:cxn modelId="{952C93B5-B924-4049-8297-14E8D78F23FE}" srcId="{51F5A5F9-A756-40EE-B7F8-20FF48A3A836}" destId="{212CC22F-722D-4CEE-8C13-EDCEC2C4F9F1}" srcOrd="0" destOrd="0" parTransId="{DF267974-8375-4A58-8B90-0B509EA636DA}" sibTransId="{234016AD-ABE9-4A9A-AA12-8928D476870A}"/>
    <dgm:cxn modelId="{4205DCC9-00FF-4F49-BB9D-00542EA1FE54}" type="presOf" srcId="{35DA9230-0B77-4C0B-A813-4959A9F496C7}" destId="{E526CA38-6E2F-421E-BB69-4DAC0E4B3C29}" srcOrd="0" destOrd="0" presId="urn:microsoft.com/office/officeart/2008/layout/LinedList"/>
    <dgm:cxn modelId="{96F542ED-3C18-49C0-9B6B-3E8936C7F8A1}" type="presParOf" srcId="{507A114D-9A35-4FA7-9943-1AB8DABD2DC9}" destId="{AEDA2964-A0B3-4315-86E5-F697CBA184CA}" srcOrd="0" destOrd="0" presId="urn:microsoft.com/office/officeart/2008/layout/LinedList"/>
    <dgm:cxn modelId="{4DBBCE99-AA26-41A1-A113-D6F9902F6081}" type="presParOf" srcId="{507A114D-9A35-4FA7-9943-1AB8DABD2DC9}" destId="{97862343-5260-4CC1-B004-E2B7F6FF4DD8}" srcOrd="1" destOrd="0" presId="urn:microsoft.com/office/officeart/2008/layout/LinedList"/>
    <dgm:cxn modelId="{EF1A39E6-5B62-4E3E-B6FC-254BCBCF8EF7}" type="presParOf" srcId="{97862343-5260-4CC1-B004-E2B7F6FF4DD8}" destId="{6FCB97BA-9F1B-4A1F-8E97-6A238A824ECD}" srcOrd="0" destOrd="0" presId="urn:microsoft.com/office/officeart/2008/layout/LinedList"/>
    <dgm:cxn modelId="{5780C13F-8EE3-451A-AA0F-617E448E8CA0}" type="presParOf" srcId="{97862343-5260-4CC1-B004-E2B7F6FF4DD8}" destId="{34024CFC-F854-41D3-BA59-230B99E5742B}" srcOrd="1" destOrd="0" presId="urn:microsoft.com/office/officeart/2008/layout/LinedList"/>
    <dgm:cxn modelId="{EBB0192F-D997-49A7-89B3-A22B87E97D30}" type="presParOf" srcId="{507A114D-9A35-4FA7-9943-1AB8DABD2DC9}" destId="{3B139937-33D3-42BB-8017-923AE0CCF115}" srcOrd="2" destOrd="0" presId="urn:microsoft.com/office/officeart/2008/layout/LinedList"/>
    <dgm:cxn modelId="{AFBB3F10-5E66-4AD8-92E1-390CDF91BDB4}" type="presParOf" srcId="{507A114D-9A35-4FA7-9943-1AB8DABD2DC9}" destId="{502E301F-5A07-4E77-B141-20926F533B9D}" srcOrd="3" destOrd="0" presId="urn:microsoft.com/office/officeart/2008/layout/LinedList"/>
    <dgm:cxn modelId="{A628125C-59C4-4C08-8EC4-29D7672F9461}" type="presParOf" srcId="{502E301F-5A07-4E77-B141-20926F533B9D}" destId="{828426CA-9A21-4274-87E0-4465FE9829C3}" srcOrd="0" destOrd="0" presId="urn:microsoft.com/office/officeart/2008/layout/LinedList"/>
    <dgm:cxn modelId="{46A24F19-2AE9-4886-BD4A-B8D2E26F4842}" type="presParOf" srcId="{502E301F-5A07-4E77-B141-20926F533B9D}" destId="{5A054F42-3394-42D9-A6EA-2108C4C305A5}" srcOrd="1" destOrd="0" presId="urn:microsoft.com/office/officeart/2008/layout/LinedList"/>
    <dgm:cxn modelId="{C2C1D4D7-1151-40EF-A669-3DBCACEE2B5B}" type="presParOf" srcId="{507A114D-9A35-4FA7-9943-1AB8DABD2DC9}" destId="{8C02BCA5-9455-42D1-A9FF-F6CC243D363E}" srcOrd="4" destOrd="0" presId="urn:microsoft.com/office/officeart/2008/layout/LinedList"/>
    <dgm:cxn modelId="{0C83C066-0F83-41B4-9019-75DE5FD02910}" type="presParOf" srcId="{507A114D-9A35-4FA7-9943-1AB8DABD2DC9}" destId="{8A6A631D-AF86-42ED-8633-A1D032C2E95D}" srcOrd="5" destOrd="0" presId="urn:microsoft.com/office/officeart/2008/layout/LinedList"/>
    <dgm:cxn modelId="{A676BDB9-616C-4CF5-9ED5-FA4588395FBF}" type="presParOf" srcId="{8A6A631D-AF86-42ED-8633-A1D032C2E95D}" destId="{25C9CEBA-E968-4168-8129-595C4EB1EB65}" srcOrd="0" destOrd="0" presId="urn:microsoft.com/office/officeart/2008/layout/LinedList"/>
    <dgm:cxn modelId="{3897161E-0171-4322-AE9D-ABBC09E1B69B}" type="presParOf" srcId="{8A6A631D-AF86-42ED-8633-A1D032C2E95D}" destId="{484A51FC-9B8C-40B4-822C-269D00951339}" srcOrd="1" destOrd="0" presId="urn:microsoft.com/office/officeart/2008/layout/LinedList"/>
    <dgm:cxn modelId="{D9A274DD-500F-4B8E-BC51-8488A44C9DBD}" type="presParOf" srcId="{507A114D-9A35-4FA7-9943-1AB8DABD2DC9}" destId="{2932FE56-8BF5-483D-A46A-88E47BA14C4B}" srcOrd="6" destOrd="0" presId="urn:microsoft.com/office/officeart/2008/layout/LinedList"/>
    <dgm:cxn modelId="{7FDA4878-5E44-4BCE-9DCF-5ADC555FB51B}" type="presParOf" srcId="{507A114D-9A35-4FA7-9943-1AB8DABD2DC9}" destId="{5732792F-CEA7-4895-9AFE-6540A346A384}" srcOrd="7" destOrd="0" presId="urn:microsoft.com/office/officeart/2008/layout/LinedList"/>
    <dgm:cxn modelId="{BD45269C-17C8-441B-A57C-C3C450E154A4}" type="presParOf" srcId="{5732792F-CEA7-4895-9AFE-6540A346A384}" destId="{E526CA38-6E2F-421E-BB69-4DAC0E4B3C29}" srcOrd="0" destOrd="0" presId="urn:microsoft.com/office/officeart/2008/layout/LinedList"/>
    <dgm:cxn modelId="{63F44E81-6B0C-4CE0-B466-87558569B790}" type="presParOf" srcId="{5732792F-CEA7-4895-9AFE-6540A346A384}" destId="{514CBA11-40DC-4153-9A7A-B2D1CA721FD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99509-402C-42FC-9514-687BB7D5D3E8}">
      <dsp:nvSpPr>
        <dsp:cNvPr id="0" name=""/>
        <dsp:cNvSpPr/>
      </dsp:nvSpPr>
      <dsp:spPr>
        <a:xfrm>
          <a:off x="0" y="0"/>
          <a:ext cx="10515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B0DFED-9C74-42B7-99F3-A1DAD4A4B2E3}">
      <dsp:nvSpPr>
        <dsp:cNvPr id="0" name=""/>
        <dsp:cNvSpPr/>
      </dsp:nvSpPr>
      <dsp:spPr>
        <a:xfrm>
          <a:off x="0" y="0"/>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0" i="0" kern="1200" dirty="0"/>
            <a:t>Covid-19 pandemic highlighted and elevated the importance of Voluntary, Community and Social Enterprise (VCSE) sector role </a:t>
          </a:r>
          <a:r>
            <a:rPr lang="en-GB" sz="1600" b="0" i="0" kern="1200" dirty="0"/>
            <a:t>(MacInnes et al., 2021)</a:t>
          </a:r>
          <a:endParaRPr lang="en-US" sz="2400" kern="1200" dirty="0"/>
        </a:p>
      </dsp:txBody>
      <dsp:txXfrm>
        <a:off x="0" y="0"/>
        <a:ext cx="10515600" cy="1088136"/>
      </dsp:txXfrm>
    </dsp:sp>
    <dsp:sp modelId="{2D975CE6-C14D-4DAD-BE2A-163466C06A73}">
      <dsp:nvSpPr>
        <dsp:cNvPr id="0" name=""/>
        <dsp:cNvSpPr/>
      </dsp:nvSpPr>
      <dsp:spPr>
        <a:xfrm>
          <a:off x="0" y="1088136"/>
          <a:ext cx="10515600" cy="0"/>
        </a:xfrm>
        <a:prstGeom prst="line">
          <a:avLst/>
        </a:prstGeom>
        <a:solidFill>
          <a:schemeClr val="accent2">
            <a:hueOff val="-485121"/>
            <a:satOff val="-27976"/>
            <a:lumOff val="2876"/>
            <a:alphaOff val="0"/>
          </a:schemeClr>
        </a:solidFill>
        <a:ln w="25400" cap="flat" cmpd="sng" algn="ctr">
          <a:solidFill>
            <a:schemeClr val="accent2">
              <a:hueOff val="-485121"/>
              <a:satOff val="-27976"/>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D7847D-7506-44EF-9A88-DDF9D0D8B5FF}">
      <dsp:nvSpPr>
        <dsp:cNvPr id="0" name=""/>
        <dsp:cNvSpPr/>
      </dsp:nvSpPr>
      <dsp:spPr>
        <a:xfrm>
          <a:off x="0" y="1088136"/>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0" i="0" kern="1200" dirty="0"/>
            <a:t>VCSE organisations often have a deep understanding of local community needs </a:t>
          </a:r>
          <a:r>
            <a:rPr lang="en-GB" sz="1600" b="0" i="0" kern="1200" dirty="0"/>
            <a:t>(UK Community Foundations, 2022)</a:t>
          </a:r>
          <a:endParaRPr lang="en-US" sz="3000" kern="1200" dirty="0"/>
        </a:p>
      </dsp:txBody>
      <dsp:txXfrm>
        <a:off x="0" y="1088136"/>
        <a:ext cx="10515600" cy="1088136"/>
      </dsp:txXfrm>
    </dsp:sp>
    <dsp:sp modelId="{F2CE722D-7BF3-4EB1-ADFB-0D139F6940BC}">
      <dsp:nvSpPr>
        <dsp:cNvPr id="0" name=""/>
        <dsp:cNvSpPr/>
      </dsp:nvSpPr>
      <dsp:spPr>
        <a:xfrm>
          <a:off x="0" y="2176272"/>
          <a:ext cx="10515600" cy="0"/>
        </a:xfrm>
        <a:prstGeom prst="line">
          <a:avLst/>
        </a:prstGeom>
        <a:solidFill>
          <a:schemeClr val="accent2">
            <a:hueOff val="-970242"/>
            <a:satOff val="-55952"/>
            <a:lumOff val="5752"/>
            <a:alphaOff val="0"/>
          </a:schemeClr>
        </a:solidFill>
        <a:ln w="25400" cap="flat" cmpd="sng" algn="ctr">
          <a:solidFill>
            <a:schemeClr val="accent2">
              <a:hueOff val="-970242"/>
              <a:satOff val="-55952"/>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CEE627-E0B3-46C7-98BB-916468971DBC}">
      <dsp:nvSpPr>
        <dsp:cNvPr id="0" name=""/>
        <dsp:cNvSpPr/>
      </dsp:nvSpPr>
      <dsp:spPr>
        <a:xfrm>
          <a:off x="0" y="2176272"/>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0" i="0" kern="1200" dirty="0"/>
            <a:t>Provide support to marginalised communities who may not access traditional healthcare settings </a:t>
          </a:r>
          <a:r>
            <a:rPr lang="en-GB" sz="1600" b="0" i="0" kern="1200" dirty="0"/>
            <a:t>(PHE, 2021)</a:t>
          </a:r>
          <a:endParaRPr lang="en-US" sz="3000" kern="1200" dirty="0"/>
        </a:p>
      </dsp:txBody>
      <dsp:txXfrm>
        <a:off x="0" y="2176272"/>
        <a:ext cx="10515600" cy="1088136"/>
      </dsp:txXfrm>
    </dsp:sp>
    <dsp:sp modelId="{F133B6A4-C9EE-4697-AE87-9F2BED8041F4}">
      <dsp:nvSpPr>
        <dsp:cNvPr id="0" name=""/>
        <dsp:cNvSpPr/>
      </dsp:nvSpPr>
      <dsp:spPr>
        <a:xfrm>
          <a:off x="0" y="3264408"/>
          <a:ext cx="10515600" cy="0"/>
        </a:xfrm>
        <a:prstGeom prst="line">
          <a:avLst/>
        </a:prstGeom>
        <a:solidFill>
          <a:schemeClr val="accent2">
            <a:hueOff val="-1455363"/>
            <a:satOff val="-83928"/>
            <a:lumOff val="8628"/>
            <a:alphaOff val="0"/>
          </a:schemeClr>
        </a:solidFill>
        <a:ln w="25400" cap="flat" cmpd="sng" algn="ctr">
          <a:solidFill>
            <a:schemeClr val="accent2">
              <a:hueOff val="-1455363"/>
              <a:satOff val="-83928"/>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027C3B-4EE7-4ECA-90F1-9F7B6F700215}">
      <dsp:nvSpPr>
        <dsp:cNvPr id="0" name=""/>
        <dsp:cNvSpPr/>
      </dsp:nvSpPr>
      <dsp:spPr>
        <a:xfrm>
          <a:off x="0" y="3264408"/>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b="0" i="0" kern="1200" dirty="0"/>
            <a:t>Type 2 diabetes mellitus (T2DM) prevalence correlates with low socio-economic status (SES) and often underserved groups </a:t>
          </a:r>
          <a:r>
            <a:rPr lang="en-GB" sz="1600" b="0" i="0" kern="1200" dirty="0"/>
            <a:t>(Roper et al., 2001; Brown et al., 2004)</a:t>
          </a:r>
          <a:endParaRPr lang="en-US" sz="2300" kern="1200" dirty="0"/>
        </a:p>
      </dsp:txBody>
      <dsp:txXfrm>
        <a:off x="0" y="3264408"/>
        <a:ext cx="10515600" cy="10881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A2964-A0B3-4315-86E5-F697CBA184CA}">
      <dsp:nvSpPr>
        <dsp:cNvPr id="0" name=""/>
        <dsp:cNvSpPr/>
      </dsp:nvSpPr>
      <dsp:spPr>
        <a:xfrm>
          <a:off x="0" y="0"/>
          <a:ext cx="10515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CB97BA-9F1B-4A1F-8E97-6A238A824ECD}">
      <dsp:nvSpPr>
        <dsp:cNvPr id="0" name=""/>
        <dsp:cNvSpPr/>
      </dsp:nvSpPr>
      <dsp:spPr>
        <a:xfrm>
          <a:off x="0" y="0"/>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1. The theory of change associated with VCSE activity demonstrated the opportunities for systemic support for more marginal populations with T2DM and City-wide discussions are progressing about their role across primary care</a:t>
          </a:r>
          <a:endParaRPr lang="en-US" sz="1900" kern="1200" dirty="0"/>
        </a:p>
      </dsp:txBody>
      <dsp:txXfrm>
        <a:off x="0" y="0"/>
        <a:ext cx="10515600" cy="1088136"/>
      </dsp:txXfrm>
    </dsp:sp>
    <dsp:sp modelId="{3B139937-33D3-42BB-8017-923AE0CCF115}">
      <dsp:nvSpPr>
        <dsp:cNvPr id="0" name=""/>
        <dsp:cNvSpPr/>
      </dsp:nvSpPr>
      <dsp:spPr>
        <a:xfrm>
          <a:off x="0" y="1088136"/>
          <a:ext cx="105156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426CA-9A21-4274-87E0-4465FE9829C3}">
      <dsp:nvSpPr>
        <dsp:cNvPr id="0" name=""/>
        <dsp:cNvSpPr/>
      </dsp:nvSpPr>
      <dsp:spPr>
        <a:xfrm>
          <a:off x="0" y="1088136"/>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2. The evaluation has enabled a large specific grant application from a collaborative group of VCSE organisations to enable a partnership approach to piloting new services to meet the more deprived population health need</a:t>
          </a:r>
          <a:endParaRPr lang="en-US" sz="1900" kern="1200" dirty="0"/>
        </a:p>
      </dsp:txBody>
      <dsp:txXfrm>
        <a:off x="0" y="1088136"/>
        <a:ext cx="10515600" cy="1088136"/>
      </dsp:txXfrm>
    </dsp:sp>
    <dsp:sp modelId="{8C02BCA5-9455-42D1-A9FF-F6CC243D363E}">
      <dsp:nvSpPr>
        <dsp:cNvPr id="0" name=""/>
        <dsp:cNvSpPr/>
      </dsp:nvSpPr>
      <dsp:spPr>
        <a:xfrm>
          <a:off x="0" y="2176272"/>
          <a:ext cx="105156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C9CEBA-E968-4168-8129-595C4EB1EB65}">
      <dsp:nvSpPr>
        <dsp:cNvPr id="0" name=""/>
        <dsp:cNvSpPr/>
      </dsp:nvSpPr>
      <dsp:spPr>
        <a:xfrm>
          <a:off x="0" y="2176272"/>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3. An NIHR programme grant is being prepared in respect of the findings; to develop a health coaching intervention across primary care, based on this preliminary co-production</a:t>
          </a:r>
          <a:endParaRPr lang="en-US" sz="1900" kern="1200" dirty="0"/>
        </a:p>
      </dsp:txBody>
      <dsp:txXfrm>
        <a:off x="0" y="2176272"/>
        <a:ext cx="10515600" cy="1088136"/>
      </dsp:txXfrm>
    </dsp:sp>
    <dsp:sp modelId="{2932FE56-8BF5-483D-A46A-88E47BA14C4B}">
      <dsp:nvSpPr>
        <dsp:cNvPr id="0" name=""/>
        <dsp:cNvSpPr/>
      </dsp:nvSpPr>
      <dsp:spPr>
        <a:xfrm>
          <a:off x="0" y="3264408"/>
          <a:ext cx="10515600"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26CA38-6E2F-421E-BB69-4DAC0E4B3C29}">
      <dsp:nvSpPr>
        <dsp:cNvPr id="0" name=""/>
        <dsp:cNvSpPr/>
      </dsp:nvSpPr>
      <dsp:spPr>
        <a:xfrm>
          <a:off x="0" y="3264408"/>
          <a:ext cx="10515600" cy="10881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4. The VCSE sector has an increased role in healthcare. There is a case for capacity and capability building of the sector organisation to support the broader healthcare sector effectively.</a:t>
          </a:r>
        </a:p>
        <a:p>
          <a:pPr marL="0" lvl="0" indent="0" algn="l" defTabSz="844550">
            <a:lnSpc>
              <a:spcPct val="90000"/>
            </a:lnSpc>
            <a:spcBef>
              <a:spcPct val="0"/>
            </a:spcBef>
            <a:spcAft>
              <a:spcPct val="35000"/>
            </a:spcAft>
            <a:buNone/>
          </a:pPr>
          <a:endParaRPr lang="en-US" sz="1900" kern="1200" dirty="0"/>
        </a:p>
      </dsp:txBody>
      <dsp:txXfrm>
        <a:off x="0" y="3264408"/>
        <a:ext cx="10515600" cy="108813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dirty="0">
                <a:latin typeface="+mn-lt"/>
              </a:rPr>
              <a:t>A short term project designed as a simple evaluation to capture insights into the effectiveness of VCSEs supporting people with Type 2 Diabetes</a:t>
            </a:r>
          </a:p>
          <a:p>
            <a:endParaRPr lang="en-GB" dirty="0"/>
          </a:p>
        </p:txBody>
      </p:sp>
    </p:spTree>
    <p:extLst>
      <p:ext uri="{BB962C8B-B14F-4D97-AF65-F5344CB8AC3E}">
        <p14:creationId xmlns:p14="http://schemas.microsoft.com/office/powerpoint/2010/main" val="3742277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purpose is, to develop better outcomes for people living with type 2 diabetes mellitus by </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collecting user perspectives / stories of people with lived experience and evaluating the combined service offers across the health and care system.</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outcomes of the</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project over the next six months is to co-produce a framework for measuring   system -level benefits and re-enforce a culturally-sensitive, community-based response, based on connections within communities and particularly recognise the best ways of engaging with diverse ethnic communities that statutory services don’t currently reach.</a:t>
            </a:r>
          </a:p>
          <a:p>
            <a:r>
              <a:rPr lang="en-GB" dirty="0">
                <a:latin typeface="+mn-lt"/>
              </a:rPr>
              <a:t>To identify best practice</a:t>
            </a:r>
          </a:p>
          <a:p>
            <a:r>
              <a:rPr lang="en-GB" dirty="0">
                <a:latin typeface="+mn-lt"/>
              </a:rPr>
              <a:t>Ultimately, to develop better outcomes for people living with T2DM </a:t>
            </a:r>
          </a:p>
          <a:p>
            <a:endParaRPr lang="en-GB" dirty="0"/>
          </a:p>
        </p:txBody>
      </p:sp>
    </p:spTree>
    <p:extLst>
      <p:ext uri="{BB962C8B-B14F-4D97-AF65-F5344CB8AC3E}">
        <p14:creationId xmlns:p14="http://schemas.microsoft.com/office/powerpoint/2010/main" val="3631250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Appreciative Inquiry (AI) was used as an overarching framework to inform the co-production process to achieve the project's aim. AI is a forward-thinking way and process of knowledge generation through the 4D cycle, i.e., discovery (what is the best of what it is), dream (envision the impact), design (co-production) and destiny (how to empower, learn and improvise?). AI seeks out the best of "what is" to help ignite the collective imagination of "what might be". The aim is to generate new knowledge that expands the "realm of the possible" and helps members of an organisation envision a collectively desired future and to carry forth that vision in ways that successfully translate images of possibility into reality and belief into practice" (REF).</a:t>
            </a:r>
            <a:endParaRPr lang="en-GB" sz="1800" dirty="0">
              <a:effectLst/>
              <a:latin typeface="Calibri" panose="020F0502020204030204" pitchFamily="34" charset="0"/>
              <a:ea typeface="Calibri" panose="020F0502020204030204" pitchFamily="34" charset="0"/>
            </a:endParaRPr>
          </a:p>
          <a:p>
            <a:pPr marL="0" lvl="0" indent="0" algn="l" rtl="0">
              <a:spcBef>
                <a:spcPts val="0"/>
              </a:spcBef>
              <a:spcAft>
                <a:spcPts val="0"/>
              </a:spcAft>
              <a:buNone/>
            </a:pPr>
            <a:endParaRPr dirty="0"/>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85800" lvl="1" indent="-217170" rtl="0">
              <a:spcBef>
                <a:spcPts val="500"/>
              </a:spcBef>
              <a:spcAft>
                <a:spcPts val="0"/>
              </a:spcAft>
              <a:buClr>
                <a:schemeClr val="dk1"/>
              </a:buClr>
              <a:buSzPct val="100000"/>
              <a:buChar char="•"/>
            </a:pPr>
            <a:r>
              <a:rPr lang="en-GB" dirty="0">
                <a:effectLst/>
                <a:latin typeface="+mn-lt"/>
                <a:ea typeface="Calibri" panose="020F0502020204030204" pitchFamily="34" charset="0"/>
              </a:rPr>
              <a:t>Adopted a collaborative bottom-up approach</a:t>
            </a:r>
          </a:p>
          <a:p>
            <a:pPr marL="1143000" lvl="2" indent="-217170">
              <a:buSzPct val="100000"/>
            </a:pPr>
            <a:r>
              <a:rPr lang="en-GB" dirty="0">
                <a:effectLst/>
                <a:latin typeface="+mn-lt"/>
                <a:ea typeface="Calibri" panose="020F0502020204030204" pitchFamily="34" charset="0"/>
              </a:rPr>
              <a:t>engaging and training VCSE partners interested in diabetes to design the data collection tools and conduct the interviews</a:t>
            </a:r>
          </a:p>
          <a:p>
            <a:pPr marL="685800" lvl="1" indent="-217170" rtl="0">
              <a:spcBef>
                <a:spcPts val="500"/>
              </a:spcBef>
              <a:spcAft>
                <a:spcPts val="0"/>
              </a:spcAft>
              <a:buClr>
                <a:schemeClr val="dk1"/>
              </a:buClr>
              <a:buSzPct val="100000"/>
              <a:buChar char="•"/>
            </a:pPr>
            <a:r>
              <a:rPr lang="en-GB" dirty="0">
                <a:latin typeface="+mn-lt"/>
              </a:rPr>
              <a:t>Developed an designed an interview topic guide in collaboration with VCSE partners</a:t>
            </a:r>
          </a:p>
          <a:p>
            <a:pPr marL="685800" lvl="1" indent="-217170" rtl="0">
              <a:spcBef>
                <a:spcPts val="500"/>
              </a:spcBef>
              <a:spcAft>
                <a:spcPts val="0"/>
              </a:spcAft>
              <a:buClr>
                <a:schemeClr val="dk1"/>
              </a:buClr>
              <a:buSzPct val="100000"/>
              <a:buChar char="•"/>
            </a:pPr>
            <a:r>
              <a:rPr lang="en-GB" dirty="0">
                <a:latin typeface="+mn-lt"/>
              </a:rPr>
              <a:t>Trained VCSE partners in how to perform a qualitative interview based on the principles of AI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The interviews were conducted online, face-to-face or via telephone using the predetermined co-developed topic guide; each lasted between 20 and 40 minutes. After obtaining informed consent, the interviews were audio-recorded or hand-written </a:t>
            </a:r>
            <a:r>
              <a:rPr lang="en-GB" sz="1800" dirty="0" err="1">
                <a:effectLst/>
                <a:latin typeface="Calibri" panose="020F0502020204030204" pitchFamily="34" charset="0"/>
                <a:ea typeface="Calibri" panose="020F0502020204030204" pitchFamily="34" charset="0"/>
                <a:cs typeface="Calibri" panose="020F0502020204030204" pitchFamily="34" charset="0"/>
              </a:rPr>
              <a:t>verbatum</a:t>
            </a:r>
            <a:r>
              <a:rPr lang="en-GB" sz="1800" dirty="0">
                <a:effectLst/>
                <a:latin typeface="Calibri" panose="020F0502020204030204" pitchFamily="34" charset="0"/>
                <a:ea typeface="Calibri" panose="020F0502020204030204" pitchFamily="34" charset="0"/>
                <a:cs typeface="Calibri" panose="020F0502020204030204" pitchFamily="34" charset="0"/>
              </a:rPr>
              <a:t>, and then some of the interviews were translated from Urdu to English. The research team (SFD, LN &amp; SB) received anonymised voice files and were  transcribed by Otter.ai software. The research team listened to the audio interviews and edited the transcripts produced by Otter.ai.  Text files were read by the research team.</a:t>
            </a:r>
            <a:endParaRPr lang="en-GB" sz="1800" dirty="0">
              <a:effectLst/>
              <a:latin typeface="Calibri" panose="020F0502020204030204" pitchFamily="34" charset="0"/>
              <a:ea typeface="Calibri" panose="020F0502020204030204" pitchFamily="34" charset="0"/>
            </a:endParaRPr>
          </a:p>
          <a:p>
            <a:pPr marL="0" lvl="0" indent="0" algn="l" rtl="0">
              <a:spcBef>
                <a:spcPts val="0"/>
              </a:spcBef>
              <a:spcAft>
                <a:spcPts val="0"/>
              </a:spcAft>
              <a:buNone/>
            </a:pPr>
            <a:endParaRPr dirty="0"/>
          </a:p>
        </p:txBody>
      </p:sp>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5447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rPr>
              <a:t>In total, 33 interviews were submitted from 7 organisations. Two interviews were excluded as the interviewee had type 1 diabetes and 1 interview was a duplicate. Thirty interviews were transcribed in total</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Participants had been diagnosed between 12 months to over 30 years, with the majority of participants being diagnosed within 5 years. Nearly half of the participants lived in the top 20% most deprived centiles according to the English Indices of Multiple Deprivation (2019) from postcode data.</a:t>
            </a:r>
            <a:endParaRPr lang="en-GB" sz="1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584786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14952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1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1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1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1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1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5183188" y="987425"/>
            <a:ext cx="6172200" cy="4873625"/>
          </a:xfrm>
          <a:prstGeom prst="rect">
            <a:avLst/>
          </a:prstGeom>
          <a:noFill/>
          <a:ln>
            <a:noFill/>
          </a:ln>
        </p:spPr>
      </p:sp>
      <p:sp>
        <p:nvSpPr>
          <p:cNvPr id="64" name="Google Shape;64;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rc-kss.nihr.ac.uk/news/voluntary-sector-plays-key-role-in-delivering-community-services-during-lockdown" TargetMode="External"/><Relationship Id="rId2" Type="http://schemas.openxmlformats.org/officeDocument/2006/relationships/hyperlink" Target="https://link.springer.com/journal/11115" TargetMode="External"/><Relationship Id="rId1" Type="http://schemas.openxmlformats.org/officeDocument/2006/relationships/slideLayout" Target="../slideLayouts/slideLayout2.xml"/><Relationship Id="rId5" Type="http://schemas.openxmlformats.org/officeDocument/2006/relationships/hyperlink" Target="https://www.ukcommunityfoundations.org/our-impact/understanding-local-need" TargetMode="External"/><Relationship Id="rId4" Type="http://schemas.openxmlformats.org/officeDocument/2006/relationships/hyperlink" Target="https://www.gov.uk/government/publications/health-inequalities-place-based-approaches-to-reduce-inequalities/place-based-approaches-for-reducing-health-inequalities-main-report"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ink.springer.com/article/10.1023/A:102029241348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3"/>
        <p:cNvGrpSpPr/>
        <p:nvPr/>
      </p:nvGrpSpPr>
      <p:grpSpPr>
        <a:xfrm>
          <a:off x="0" y="0"/>
          <a:ext cx="0" cy="0"/>
          <a:chOff x="0" y="0"/>
          <a:chExt cx="0" cy="0"/>
        </a:xfrm>
      </p:grpSpPr>
      <p:sp useBgFill="1">
        <p:nvSpPr>
          <p:cNvPr id="109" name="Rectangle 108">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4" name="Google Shape;84;p1"/>
          <p:cNvSpPr txBox="1">
            <a:spLocks noGrp="1"/>
          </p:cNvSpPr>
          <p:nvPr>
            <p:ph type="ctrTitle"/>
          </p:nvPr>
        </p:nvSpPr>
        <p:spPr>
          <a:xfrm>
            <a:off x="5093520" y="2744662"/>
            <a:ext cx="6589707" cy="2387600"/>
          </a:xfrm>
          <a:prstGeom prst="rect">
            <a:avLst/>
          </a:prstGeom>
        </p:spPr>
        <p:txBody>
          <a:bodyPr spcFirstLastPara="1" lIns="91425" tIns="45700" rIns="91425" bIns="45700" anchorCtr="0">
            <a:normAutofit fontScale="90000"/>
          </a:bodyPr>
          <a:lstStyle/>
          <a:p>
            <a:pPr algn="r">
              <a:spcAft>
                <a:spcPts val="800"/>
              </a:spcAft>
            </a:pPr>
            <a:r>
              <a:rPr lang="en-GB" sz="3100" b="1" cap="all" dirty="0">
                <a:solidFill>
                  <a:srgbClr val="FFFFFF"/>
                </a:solidFill>
                <a:effectLst/>
                <a:latin typeface="+mj-lt"/>
                <a:ea typeface="Calibri" panose="020F0502020204030204" pitchFamily="34" charset="0"/>
                <a:cs typeface="Times New Roman" panose="02020603050405020304" pitchFamily="18" charset="0"/>
              </a:rPr>
              <a:t>Exploring the role of VCSE organisations in diabetes care of underserved communities</a:t>
            </a:r>
            <a:br>
              <a:rPr lang="en-GB" sz="2400" cap="all" dirty="0">
                <a:solidFill>
                  <a:srgbClr val="FFFFFF"/>
                </a:solidFill>
                <a:effectLst/>
                <a:latin typeface="+mj-lt"/>
                <a:ea typeface="Calibri" panose="020F0502020204030204" pitchFamily="34" charset="0"/>
                <a:cs typeface="Times New Roman" panose="02020603050405020304" pitchFamily="18" charset="0"/>
              </a:rPr>
            </a:br>
            <a:br>
              <a:rPr lang="en-GB" sz="2400" cap="all" dirty="0">
                <a:solidFill>
                  <a:srgbClr val="FFFFFF"/>
                </a:solidFill>
                <a:effectLst/>
                <a:latin typeface="+mj-lt"/>
                <a:ea typeface="Calibri" panose="020F0502020204030204" pitchFamily="34" charset="0"/>
                <a:cs typeface="Times New Roman" panose="02020603050405020304" pitchFamily="18" charset="0"/>
              </a:rPr>
            </a:br>
            <a:r>
              <a:rPr lang="en-GB" sz="2400" dirty="0">
                <a:solidFill>
                  <a:srgbClr val="FFFFFF"/>
                </a:solidFill>
                <a:latin typeface="+mj-lt"/>
              </a:rPr>
              <a:t>Lucie Nield, Sadiq Bhanbhro, Sally Fowler-Davis </a:t>
            </a:r>
            <a:br>
              <a:rPr lang="en-GB" sz="2400" dirty="0">
                <a:solidFill>
                  <a:srgbClr val="FFFFFF"/>
                </a:solidFill>
                <a:latin typeface="+mj-lt"/>
              </a:rPr>
            </a:br>
            <a:r>
              <a:rPr lang="en-GB" sz="2400" cap="all" dirty="0">
                <a:solidFill>
                  <a:srgbClr val="FFFFFF"/>
                </a:solidFill>
                <a:effectLst/>
                <a:latin typeface="+mj-lt"/>
                <a:ea typeface="Calibri" panose="020F0502020204030204" pitchFamily="34" charset="0"/>
                <a:cs typeface="Times New Roman" panose="02020603050405020304" pitchFamily="18" charset="0"/>
              </a:rPr>
              <a:t>06.07.2022</a:t>
            </a:r>
            <a:endParaRPr lang="en-GB" sz="2400" dirty="0">
              <a:solidFill>
                <a:srgbClr val="FFFFFF"/>
              </a:solidFill>
              <a:effectLst/>
              <a:latin typeface="+mj-lt"/>
              <a:ea typeface="Calibri" panose="020F0502020204030204" pitchFamily="34" charset="0"/>
              <a:cs typeface="Times New Roman" panose="02020603050405020304" pitchFamily="18" charset="0"/>
            </a:endParaRPr>
          </a:p>
        </p:txBody>
      </p:sp>
      <p:cxnSp>
        <p:nvCxnSpPr>
          <p:cNvPr id="113" name="Straight Connector 112">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15" name="Freeform: Shape 114">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117" name="Freeform: Shape 116">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9" name="Oval 118">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1" name="Freeform: Shape 120">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23" name="Arc 122">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2" name="Picture 1">
            <a:extLst>
              <a:ext uri="{FF2B5EF4-FFF2-40B4-BE49-F238E27FC236}">
                <a16:creationId xmlns:a16="http://schemas.microsoft.com/office/drawing/2014/main" id="{B342CCD5-AA45-8B99-662E-8D855CB18701}"/>
              </a:ext>
            </a:extLst>
          </p:cNvPr>
          <p:cNvPicPr>
            <a:picLocks noChangeAspect="1"/>
          </p:cNvPicPr>
          <p:nvPr/>
        </p:nvPicPr>
        <p:blipFill>
          <a:blip r:embed="rId3"/>
          <a:stretch>
            <a:fillRect/>
          </a:stretch>
        </p:blipFill>
        <p:spPr>
          <a:xfrm>
            <a:off x="7068620" y="5741667"/>
            <a:ext cx="4736387" cy="1050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84"/>
                                        </p:tgtEl>
                                        <p:attrNameLst>
                                          <p:attrName>style.visibility</p:attrName>
                                        </p:attrNameLst>
                                      </p:cBhvr>
                                      <p:to>
                                        <p:strVal val="visible"/>
                                      </p:to>
                                    </p:set>
                                    <p:animEffect transition="in" filter="fade">
                                      <p:cBhvr>
                                        <p:cTn id="7" dur="7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1F536-DEC1-A006-7DA9-1833C14C0ADF}"/>
              </a:ext>
            </a:extLst>
          </p:cNvPr>
          <p:cNvSpPr>
            <a:spLocks noGrp="1"/>
          </p:cNvSpPr>
          <p:nvPr>
            <p:ph type="title"/>
          </p:nvPr>
        </p:nvSpPr>
        <p:spPr/>
        <p:txBody>
          <a:bodyPr/>
          <a:lstStyle/>
          <a:p>
            <a:r>
              <a:rPr lang="en-GB" dirty="0">
                <a:solidFill>
                  <a:schemeClr val="accent2"/>
                </a:solidFill>
              </a:rPr>
              <a:t>Theme 2: Trusted services and health professionals </a:t>
            </a:r>
          </a:p>
        </p:txBody>
      </p:sp>
      <p:sp>
        <p:nvSpPr>
          <p:cNvPr id="3" name="Text Placeholder 2">
            <a:extLst>
              <a:ext uri="{FF2B5EF4-FFF2-40B4-BE49-F238E27FC236}">
                <a16:creationId xmlns:a16="http://schemas.microsoft.com/office/drawing/2014/main" id="{1B05106B-59C9-58A7-890D-93D55930620E}"/>
              </a:ext>
            </a:extLst>
          </p:cNvPr>
          <p:cNvSpPr>
            <a:spLocks noGrp="1"/>
          </p:cNvSpPr>
          <p:nvPr>
            <p:ph type="body" idx="1"/>
          </p:nvPr>
        </p:nvSpPr>
        <p:spPr>
          <a:xfrm>
            <a:off x="4386942" y="1825624"/>
            <a:ext cx="7489983" cy="4862851"/>
          </a:xfrm>
        </p:spPr>
        <p:txBody>
          <a:bodyPr>
            <a:normAutofit/>
          </a:bodyPr>
          <a:lstStyle/>
          <a:p>
            <a:r>
              <a:rPr lang="en-GB"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A good rapport and regular contact with HCPs was appreciated and useful; particularly when this information was tailored or personalised</a:t>
            </a:r>
          </a:p>
          <a:p>
            <a:r>
              <a:rPr lang="en-GB" dirty="0">
                <a:latin typeface="Calibri" panose="020F0502020204030204" pitchFamily="34" charset="0"/>
                <a:ea typeface="Calibri" panose="020F0502020204030204" pitchFamily="34" charset="0"/>
                <a:cs typeface="Calibri" panose="020F0502020204030204" pitchFamily="34" charset="0"/>
              </a:rPr>
              <a:t>Many of the interactions with HCPs were impacted by the Covid-19 pandemic leaving patients feeling alone with their diabetes management</a:t>
            </a:r>
          </a:p>
          <a:p>
            <a:r>
              <a:rPr lang="en-GB"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Those who engaged with VCSE organisations felt that they were provided with support and information which allowed them to better manage their diabetes</a:t>
            </a:r>
          </a:p>
          <a:p>
            <a:endParaRPr lang="en-GB" sz="1800" dirty="0">
              <a:effectLst/>
              <a:latin typeface="Bradley Hand ITC" panose="03070402050302030203" pitchFamily="66" charset="0"/>
              <a:ea typeface="Calibri" panose="020F0502020204030204" pitchFamily="34" charset="0"/>
            </a:endParaRPr>
          </a:p>
          <a:p>
            <a:endParaRPr lang="en-GB" sz="2800" dirty="0">
              <a:effectLst/>
              <a:latin typeface="Bradley Hand ITC" panose="03070402050302030203" pitchFamily="66" charset="0"/>
              <a:ea typeface="Calibri" panose="020F0502020204030204" pitchFamily="34" charset="0"/>
            </a:endParaRPr>
          </a:p>
          <a:p>
            <a:endParaRPr lang="en-GB" dirty="0"/>
          </a:p>
        </p:txBody>
      </p:sp>
      <p:sp>
        <p:nvSpPr>
          <p:cNvPr id="4" name="Speech Bubble: Oval 3">
            <a:extLst>
              <a:ext uri="{FF2B5EF4-FFF2-40B4-BE49-F238E27FC236}">
                <a16:creationId xmlns:a16="http://schemas.microsoft.com/office/drawing/2014/main" id="{BCED824E-37C6-C062-14C5-E40EA3E9AF04}"/>
              </a:ext>
            </a:extLst>
          </p:cNvPr>
          <p:cNvSpPr/>
          <p:nvPr/>
        </p:nvSpPr>
        <p:spPr>
          <a:xfrm>
            <a:off x="0" y="2086882"/>
            <a:ext cx="4539343" cy="3639004"/>
          </a:xfrm>
          <a:prstGeom prst="wedgeEllipseCallout">
            <a:avLst>
              <a:gd name="adj1" fmla="val 47948"/>
              <a:gd name="adj2" fmla="val 4318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600" b="1" dirty="0">
                <a:solidFill>
                  <a:schemeClr val="tx1"/>
                </a:solidFill>
                <a:latin typeface="Batang" panose="02030600000101010101" pitchFamily="18" charset="-127"/>
                <a:ea typeface="Batang" panose="02030600000101010101" pitchFamily="18" charset="-127"/>
              </a:rPr>
              <a:t>The information I was given was appropriate for me. I visited the nurse at the Doctors surgery every 3 months for my bloods, She was very good and I developed a good relationship with her, she told me about exercise classes in the area and also told me about health walks. (Asian Female, age 56-64 years)</a:t>
            </a:r>
          </a:p>
        </p:txBody>
      </p:sp>
    </p:spTree>
    <p:extLst>
      <p:ext uri="{BB962C8B-B14F-4D97-AF65-F5344CB8AC3E}">
        <p14:creationId xmlns:p14="http://schemas.microsoft.com/office/powerpoint/2010/main" val="363490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53287-E44A-E5CA-4691-F4BB4CBB2F47}"/>
              </a:ext>
            </a:extLst>
          </p:cNvPr>
          <p:cNvSpPr>
            <a:spLocks noGrp="1"/>
          </p:cNvSpPr>
          <p:nvPr>
            <p:ph type="title"/>
          </p:nvPr>
        </p:nvSpPr>
        <p:spPr/>
        <p:txBody>
          <a:bodyPr/>
          <a:lstStyle/>
          <a:p>
            <a:r>
              <a:rPr lang="en-GB" dirty="0">
                <a:solidFill>
                  <a:schemeClr val="accent4"/>
                </a:solidFill>
              </a:rPr>
              <a:t>Theme 3: Personal diabetes journey </a:t>
            </a:r>
          </a:p>
        </p:txBody>
      </p:sp>
      <p:sp>
        <p:nvSpPr>
          <p:cNvPr id="3" name="Text Placeholder 2">
            <a:extLst>
              <a:ext uri="{FF2B5EF4-FFF2-40B4-BE49-F238E27FC236}">
                <a16:creationId xmlns:a16="http://schemas.microsoft.com/office/drawing/2014/main" id="{94E1F04A-D90D-768D-93FB-66CB9E43ADE0}"/>
              </a:ext>
            </a:extLst>
          </p:cNvPr>
          <p:cNvSpPr>
            <a:spLocks noGrp="1"/>
          </p:cNvSpPr>
          <p:nvPr>
            <p:ph type="body" idx="1"/>
          </p:nvPr>
        </p:nvSpPr>
        <p:spPr>
          <a:xfrm>
            <a:off x="246580" y="1825625"/>
            <a:ext cx="7695344" cy="4924496"/>
          </a:xfrm>
        </p:spPr>
        <p:txBody>
          <a:bodyPr>
            <a:normAutofit/>
          </a:bodyPr>
          <a:lstStyle/>
          <a:p>
            <a:r>
              <a:rPr lang="en-GB" sz="2400" dirty="0"/>
              <a:t>Biographical disruption was commonly reported post-diagnosis which had detrimental and sometimes long-lasting effects on the individuals mental health</a:t>
            </a:r>
          </a:p>
          <a:p>
            <a:r>
              <a:rPr lang="en-GB" sz="2400" dirty="0">
                <a:effectLst/>
                <a:highlight>
                  <a:srgbClr val="FFFFFF"/>
                </a:highlight>
                <a:latin typeface="Calibri" panose="020F0502020204030204" pitchFamily="34" charset="0"/>
                <a:ea typeface="Calibri" panose="020F0502020204030204" pitchFamily="34" charset="0"/>
              </a:rPr>
              <a:t>The reported impact of the diagnosis on their mental health was very significant and often prevented them from processing or using the diabetes management information. </a:t>
            </a:r>
          </a:p>
          <a:p>
            <a:r>
              <a:rPr lang="en-GB" sz="2400" dirty="0">
                <a:effectLst/>
                <a:highlight>
                  <a:srgbClr val="FFFFFF"/>
                </a:highlight>
                <a:latin typeface="Calibri" panose="020F0502020204030204" pitchFamily="34" charset="0"/>
                <a:ea typeface="Calibri" panose="020F0502020204030204" pitchFamily="34" charset="0"/>
              </a:rPr>
              <a:t>Many also report ongoing concerns about the long-term implications of living with diabetes </a:t>
            </a:r>
          </a:p>
          <a:p>
            <a:endParaRPr lang="en-GB" sz="1800" dirty="0">
              <a:effectLst/>
              <a:latin typeface="Calibri" panose="020F0502020204030204" pitchFamily="34" charset="0"/>
              <a:ea typeface="Calibri" panose="020F0502020204030204" pitchFamily="34" charset="0"/>
            </a:endParaRPr>
          </a:p>
          <a:p>
            <a:endParaRPr lang="en-GB" dirty="0"/>
          </a:p>
        </p:txBody>
      </p:sp>
      <p:sp>
        <p:nvSpPr>
          <p:cNvPr id="4" name="Speech Bubble: Oval 3">
            <a:extLst>
              <a:ext uri="{FF2B5EF4-FFF2-40B4-BE49-F238E27FC236}">
                <a16:creationId xmlns:a16="http://schemas.microsoft.com/office/drawing/2014/main" id="{7D48F4A0-7FF6-C906-040C-46D95E026304}"/>
              </a:ext>
            </a:extLst>
          </p:cNvPr>
          <p:cNvSpPr/>
          <p:nvPr/>
        </p:nvSpPr>
        <p:spPr>
          <a:xfrm>
            <a:off x="7818635" y="1827702"/>
            <a:ext cx="3915310" cy="2908685"/>
          </a:xfrm>
          <a:prstGeom prst="wedgeEllipse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b="1" dirty="0">
                <a:solidFill>
                  <a:schemeClr val="tx1"/>
                </a:solidFill>
              </a:rPr>
              <a:t>I was sad- did nothing, got stressed, put on a lot of weight, eating a lot more than usual. (White British Female, 26-45 years)</a:t>
            </a:r>
          </a:p>
        </p:txBody>
      </p:sp>
    </p:spTree>
    <p:extLst>
      <p:ext uri="{BB962C8B-B14F-4D97-AF65-F5344CB8AC3E}">
        <p14:creationId xmlns:p14="http://schemas.microsoft.com/office/powerpoint/2010/main" val="264232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15979-B9B5-D548-C3E9-0BFB0A097696}"/>
              </a:ext>
            </a:extLst>
          </p:cNvPr>
          <p:cNvSpPr>
            <a:spLocks noGrp="1"/>
          </p:cNvSpPr>
          <p:nvPr>
            <p:ph type="title"/>
          </p:nvPr>
        </p:nvSpPr>
        <p:spPr/>
        <p:txBody>
          <a:bodyPr/>
          <a:lstStyle/>
          <a:p>
            <a:r>
              <a:rPr lang="en-GB" dirty="0">
                <a:solidFill>
                  <a:schemeClr val="accent6"/>
                </a:solidFill>
              </a:rPr>
              <a:t>Theme 4: Diet and nutritional choices  </a:t>
            </a:r>
          </a:p>
        </p:txBody>
      </p:sp>
      <p:sp>
        <p:nvSpPr>
          <p:cNvPr id="3" name="Text Placeholder 2">
            <a:extLst>
              <a:ext uri="{FF2B5EF4-FFF2-40B4-BE49-F238E27FC236}">
                <a16:creationId xmlns:a16="http://schemas.microsoft.com/office/drawing/2014/main" id="{6CECC6B0-C515-28A1-6832-949FB2168B48}"/>
              </a:ext>
            </a:extLst>
          </p:cNvPr>
          <p:cNvSpPr>
            <a:spLocks noGrp="1"/>
          </p:cNvSpPr>
          <p:nvPr>
            <p:ph type="body" idx="1"/>
          </p:nvPr>
        </p:nvSpPr>
        <p:spPr>
          <a:xfrm>
            <a:off x="4849402" y="1825625"/>
            <a:ext cx="7140540" cy="4873126"/>
          </a:xfrm>
        </p:spPr>
        <p:txBody>
          <a:bodyPr>
            <a:normAutofit/>
          </a:bodyPr>
          <a:lstStyle/>
          <a:p>
            <a:r>
              <a:rPr lang="en-GB" sz="2200" dirty="0"/>
              <a:t>Those who had support from friends and/or family members reported making better food choices, whilst others were limited by household challenges such as deprivation and multiple morbidity</a:t>
            </a:r>
          </a:p>
          <a:p>
            <a:r>
              <a:rPr lang="en-GB" sz="220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In addition to social support, self-motivation and elicitation of knowledge from multiple sources was effective at providing individuals with the confidence to make changes.</a:t>
            </a:r>
          </a:p>
          <a:p>
            <a:pPr marL="114300" indent="0">
              <a:buNone/>
            </a:pPr>
            <a:endParaRPr lang="en-GB" sz="1800" dirty="0">
              <a:effectLst/>
              <a:latin typeface="Calibri" panose="020F0502020204030204" pitchFamily="34" charset="0"/>
              <a:ea typeface="Calibri" panose="020F0502020204030204" pitchFamily="34" charset="0"/>
            </a:endParaRPr>
          </a:p>
          <a:p>
            <a:endParaRPr lang="en-GB" dirty="0"/>
          </a:p>
        </p:txBody>
      </p:sp>
      <p:sp>
        <p:nvSpPr>
          <p:cNvPr id="4" name="Speech Bubble: Oval 3">
            <a:extLst>
              <a:ext uri="{FF2B5EF4-FFF2-40B4-BE49-F238E27FC236}">
                <a16:creationId xmlns:a16="http://schemas.microsoft.com/office/drawing/2014/main" id="{98AA40ED-EB7D-C67F-6617-ACFE97939299}"/>
              </a:ext>
            </a:extLst>
          </p:cNvPr>
          <p:cNvSpPr/>
          <p:nvPr/>
        </p:nvSpPr>
        <p:spPr>
          <a:xfrm>
            <a:off x="202058" y="1558497"/>
            <a:ext cx="4524910" cy="4410788"/>
          </a:xfrm>
          <a:prstGeom prst="wedgeEllipseCallout">
            <a:avLst>
              <a:gd name="adj1" fmla="val 37294"/>
              <a:gd name="adj2" fmla="val 62198"/>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800" b="1" dirty="0">
                <a:latin typeface="Batang" panose="020B0503020000020004" pitchFamily="18" charset="-127"/>
                <a:ea typeface="Batang" panose="020B0503020000020004" pitchFamily="18" charset="-127"/>
              </a:rPr>
              <a:t>My husband was very helpful and supportive...he helped me reduce some weight…I realised that when I cut down on sugary stuff and started eating less rice and chapati my weight dropped by itself. I also started walking a lot and me and my husband would go for walks after the evening meal (Asian Female, age 56-64 years)</a:t>
            </a:r>
          </a:p>
        </p:txBody>
      </p:sp>
    </p:spTree>
    <p:extLst>
      <p:ext uri="{BB962C8B-B14F-4D97-AF65-F5344CB8AC3E}">
        <p14:creationId xmlns:p14="http://schemas.microsoft.com/office/powerpoint/2010/main" val="134899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7F97F-E179-93A1-FA1C-27B8500ED070}"/>
              </a:ext>
            </a:extLst>
          </p:cNvPr>
          <p:cNvSpPr>
            <a:spLocks noGrp="1"/>
          </p:cNvSpPr>
          <p:nvPr>
            <p:ph type="title"/>
          </p:nvPr>
        </p:nvSpPr>
        <p:spPr/>
        <p:txBody>
          <a:bodyPr/>
          <a:lstStyle/>
          <a:p>
            <a:r>
              <a:rPr lang="en-GB" dirty="0">
                <a:solidFill>
                  <a:schemeClr val="accent5"/>
                </a:solidFill>
              </a:rPr>
              <a:t>Theme 5: Active self-management </a:t>
            </a:r>
          </a:p>
        </p:txBody>
      </p:sp>
      <p:sp>
        <p:nvSpPr>
          <p:cNvPr id="3" name="Text Placeholder 2">
            <a:extLst>
              <a:ext uri="{FF2B5EF4-FFF2-40B4-BE49-F238E27FC236}">
                <a16:creationId xmlns:a16="http://schemas.microsoft.com/office/drawing/2014/main" id="{BB4E4F48-9A24-5832-1808-0699D4D78CA8}"/>
              </a:ext>
            </a:extLst>
          </p:cNvPr>
          <p:cNvSpPr>
            <a:spLocks noGrp="1"/>
          </p:cNvSpPr>
          <p:nvPr>
            <p:ph type="body" idx="1"/>
          </p:nvPr>
        </p:nvSpPr>
        <p:spPr>
          <a:xfrm>
            <a:off x="184936" y="1825625"/>
            <a:ext cx="6657654" cy="4667250"/>
          </a:xfrm>
        </p:spPr>
        <p:txBody>
          <a:bodyPr>
            <a:normAutofit fontScale="70000" lnSpcReduction="20000"/>
          </a:bodyPr>
          <a:lstStyle/>
          <a:p>
            <a:r>
              <a:rPr lang="en-GB" sz="3700" dirty="0"/>
              <a:t>Participants who had engaged with the local VCSE service benefitted from local knowledge and a shared understanding of the challenges of living well with diabetes, and the practical steps they could take through discussion with others in a similar situation</a:t>
            </a:r>
          </a:p>
          <a:p>
            <a:r>
              <a:rPr lang="en-GB" sz="3700" dirty="0"/>
              <a:t>While some participants were self-motivated and able to make changes due to their perceived “self-control”, others found that there were barriers such as ill health and side-effects to medication. </a:t>
            </a:r>
          </a:p>
          <a:p>
            <a:r>
              <a:rPr lang="en-GB" sz="3700" dirty="0"/>
              <a:t>Many also self-medicated using alternative therapies and traditional remedies</a:t>
            </a:r>
          </a:p>
          <a:p>
            <a:endParaRPr lang="en-GB" dirty="0"/>
          </a:p>
        </p:txBody>
      </p:sp>
      <p:sp>
        <p:nvSpPr>
          <p:cNvPr id="4" name="Speech Bubble: Rectangle with Corners Rounded 3">
            <a:extLst>
              <a:ext uri="{FF2B5EF4-FFF2-40B4-BE49-F238E27FC236}">
                <a16:creationId xmlns:a16="http://schemas.microsoft.com/office/drawing/2014/main" id="{AA541FF9-6A72-9E12-CE03-31DE54BE45A5}"/>
              </a:ext>
            </a:extLst>
          </p:cNvPr>
          <p:cNvSpPr/>
          <p:nvPr/>
        </p:nvSpPr>
        <p:spPr>
          <a:xfrm>
            <a:off x="6842590" y="1571946"/>
            <a:ext cx="5164476" cy="4667250"/>
          </a:xfrm>
          <a:prstGeom prst="wedgeRoundRectCallout">
            <a:avLst>
              <a:gd name="adj1" fmla="val -58234"/>
              <a:gd name="adj2" fmla="val 596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pple-system"/>
              </a:rPr>
              <a:t>The information I got was from ….a really good group. You know, it's, it helps me really, to manage the day to day... Day to day menu, day to day exercising everything. I mean, every…everyone that was there was going through the same thing. I mean, the shared experience, we all shared our experience, you know, because everybody was different there. And they understood what everybody else had going on. So it helped. (Black British Caribbean Female, age 65 years+)</a:t>
            </a:r>
          </a:p>
        </p:txBody>
      </p:sp>
    </p:spTree>
    <p:extLst>
      <p:ext uri="{BB962C8B-B14F-4D97-AF65-F5344CB8AC3E}">
        <p14:creationId xmlns:p14="http://schemas.microsoft.com/office/powerpoint/2010/main" val="253509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247C8-8F22-C1C9-2676-8BE20EF8E6C5}"/>
              </a:ext>
            </a:extLst>
          </p:cNvPr>
          <p:cNvSpPr>
            <a:spLocks noGrp="1"/>
          </p:cNvSpPr>
          <p:nvPr>
            <p:ph type="title"/>
          </p:nvPr>
        </p:nvSpPr>
        <p:spPr/>
        <p:txBody>
          <a:bodyPr/>
          <a:lstStyle/>
          <a:p>
            <a:r>
              <a:rPr lang="en-GB" dirty="0">
                <a:solidFill>
                  <a:srgbClr val="7030A0"/>
                </a:solidFill>
              </a:rPr>
              <a:t>Theme 6: Additional Support</a:t>
            </a:r>
          </a:p>
        </p:txBody>
      </p:sp>
      <p:sp>
        <p:nvSpPr>
          <p:cNvPr id="3" name="Text Placeholder 2">
            <a:extLst>
              <a:ext uri="{FF2B5EF4-FFF2-40B4-BE49-F238E27FC236}">
                <a16:creationId xmlns:a16="http://schemas.microsoft.com/office/drawing/2014/main" id="{8E802C3D-C13D-6023-B2AF-236E4A8B2B7E}"/>
              </a:ext>
            </a:extLst>
          </p:cNvPr>
          <p:cNvSpPr>
            <a:spLocks noGrp="1"/>
          </p:cNvSpPr>
          <p:nvPr>
            <p:ph type="body" idx="1"/>
          </p:nvPr>
        </p:nvSpPr>
        <p:spPr>
          <a:xfrm>
            <a:off x="4006921" y="1825625"/>
            <a:ext cx="7911101" cy="4873126"/>
          </a:xfrm>
        </p:spPr>
        <p:txBody>
          <a:bodyPr>
            <a:normAutofit/>
          </a:bodyPr>
          <a:lstStyle/>
          <a:p>
            <a:r>
              <a:rPr lang="en-GB" sz="2000" dirty="0">
                <a:effectLst/>
                <a:latin typeface="Calibri" panose="020F0502020204030204" pitchFamily="34" charset="0"/>
                <a:ea typeface="Calibri" panose="020F0502020204030204" pitchFamily="34" charset="0"/>
                <a:cs typeface="Calibri" panose="020F0502020204030204" pitchFamily="34" charset="0"/>
              </a:rPr>
              <a:t>Most participants wanted to be recognised as having both a cultural heritage and a health support need. There was recognition that some groups were missing out on the collective knowledge about health.</a:t>
            </a:r>
          </a:p>
          <a:p>
            <a:r>
              <a:rPr lang="en-GB" sz="2000" dirty="0">
                <a:latin typeface="Calibri" panose="020F0502020204030204" pitchFamily="34" charset="0"/>
                <a:ea typeface="Calibri" panose="020F0502020204030204" pitchFamily="34" charset="0"/>
                <a:cs typeface="Calibri" panose="020F0502020204030204" pitchFamily="34" charset="0"/>
              </a:rPr>
              <a:t>They wanted practical, supportive information and services delivered by professionals in ways specifically tailored to their community</a:t>
            </a:r>
          </a:p>
          <a:p>
            <a:r>
              <a:rPr lang="en-GB" sz="2000" dirty="0">
                <a:effectLst/>
                <a:latin typeface="Calibri" panose="020F0502020204030204" pitchFamily="34" charset="0"/>
                <a:ea typeface="Calibri" panose="020F0502020204030204" pitchFamily="34" charset="0"/>
                <a:cs typeface="Calibri" panose="020F0502020204030204" pitchFamily="34" charset="0"/>
              </a:rPr>
              <a:t>They felt that group and community building would be important to learn with and from one another</a:t>
            </a:r>
          </a:p>
          <a:p>
            <a:r>
              <a:rPr lang="en-GB" sz="2000" dirty="0">
                <a:latin typeface="Calibri" panose="020F0502020204030204" pitchFamily="34" charset="0"/>
                <a:ea typeface="Calibri" panose="020F0502020204030204" pitchFamily="34" charset="0"/>
                <a:cs typeface="Calibri" panose="020F0502020204030204" pitchFamily="34" charset="0"/>
              </a:rPr>
              <a:t>They requested</a:t>
            </a:r>
            <a:r>
              <a:rPr lang="en-GB" sz="2000" dirty="0">
                <a:effectLst/>
                <a:latin typeface="Calibri" panose="020F0502020204030204" pitchFamily="34" charset="0"/>
                <a:ea typeface="Calibri" panose="020F0502020204030204" pitchFamily="34" charset="0"/>
                <a:cs typeface="Calibri" panose="020F0502020204030204" pitchFamily="34" charset="0"/>
              </a:rPr>
              <a:t> support to be offered regularly and sustainably rather than a programme of a defined duration</a:t>
            </a:r>
          </a:p>
          <a:p>
            <a:endParaRPr lang="en-GB" sz="1800" dirty="0">
              <a:effectLst/>
              <a:latin typeface="Calibri" panose="020F0502020204030204" pitchFamily="34" charset="0"/>
              <a:ea typeface="Calibri" panose="020F0502020204030204" pitchFamily="34" charset="0"/>
            </a:endParaRPr>
          </a:p>
          <a:p>
            <a:endParaRPr lang="en-GB" dirty="0"/>
          </a:p>
        </p:txBody>
      </p:sp>
      <p:sp>
        <p:nvSpPr>
          <p:cNvPr id="4" name="Speech Bubble: Rectangle with Corners Rounded 3">
            <a:extLst>
              <a:ext uri="{FF2B5EF4-FFF2-40B4-BE49-F238E27FC236}">
                <a16:creationId xmlns:a16="http://schemas.microsoft.com/office/drawing/2014/main" id="{4C9CE182-5AFF-3987-3885-930F89E4A4A6}"/>
              </a:ext>
            </a:extLst>
          </p:cNvPr>
          <p:cNvSpPr/>
          <p:nvPr/>
        </p:nvSpPr>
        <p:spPr>
          <a:xfrm>
            <a:off x="462337" y="1825625"/>
            <a:ext cx="3544584" cy="4092290"/>
          </a:xfrm>
          <a:prstGeom prst="wedgeRoundRectCallout">
            <a:avLst>
              <a:gd name="adj1" fmla="val 60073"/>
              <a:gd name="adj2" fmla="val 63002"/>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Bradley Hand ITC" panose="03070402050302030203" pitchFamily="66" charset="0"/>
              </a:rPr>
              <a:t>There is a need for a lot of improvement culturally because then if we introduce…traditionally if there is one person get the information he spread it out to the … a big job to for the people's awareness in mainly in Asian community (Asian British Male, age 46-55) </a:t>
            </a:r>
          </a:p>
        </p:txBody>
      </p:sp>
    </p:spTree>
    <p:extLst>
      <p:ext uri="{BB962C8B-B14F-4D97-AF65-F5344CB8AC3E}">
        <p14:creationId xmlns:p14="http://schemas.microsoft.com/office/powerpoint/2010/main" val="781748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A0B5E7-B9E1-4393-D3AC-58B460B10BF4}"/>
              </a:ext>
            </a:extLst>
          </p:cNvPr>
          <p:cNvSpPr>
            <a:spLocks noGrp="1"/>
          </p:cNvSpPr>
          <p:nvPr>
            <p:ph type="title"/>
          </p:nvPr>
        </p:nvSpPr>
        <p:spPr>
          <a:xfrm>
            <a:off x="686834" y="1153572"/>
            <a:ext cx="3200400" cy="4461163"/>
          </a:xfrm>
        </p:spPr>
        <p:txBody>
          <a:bodyPr>
            <a:normAutofit/>
          </a:bodyPr>
          <a:lstStyle/>
          <a:p>
            <a:r>
              <a:rPr lang="en-GB">
                <a:solidFill>
                  <a:srgbClr val="FFFFFF"/>
                </a:solidFill>
              </a:rPr>
              <a:t>Conclusion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CAE8979D-D288-1D1C-2804-5C4CDBF765B5}"/>
              </a:ext>
            </a:extLst>
          </p:cNvPr>
          <p:cNvSpPr>
            <a:spLocks noGrp="1"/>
          </p:cNvSpPr>
          <p:nvPr>
            <p:ph type="body" idx="1"/>
          </p:nvPr>
        </p:nvSpPr>
        <p:spPr>
          <a:xfrm>
            <a:off x="4447308" y="591344"/>
            <a:ext cx="6906491" cy="5585619"/>
          </a:xfrm>
        </p:spPr>
        <p:txBody>
          <a:bodyPr anchor="ctr">
            <a:normAutofit fontScale="92500" lnSpcReduction="20000"/>
          </a:bodyPr>
          <a:lstStyle/>
          <a:p>
            <a:r>
              <a:rPr lang="en-GB" dirty="0">
                <a:latin typeface="Calibri" panose="020F0502020204030204" pitchFamily="34" charset="0"/>
                <a:ea typeface="Calibri" panose="020F0502020204030204" pitchFamily="34" charset="0"/>
                <a:cs typeface="Calibri" panose="020F0502020204030204" pitchFamily="34" charset="0"/>
              </a:rPr>
              <a:t>Participants reported an inconsistent range of support post T2DM diagnosis and very limited engagement with the main educational programme offered as a standard (DESMOND)</a:t>
            </a:r>
          </a:p>
          <a:p>
            <a:r>
              <a:rPr lang="en-GB" dirty="0">
                <a:latin typeface="Calibri" panose="020F0502020204030204" pitchFamily="34" charset="0"/>
                <a:ea typeface="Calibri" panose="020F0502020204030204" pitchFamily="34" charset="0"/>
                <a:cs typeface="Calibri" panose="020F0502020204030204" pitchFamily="34" charset="0"/>
              </a:rPr>
              <a:t>T</a:t>
            </a:r>
            <a:r>
              <a:rPr lang="en-GB" dirty="0">
                <a:effectLst/>
                <a:latin typeface="Calibri" panose="020F0502020204030204" pitchFamily="34" charset="0"/>
                <a:ea typeface="Calibri" panose="020F0502020204030204" pitchFamily="34" charset="0"/>
                <a:cs typeface="Calibri" panose="020F0502020204030204" pitchFamily="34" charset="0"/>
              </a:rPr>
              <a:t>he evaluation identified the benefits of hyper-local group activities, often employing peer to peer processes to share information about living with T2DM. </a:t>
            </a:r>
          </a:p>
          <a:p>
            <a:r>
              <a:rPr lang="en-GB" dirty="0">
                <a:effectLst/>
                <a:latin typeface="Calibri" panose="020F0502020204030204" pitchFamily="34" charset="0"/>
                <a:ea typeface="Calibri" panose="020F0502020204030204" pitchFamily="34" charset="0"/>
                <a:cs typeface="Calibri" panose="020F0502020204030204" pitchFamily="34" charset="0"/>
              </a:rPr>
              <a:t>Advice, guidance, and long-term support were not consistently available, but deemed important. </a:t>
            </a:r>
          </a:p>
          <a:p>
            <a:r>
              <a:rPr lang="en-GB" dirty="0">
                <a:effectLst/>
                <a:latin typeface="Calibri" panose="020F0502020204030204" pitchFamily="34" charset="0"/>
                <a:ea typeface="Calibri" panose="020F0502020204030204" pitchFamily="34" charset="0"/>
                <a:cs typeface="Calibri" panose="020F0502020204030204" pitchFamily="34" charset="0"/>
              </a:rPr>
              <a:t>While VCSE organisations maintained relationships and were more culturally appropriate (concerning language and cultural diets), there was still a demand for more responsive and cohesive support for lifestyle and behaviour changes.</a:t>
            </a:r>
            <a:endParaRPr lang="en-GB"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164105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9E25D7-B023-4D04-B6EC-81F591F3D8F6}"/>
              </a:ext>
            </a:extLst>
          </p:cNvPr>
          <p:cNvSpPr>
            <a:spLocks noGrp="1"/>
          </p:cNvSpPr>
          <p:nvPr>
            <p:ph type="title"/>
          </p:nvPr>
        </p:nvSpPr>
        <p:spPr>
          <a:xfrm>
            <a:off x="838200" y="557188"/>
            <a:ext cx="10515600" cy="1133499"/>
          </a:xfrm>
        </p:spPr>
        <p:txBody>
          <a:bodyPr>
            <a:normAutofit/>
          </a:bodyPr>
          <a:lstStyle/>
          <a:p>
            <a:pPr algn="ctr"/>
            <a:r>
              <a:rPr lang="en-GB" sz="5200">
                <a:latin typeface="+mj-lt"/>
              </a:rPr>
              <a:t>Impact of this study</a:t>
            </a:r>
          </a:p>
        </p:txBody>
      </p:sp>
      <p:graphicFrame>
        <p:nvGraphicFramePr>
          <p:cNvPr id="5" name="Text Placeholder 2">
            <a:extLst>
              <a:ext uri="{FF2B5EF4-FFF2-40B4-BE49-F238E27FC236}">
                <a16:creationId xmlns:a16="http://schemas.microsoft.com/office/drawing/2014/main" id="{AEB16136-5565-9D95-C029-11EFFF5EBEFF}"/>
              </a:ext>
            </a:extLst>
          </p:cNvPr>
          <p:cNvGraphicFramePr/>
          <p:nvPr>
            <p:extLst>
              <p:ext uri="{D42A27DB-BD31-4B8C-83A1-F6EECF244321}">
                <p14:modId xmlns:p14="http://schemas.microsoft.com/office/powerpoint/2010/main" val="154272569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6210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CD97BBD-67B6-1A9C-1A4E-5F6551490CA2}"/>
              </a:ext>
            </a:extLst>
          </p:cNvPr>
          <p:cNvSpPr>
            <a:spLocks noGrp="1"/>
          </p:cNvSpPr>
          <p:nvPr>
            <p:ph type="title"/>
          </p:nvPr>
        </p:nvSpPr>
        <p:spPr>
          <a:xfrm>
            <a:off x="838200" y="365125"/>
            <a:ext cx="10515600" cy="1325563"/>
          </a:xfrm>
        </p:spPr>
        <p:txBody>
          <a:bodyPr>
            <a:normAutofit/>
          </a:bodyPr>
          <a:lstStyle/>
          <a:p>
            <a:r>
              <a:rPr lang="en-GB" dirty="0"/>
              <a:t>References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5E461E23-F8DD-035F-E6DA-35F21D328CB0}"/>
              </a:ext>
            </a:extLst>
          </p:cNvPr>
          <p:cNvSpPr>
            <a:spLocks noGrp="1"/>
          </p:cNvSpPr>
          <p:nvPr>
            <p:ph type="body" idx="1"/>
          </p:nvPr>
        </p:nvSpPr>
        <p:spPr>
          <a:xfrm>
            <a:off x="838200" y="1825625"/>
            <a:ext cx="10515600" cy="4351338"/>
          </a:xfrm>
        </p:spPr>
        <p:txBody>
          <a:bodyPr>
            <a:normAutofit fontScale="92500"/>
          </a:bodyPr>
          <a:lstStyle/>
          <a:p>
            <a:r>
              <a:rPr lang="en-GB" sz="1800" dirty="0">
                <a:latin typeface="+mn-lt"/>
              </a:rPr>
              <a:t>Brown AF, </a:t>
            </a:r>
            <a:r>
              <a:rPr lang="en-GB" sz="1800" dirty="0" err="1">
                <a:latin typeface="+mn-lt"/>
              </a:rPr>
              <a:t>Ettner</a:t>
            </a:r>
            <a:r>
              <a:rPr lang="en-GB" sz="1800" dirty="0">
                <a:latin typeface="+mn-lt"/>
              </a:rPr>
              <a:t> SL, </a:t>
            </a:r>
            <a:r>
              <a:rPr lang="en-GB" sz="1800" dirty="0" err="1">
                <a:latin typeface="+mn-lt"/>
              </a:rPr>
              <a:t>Piette</a:t>
            </a:r>
            <a:r>
              <a:rPr lang="en-GB" sz="1800" dirty="0">
                <a:latin typeface="+mn-lt"/>
              </a:rPr>
              <a:t> J, Weinberger M, Gregg E, Shapiro MF, </a:t>
            </a:r>
            <a:r>
              <a:rPr lang="en-GB" sz="1800" i="1" dirty="0">
                <a:latin typeface="+mn-lt"/>
              </a:rPr>
              <a:t>et al. (2004) </a:t>
            </a:r>
            <a:r>
              <a:rPr lang="en-GB" sz="1800" dirty="0">
                <a:latin typeface="+mn-lt"/>
              </a:rPr>
              <a:t>Socioeconomic position and health among persons with diabetes mellitus: a conceptual framework and review of the literature </a:t>
            </a:r>
            <a:r>
              <a:rPr lang="en-GB" sz="1800" i="1" dirty="0" err="1">
                <a:latin typeface="+mn-lt"/>
              </a:rPr>
              <a:t>Epidemiol</a:t>
            </a:r>
            <a:r>
              <a:rPr lang="en-GB" sz="1800" i="1" dirty="0">
                <a:latin typeface="+mn-lt"/>
              </a:rPr>
              <a:t> Rev</a:t>
            </a:r>
            <a:r>
              <a:rPr lang="en-GB" sz="1800" dirty="0">
                <a:latin typeface="+mn-lt"/>
              </a:rPr>
              <a:t>, 26: 63-77</a:t>
            </a:r>
          </a:p>
          <a:p>
            <a:r>
              <a:rPr lang="en-GB" sz="1800" dirty="0">
                <a:latin typeface="+mn-lt"/>
              </a:rPr>
              <a:t>Finegold, Holland &amp; </a:t>
            </a:r>
            <a:r>
              <a:rPr lang="en-GB" sz="1800" dirty="0" err="1">
                <a:latin typeface="+mn-lt"/>
              </a:rPr>
              <a:t>Lingham</a:t>
            </a:r>
            <a:r>
              <a:rPr lang="en-GB" sz="1800" dirty="0">
                <a:latin typeface="+mn-lt"/>
              </a:rPr>
              <a:t> (2002) </a:t>
            </a:r>
            <a:r>
              <a:rPr lang="en-GB" sz="1800" i="0" dirty="0">
                <a:effectLst/>
                <a:latin typeface="+mn-lt"/>
              </a:rPr>
              <a:t>Appreciative Inquiry and Public Dialogue: An Approach to Community Change </a:t>
            </a:r>
            <a:r>
              <a:rPr lang="en-GB" sz="1800" i="1" dirty="0">
                <a:effectLst/>
                <a:latin typeface="+mn-lt"/>
                <a:hlinkClick r:id="rId2">
                  <a:extLst>
                    <a:ext uri="{A12FA001-AC4F-418D-AE19-62706E023703}">
                      <ahyp:hlinkClr xmlns:ahyp="http://schemas.microsoft.com/office/drawing/2018/hyperlinkcolor" val="tx"/>
                    </a:ext>
                  </a:extLst>
                </a:hlinkClick>
              </a:rPr>
              <a:t>Public Organization Review</a:t>
            </a:r>
            <a:r>
              <a:rPr lang="en-GB" sz="1800" dirty="0">
                <a:latin typeface="+mn-lt"/>
              </a:rPr>
              <a:t>,</a:t>
            </a:r>
            <a:r>
              <a:rPr lang="en-GB" sz="1800" i="0" dirty="0">
                <a:effectLst/>
                <a:latin typeface="+mn-lt"/>
              </a:rPr>
              <a:t> 2:235–252</a:t>
            </a:r>
          </a:p>
          <a:p>
            <a:r>
              <a:rPr lang="en-GB" sz="1800" dirty="0">
                <a:latin typeface="+mn-lt"/>
              </a:rPr>
              <a:t>MacInnes J, Wilson, P, Sharp R, Gage H, Jones B, Frere-Smith K et al. (2021) Community-based volunteering in response to COVID-19: The COV-VOL Project </a:t>
            </a:r>
            <a:r>
              <a:rPr lang="en-GB" sz="1800" dirty="0">
                <a:latin typeface="+mn-lt"/>
                <a:hlinkClick r:id="rId3"/>
              </a:rPr>
              <a:t>https://arc-kss.nihr.ac.uk/news/voluntary-sector-plays-key-role-in-delivering-community-services-during-lockdown</a:t>
            </a:r>
            <a:r>
              <a:rPr lang="en-GB" sz="1800" dirty="0">
                <a:latin typeface="+mn-lt"/>
              </a:rPr>
              <a:t> </a:t>
            </a:r>
          </a:p>
          <a:p>
            <a:r>
              <a:rPr lang="en-GB" sz="1800" dirty="0">
                <a:latin typeface="+mn-lt"/>
              </a:rPr>
              <a:t>PHE (2021) </a:t>
            </a:r>
            <a:r>
              <a:rPr lang="en-GB" sz="1800" dirty="0">
                <a:latin typeface="+mn-lt"/>
                <a:hlinkClick r:id="rId4">
                  <a:extLst>
                    <a:ext uri="{A12FA001-AC4F-418D-AE19-62706E023703}">
                      <ahyp:hlinkClr xmlns:ahyp="http://schemas.microsoft.com/office/drawing/2018/hyperlinkcolor" val="tx"/>
                    </a:ext>
                  </a:extLst>
                </a:hlinkClick>
              </a:rPr>
              <a:t>https://www.gov.uk/government/publications/health-inequalities-place-based-approaches-to-reduce-inequalities/place-based-approaches-for-reducing-health-inequalities-main-report</a:t>
            </a:r>
            <a:endParaRPr lang="en-GB" sz="1800" dirty="0">
              <a:latin typeface="+mn-lt"/>
            </a:endParaRPr>
          </a:p>
          <a:p>
            <a:r>
              <a:rPr lang="en-GB" sz="1800" dirty="0">
                <a:latin typeface="+mn-lt"/>
              </a:rPr>
              <a:t>Roper NA, </a:t>
            </a:r>
            <a:r>
              <a:rPr lang="en-GB" sz="1800" dirty="0" err="1">
                <a:latin typeface="+mn-lt"/>
              </a:rPr>
              <a:t>Bilous</a:t>
            </a:r>
            <a:r>
              <a:rPr lang="en-GB" sz="1800" dirty="0">
                <a:latin typeface="+mn-lt"/>
              </a:rPr>
              <a:t> RW, Kelly WF, Unwin NC, Connolly VM (2001) Excess mortality in a population with diabetes and the impact of material deprivation: longitudinal, population based study </a:t>
            </a:r>
            <a:r>
              <a:rPr lang="en-GB" sz="1800" i="1" dirty="0">
                <a:latin typeface="+mn-lt"/>
              </a:rPr>
              <a:t>BMJ, </a:t>
            </a:r>
            <a:r>
              <a:rPr lang="en-GB" sz="1800" dirty="0">
                <a:latin typeface="+mn-lt"/>
              </a:rPr>
              <a:t>322: 1389-1393</a:t>
            </a:r>
          </a:p>
          <a:p>
            <a:r>
              <a:rPr lang="en-GB" sz="1800" dirty="0">
                <a:latin typeface="+mn-lt"/>
              </a:rPr>
              <a:t>UK Community Foundations (2022) </a:t>
            </a:r>
            <a:r>
              <a:rPr lang="en-GB" sz="1800" dirty="0">
                <a:latin typeface="+mn-lt"/>
                <a:hlinkClick r:id="rId5">
                  <a:extLst>
                    <a:ext uri="{A12FA001-AC4F-418D-AE19-62706E023703}">
                      <ahyp:hlinkClr xmlns:ahyp="http://schemas.microsoft.com/office/drawing/2018/hyperlinkcolor" val="tx"/>
                    </a:ext>
                  </a:extLst>
                </a:hlinkClick>
              </a:rPr>
              <a:t>https://www.ukcommunityfoundations.org/our-impact/understanding-local-need</a:t>
            </a:r>
            <a:endParaRPr lang="en-GB" sz="1800" dirty="0">
              <a:latin typeface="+mn-lt"/>
            </a:endParaRPr>
          </a:p>
          <a:p>
            <a:endParaRPr lang="en-GB" sz="1800" dirty="0"/>
          </a:p>
          <a:p>
            <a:endParaRPr lang="en-GB" sz="1800" dirty="0"/>
          </a:p>
        </p:txBody>
      </p:sp>
    </p:spTree>
    <p:extLst>
      <p:ext uri="{BB962C8B-B14F-4D97-AF65-F5344CB8AC3E}">
        <p14:creationId xmlns:p14="http://schemas.microsoft.com/office/powerpoint/2010/main" val="348805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B121B2-897A-6BD9-8DAB-AD9952EB0175}"/>
              </a:ext>
            </a:extLst>
          </p:cNvPr>
          <p:cNvSpPr>
            <a:spLocks noGrp="1"/>
          </p:cNvSpPr>
          <p:nvPr>
            <p:ph type="title"/>
          </p:nvPr>
        </p:nvSpPr>
        <p:spPr>
          <a:xfrm>
            <a:off x="838200" y="557188"/>
            <a:ext cx="10515600" cy="1133499"/>
          </a:xfrm>
        </p:spPr>
        <p:txBody>
          <a:bodyPr>
            <a:normAutofit/>
          </a:bodyPr>
          <a:lstStyle/>
          <a:p>
            <a:pPr algn="ctr"/>
            <a:r>
              <a:rPr lang="en-GB" sz="5200"/>
              <a:t>Background</a:t>
            </a:r>
          </a:p>
        </p:txBody>
      </p:sp>
      <p:graphicFrame>
        <p:nvGraphicFramePr>
          <p:cNvPr id="5" name="Text Placeholder 2">
            <a:extLst>
              <a:ext uri="{FF2B5EF4-FFF2-40B4-BE49-F238E27FC236}">
                <a16:creationId xmlns:a16="http://schemas.microsoft.com/office/drawing/2014/main" id="{AA22C67D-5B98-5181-B1AF-66C17BAF6844}"/>
              </a:ext>
            </a:extLst>
          </p:cNvPr>
          <p:cNvGraphicFramePr/>
          <p:nvPr>
            <p:extLst>
              <p:ext uri="{D42A27DB-BD31-4B8C-83A1-F6EECF244321}">
                <p14:modId xmlns:p14="http://schemas.microsoft.com/office/powerpoint/2010/main" val="335550703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154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EF1C4D8-3034-D035-3A8B-40A6A23587D4}"/>
              </a:ext>
            </a:extLst>
          </p:cNvPr>
          <p:cNvSpPr>
            <a:spLocks noGrp="1"/>
          </p:cNvSpPr>
          <p:nvPr>
            <p:ph type="title"/>
          </p:nvPr>
        </p:nvSpPr>
        <p:spPr>
          <a:xfrm>
            <a:off x="838200" y="365125"/>
            <a:ext cx="10515600" cy="1325563"/>
          </a:xfrm>
        </p:spPr>
        <p:txBody>
          <a:bodyPr>
            <a:normAutofit/>
          </a:bodyPr>
          <a:lstStyle/>
          <a:p>
            <a:r>
              <a:rPr lang="en-GB">
                <a:latin typeface="+mj-lt"/>
              </a:rPr>
              <a:t>Study context</a:t>
            </a: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E2B807F4-27F6-2772-224E-4A7BC8A5C3CC}"/>
              </a:ext>
            </a:extLst>
          </p:cNvPr>
          <p:cNvSpPr>
            <a:spLocks noGrp="1"/>
          </p:cNvSpPr>
          <p:nvPr>
            <p:ph type="body" idx="1"/>
          </p:nvPr>
        </p:nvSpPr>
        <p:spPr>
          <a:xfrm>
            <a:off x="838200" y="1825625"/>
            <a:ext cx="10515600" cy="4351338"/>
          </a:xfrm>
        </p:spPr>
        <p:txBody>
          <a:bodyPr>
            <a:normAutofit/>
          </a:bodyPr>
          <a:lstStyle/>
          <a:p>
            <a:r>
              <a:rPr lang="en-GB" dirty="0">
                <a:latin typeface="+mn-lt"/>
              </a:rPr>
              <a:t>Diabetes self-management is necessitated but not easy for individuals to achieve</a:t>
            </a:r>
          </a:p>
          <a:p>
            <a:endParaRPr lang="en-GB" dirty="0">
              <a:latin typeface="+mn-lt"/>
            </a:endParaRPr>
          </a:p>
          <a:p>
            <a:r>
              <a:rPr lang="en-GB" dirty="0">
                <a:latin typeface="+mn-lt"/>
              </a:rPr>
              <a:t>Voluntary Action Sheffield (VAS) have been working to understand the role of the VCSE sector in diabetes management</a:t>
            </a:r>
          </a:p>
          <a:p>
            <a:endParaRPr lang="en-GB" dirty="0">
              <a:latin typeface="+mn-lt"/>
            </a:endParaRPr>
          </a:p>
          <a:p>
            <a:r>
              <a:rPr lang="en-GB" dirty="0">
                <a:latin typeface="+mn-lt"/>
              </a:rPr>
              <a:t>Thinking about whole-systems approaches to diabetes management in Sheffield</a:t>
            </a:r>
          </a:p>
          <a:p>
            <a:endParaRPr lang="en-GB" dirty="0"/>
          </a:p>
        </p:txBody>
      </p:sp>
    </p:spTree>
    <p:extLst>
      <p:ext uri="{BB962C8B-B14F-4D97-AF65-F5344CB8AC3E}">
        <p14:creationId xmlns:p14="http://schemas.microsoft.com/office/powerpoint/2010/main" val="76321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EFC22C-EAB0-0448-D8F5-A38CDCC54582}"/>
              </a:ext>
            </a:extLst>
          </p:cNvPr>
          <p:cNvSpPr>
            <a:spLocks noGrp="1"/>
          </p:cNvSpPr>
          <p:nvPr>
            <p:ph type="title"/>
          </p:nvPr>
        </p:nvSpPr>
        <p:spPr>
          <a:xfrm>
            <a:off x="686834" y="1153572"/>
            <a:ext cx="3200400" cy="4461163"/>
          </a:xfrm>
        </p:spPr>
        <p:txBody>
          <a:bodyPr>
            <a:normAutofit/>
          </a:bodyPr>
          <a:lstStyle/>
          <a:p>
            <a:r>
              <a:rPr lang="en-GB">
                <a:solidFill>
                  <a:srgbClr val="FFFFFF"/>
                </a:solidFill>
                <a:latin typeface="+mj-lt"/>
              </a:rPr>
              <a:t>Aims &amp; Objectives</a:t>
            </a: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3B994F76-7A08-CA61-3AC8-4401F041B62F}"/>
              </a:ext>
            </a:extLst>
          </p:cNvPr>
          <p:cNvSpPr>
            <a:spLocks noGrp="1"/>
          </p:cNvSpPr>
          <p:nvPr>
            <p:ph type="body" idx="1"/>
          </p:nvPr>
        </p:nvSpPr>
        <p:spPr>
          <a:xfrm>
            <a:off x="4447308" y="591344"/>
            <a:ext cx="6906491" cy="5585619"/>
          </a:xfrm>
        </p:spPr>
        <p:txBody>
          <a:bodyPr anchor="ctr">
            <a:normAutofit/>
          </a:bodyPr>
          <a:lstStyle/>
          <a:p>
            <a:r>
              <a:rPr lang="en-GB" dirty="0">
                <a:latin typeface="+mn-lt"/>
              </a:rPr>
              <a:t>To work with VCSE organisations to co-design a qualitative research study </a:t>
            </a:r>
          </a:p>
          <a:p>
            <a:r>
              <a:rPr lang="en-GB" dirty="0">
                <a:latin typeface="+mn-lt"/>
              </a:rPr>
              <a:t>To collect user perspectives and stories of people with lived experience</a:t>
            </a:r>
          </a:p>
          <a:p>
            <a:r>
              <a:rPr lang="en-GB" dirty="0">
                <a:latin typeface="+mn-lt"/>
              </a:rPr>
              <a:t>To evaluate the combined service offers across the health and care system. </a:t>
            </a:r>
          </a:p>
          <a:p>
            <a:r>
              <a:rPr lang="en-GB" dirty="0">
                <a:latin typeface="+mn-lt"/>
              </a:rPr>
              <a:t>To evidence the impact of the VCSE services in diabetes care </a:t>
            </a:r>
          </a:p>
        </p:txBody>
      </p:sp>
    </p:spTree>
    <p:extLst>
      <p:ext uri="{BB962C8B-B14F-4D97-AF65-F5344CB8AC3E}">
        <p14:creationId xmlns:p14="http://schemas.microsoft.com/office/powerpoint/2010/main" val="61685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2"/>
        <p:cNvGrpSpPr/>
        <p:nvPr/>
      </p:nvGrpSpPr>
      <p:grpSpPr>
        <a:xfrm>
          <a:off x="0" y="0"/>
          <a:ext cx="0" cy="0"/>
          <a:chOff x="0" y="0"/>
          <a:chExt cx="0" cy="0"/>
        </a:xfrm>
      </p:grpSpPr>
      <p:sp useBgFill="1">
        <p:nvSpPr>
          <p:cNvPr id="111" name="Rectangle 11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Google Shape;93;p2"/>
          <p:cNvSpPr txBox="1">
            <a:spLocks noGrp="1"/>
          </p:cNvSpPr>
          <p:nvPr>
            <p:ph type="title"/>
          </p:nvPr>
        </p:nvSpPr>
        <p:spPr>
          <a:xfrm>
            <a:off x="572493" y="238539"/>
            <a:ext cx="11018520" cy="1434415"/>
          </a:xfrm>
          <a:prstGeom prst="rect">
            <a:avLst/>
          </a:prstGeom>
        </p:spPr>
        <p:txBody>
          <a:bodyPr spcFirstLastPara="1" lIns="91425" tIns="45700" rIns="91425" bIns="45700" anchor="b" anchorCtr="0">
            <a:normAutofit/>
          </a:bodyPr>
          <a:lstStyle/>
          <a:p>
            <a:pPr lvl="0">
              <a:buSzPct val="100000"/>
            </a:pPr>
            <a:r>
              <a:rPr lang="en-GB" sz="5400">
                <a:latin typeface="+mj-lt"/>
                <a:ea typeface="Calibri" panose="020F0502020204030204" pitchFamily="34" charset="0"/>
              </a:rPr>
              <a:t>Appreciative Inquiry (AI) </a:t>
            </a:r>
            <a:endParaRPr lang="en-GB" sz="5400">
              <a:latin typeface="+mj-lt"/>
            </a:endParaRPr>
          </a:p>
        </p:txBody>
      </p:sp>
      <p:sp>
        <p:nvSpPr>
          <p:cNvPr id="1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Google Shape;94;p2"/>
          <p:cNvSpPr txBox="1">
            <a:spLocks noGrp="1"/>
          </p:cNvSpPr>
          <p:nvPr>
            <p:ph type="body" idx="1"/>
          </p:nvPr>
        </p:nvSpPr>
        <p:spPr>
          <a:xfrm>
            <a:off x="572493" y="2071315"/>
            <a:ext cx="6713552" cy="4548145"/>
          </a:xfrm>
          <a:prstGeom prst="rect">
            <a:avLst/>
          </a:prstGeom>
        </p:spPr>
        <p:txBody>
          <a:bodyPr spcFirstLastPara="1" lIns="91425" tIns="45700" rIns="91425" bIns="45700" anchor="t" anchorCtr="0">
            <a:normAutofit fontScale="92500" lnSpcReduction="10000"/>
          </a:bodyPr>
          <a:lstStyle/>
          <a:p>
            <a:pPr marL="754380" lvl="1" indent="-285750">
              <a:buSzPct val="100000"/>
            </a:pPr>
            <a:r>
              <a:rPr lang="en-GB" b="0" i="0" dirty="0">
                <a:effectLst/>
                <a:latin typeface="+mn-lt"/>
              </a:rPr>
              <a:t>Developed in the mid 1980s by David </a:t>
            </a:r>
            <a:r>
              <a:rPr lang="en-GB" b="0" i="0" dirty="0" err="1">
                <a:effectLst/>
                <a:latin typeface="+mn-lt"/>
              </a:rPr>
              <a:t>Cooprider</a:t>
            </a:r>
            <a:r>
              <a:rPr lang="en-GB" b="0" i="0" dirty="0">
                <a:effectLst/>
                <a:latin typeface="+mn-lt"/>
              </a:rPr>
              <a:t> and Suresh </a:t>
            </a:r>
            <a:r>
              <a:rPr lang="en-GB" b="0" i="0" dirty="0" err="1">
                <a:effectLst/>
                <a:latin typeface="+mn-lt"/>
              </a:rPr>
              <a:t>Srivastva</a:t>
            </a:r>
            <a:r>
              <a:rPr lang="en-GB" b="0" i="0" dirty="0">
                <a:effectLst/>
                <a:latin typeface="+mn-lt"/>
              </a:rPr>
              <a:t>. </a:t>
            </a:r>
          </a:p>
          <a:p>
            <a:pPr marL="754380" lvl="1" indent="-285750">
              <a:buSzPct val="100000"/>
            </a:pPr>
            <a:r>
              <a:rPr lang="en-GB" b="0" i="0" dirty="0">
                <a:effectLst/>
                <a:latin typeface="+mn-lt"/>
              </a:rPr>
              <a:t>It is a methodology that begins a dialogue between individuals, expands to groups and builds to embrace community wide intentions and actions. </a:t>
            </a:r>
          </a:p>
          <a:p>
            <a:pPr marL="754380" lvl="1" indent="-285750">
              <a:buSzPct val="100000"/>
            </a:pPr>
            <a:r>
              <a:rPr lang="en-GB" b="0" i="0" dirty="0">
                <a:effectLst/>
                <a:latin typeface="+mn-lt"/>
              </a:rPr>
              <a:t>Based in social constructionism that focuses on positive inquiry about accomplishments and values.</a:t>
            </a:r>
          </a:p>
          <a:p>
            <a:pPr marL="754380" lvl="1" indent="-285750">
              <a:buSzPct val="100000"/>
            </a:pPr>
            <a:r>
              <a:rPr lang="en-GB" dirty="0">
                <a:latin typeface="+mn-lt"/>
              </a:rPr>
              <a:t>It </a:t>
            </a:r>
            <a:r>
              <a:rPr lang="en-GB" b="0" i="0" dirty="0">
                <a:effectLst/>
                <a:latin typeface="+mn-lt"/>
              </a:rPr>
              <a:t>generates new meaning and inspires new possibilities by seeking to achieve significant insights </a:t>
            </a:r>
          </a:p>
          <a:p>
            <a:pPr marL="754380" lvl="1" indent="-285750">
              <a:buSzPct val="100000"/>
            </a:pPr>
            <a:endParaRPr lang="en-GB" sz="1900" dirty="0">
              <a:latin typeface="+mn-lt"/>
            </a:endParaRPr>
          </a:p>
          <a:p>
            <a:pPr marL="468630" lvl="1" indent="0">
              <a:buSzPct val="100000"/>
              <a:buNone/>
            </a:pPr>
            <a:r>
              <a:rPr lang="en-GB" sz="1600" dirty="0">
                <a:latin typeface="+mn-lt"/>
                <a:hlinkClick r:id="rId3"/>
              </a:rPr>
              <a:t>Appreciative Inquiry and Public Dialogue: An Approach to Community Change | SpringerLink</a:t>
            </a:r>
            <a:r>
              <a:rPr lang="en-GB" sz="1600" dirty="0">
                <a:latin typeface="+mn-lt"/>
              </a:rPr>
              <a:t> (2002)</a:t>
            </a:r>
          </a:p>
          <a:p>
            <a:pPr marL="228600" lvl="0" indent="-64135" rtl="0">
              <a:spcBef>
                <a:spcPts val="1000"/>
              </a:spcBef>
              <a:spcAft>
                <a:spcPts val="0"/>
              </a:spcAft>
              <a:buClr>
                <a:schemeClr val="dk1"/>
              </a:buClr>
              <a:buSzPct val="100000"/>
              <a:buNone/>
            </a:pPr>
            <a:endParaRPr lang="en-GB" sz="1900" dirty="0"/>
          </a:p>
        </p:txBody>
      </p:sp>
      <p:pic>
        <p:nvPicPr>
          <p:cNvPr id="3" name="Picture 2" descr="Diagram&#10;&#10;Description automatically generated">
            <a:extLst>
              <a:ext uri="{FF2B5EF4-FFF2-40B4-BE49-F238E27FC236}">
                <a16:creationId xmlns:a16="http://schemas.microsoft.com/office/drawing/2014/main" id="{DE9EED92-E9EF-B600-0FDD-C1A4192DFC76}"/>
              </a:ext>
            </a:extLst>
          </p:cNvPr>
          <p:cNvPicPr>
            <a:picLocks noChangeAspect="1"/>
          </p:cNvPicPr>
          <p:nvPr/>
        </p:nvPicPr>
        <p:blipFill rotWithShape="1">
          <a:blip r:embed="rId4"/>
          <a:srcRect r="2574" b="-3"/>
          <a:stretch/>
        </p:blipFill>
        <p:spPr>
          <a:xfrm>
            <a:off x="7675658" y="2093976"/>
            <a:ext cx="3941064" cy="409651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2"/>
        <p:cNvGrpSpPr/>
        <p:nvPr/>
      </p:nvGrpSpPr>
      <p:grpSpPr>
        <a:xfrm>
          <a:off x="0" y="0"/>
          <a:ext cx="0" cy="0"/>
          <a:chOff x="0" y="0"/>
          <a:chExt cx="0" cy="0"/>
        </a:xfrm>
      </p:grpSpPr>
      <p:sp useBgFill="1">
        <p:nvSpPr>
          <p:cNvPr id="104" name="Rectangle 103">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Google Shape;93;p2"/>
          <p:cNvSpPr txBox="1">
            <a:spLocks noGrp="1"/>
          </p:cNvSpPr>
          <p:nvPr>
            <p:ph type="title"/>
          </p:nvPr>
        </p:nvSpPr>
        <p:spPr>
          <a:xfrm>
            <a:off x="838200" y="365125"/>
            <a:ext cx="10515600" cy="1325563"/>
          </a:xfrm>
          <a:prstGeom prst="rect">
            <a:avLst/>
          </a:prstGeom>
        </p:spPr>
        <p:txBody>
          <a:bodyPr spcFirstLastPara="1" lIns="91425" tIns="45700" rIns="91425" bIns="45700" anchorCtr="0">
            <a:normAutofit/>
          </a:bodyPr>
          <a:lstStyle/>
          <a:p>
            <a:pPr marL="0" lvl="0" indent="0" rtl="0">
              <a:spcBef>
                <a:spcPts val="0"/>
              </a:spcBef>
              <a:spcAft>
                <a:spcPts val="0"/>
              </a:spcAft>
              <a:buClr>
                <a:schemeClr val="dk1"/>
              </a:buClr>
              <a:buSzPct val="100000"/>
              <a:buFont typeface="Calibri"/>
              <a:buNone/>
            </a:pPr>
            <a:r>
              <a:rPr lang="en-GB" dirty="0">
                <a:latin typeface="+mj-lt"/>
              </a:rPr>
              <a:t>Methods</a:t>
            </a:r>
          </a:p>
        </p:txBody>
      </p:sp>
      <p:sp>
        <p:nvSpPr>
          <p:cNvPr id="108" name="Arc 10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4" name="Google Shape;94;p2"/>
          <p:cNvSpPr txBox="1">
            <a:spLocks noGrp="1"/>
          </p:cNvSpPr>
          <p:nvPr>
            <p:ph type="body" idx="1"/>
          </p:nvPr>
        </p:nvSpPr>
        <p:spPr>
          <a:xfrm>
            <a:off x="838200" y="1825625"/>
            <a:ext cx="10515600" cy="4351338"/>
          </a:xfrm>
          <a:prstGeom prst="rect">
            <a:avLst/>
          </a:prstGeom>
        </p:spPr>
        <p:txBody>
          <a:bodyPr spcFirstLastPara="1" lIns="91425" tIns="45700" rIns="91425" bIns="45700" anchorCtr="0">
            <a:normAutofit fontScale="92500" lnSpcReduction="20000"/>
          </a:bodyPr>
          <a:lstStyle/>
          <a:p>
            <a:pPr marL="685800" lvl="1" indent="-217170" rtl="0">
              <a:spcBef>
                <a:spcPts val="500"/>
              </a:spcBef>
              <a:spcAft>
                <a:spcPts val="0"/>
              </a:spcAft>
              <a:buClr>
                <a:schemeClr val="dk1"/>
              </a:buClr>
              <a:buSzPct val="100000"/>
              <a:buChar char="•"/>
            </a:pPr>
            <a:r>
              <a:rPr lang="en-GB" dirty="0">
                <a:effectLst/>
                <a:latin typeface="+mn-lt"/>
                <a:ea typeface="Calibri" panose="020F0502020204030204" pitchFamily="34" charset="0"/>
              </a:rPr>
              <a:t>Stage 1- VCSE partners conducted qualitative semi-structured interviews with past/present service users living with T2DM</a:t>
            </a:r>
          </a:p>
          <a:p>
            <a:pPr marL="685800" lvl="1" indent="-217170" rtl="0">
              <a:spcBef>
                <a:spcPts val="500"/>
              </a:spcBef>
              <a:spcAft>
                <a:spcPts val="0"/>
              </a:spcAft>
              <a:buClr>
                <a:schemeClr val="dk1"/>
              </a:buClr>
              <a:buSzPct val="100000"/>
              <a:buChar char="•"/>
            </a:pPr>
            <a:endParaRPr lang="en-GB" dirty="0">
              <a:latin typeface="+mn-lt"/>
            </a:endParaRPr>
          </a:p>
          <a:p>
            <a:pPr marL="685800" lvl="1" indent="-217170" rtl="0">
              <a:spcBef>
                <a:spcPts val="500"/>
              </a:spcBef>
              <a:spcAft>
                <a:spcPts val="0"/>
              </a:spcAft>
              <a:buClr>
                <a:schemeClr val="dk1"/>
              </a:buClr>
              <a:buSzPct val="100000"/>
              <a:buChar char="•"/>
            </a:pPr>
            <a:r>
              <a:rPr lang="en-GB" dirty="0">
                <a:latin typeface="+mn-lt"/>
              </a:rPr>
              <a:t>Stage 2- SHU transcription and qualitative framework analysis by 3 researchers following the 5 stages:</a:t>
            </a:r>
          </a:p>
          <a:p>
            <a:pPr marL="1143000" lvl="2" indent="-217170">
              <a:buSzPct val="100000"/>
            </a:pPr>
            <a:r>
              <a:rPr lang="en-GB" dirty="0">
                <a:latin typeface="+mn-lt"/>
              </a:rPr>
              <a:t>familiarising (reading and rereading data transcripts)</a:t>
            </a:r>
          </a:p>
          <a:p>
            <a:pPr marL="1143000" lvl="2" indent="-217170">
              <a:buSzPct val="100000"/>
            </a:pPr>
            <a:r>
              <a:rPr lang="en-GB" dirty="0">
                <a:latin typeface="+mn-lt"/>
              </a:rPr>
              <a:t>identifying a thematic framework (the theory change thematic framework informed the analysis)</a:t>
            </a:r>
          </a:p>
          <a:p>
            <a:pPr marL="1143000" lvl="2" indent="-217170">
              <a:buSzPct val="100000"/>
            </a:pPr>
            <a:r>
              <a:rPr lang="en-GB" dirty="0">
                <a:latin typeface="+mn-lt"/>
              </a:rPr>
              <a:t>indexing (entered short summaries into the coding frame)</a:t>
            </a:r>
          </a:p>
          <a:p>
            <a:pPr marL="1143000" lvl="2" indent="-217170">
              <a:buSzPct val="100000"/>
            </a:pPr>
            <a:r>
              <a:rPr lang="en-GB" dirty="0">
                <a:latin typeface="+mn-lt"/>
              </a:rPr>
              <a:t>charting (entering themes into a matrix using columns and rows for summarised data)</a:t>
            </a:r>
          </a:p>
          <a:p>
            <a:pPr marL="1143000" lvl="2" indent="-217170">
              <a:buSzPct val="100000"/>
            </a:pPr>
            <a:r>
              <a:rPr lang="en-GB" dirty="0">
                <a:latin typeface="+mn-lt"/>
              </a:rPr>
              <a:t>mapping and interpretation (comparing and contrasting data excerpts, searching for patterns, and seeking explanations for patterns in the data). </a:t>
            </a:r>
          </a:p>
          <a:p>
            <a:pPr marL="685800" lvl="1" indent="-217170" rtl="0">
              <a:spcBef>
                <a:spcPts val="500"/>
              </a:spcBef>
              <a:spcAft>
                <a:spcPts val="0"/>
              </a:spcAft>
              <a:buClr>
                <a:schemeClr val="dk1"/>
              </a:buClr>
              <a:buSzPct val="100000"/>
              <a:buChar char="•"/>
            </a:pPr>
            <a:endParaRPr lang="en-GB" dirty="0">
              <a:latin typeface="+mn-lt"/>
            </a:endParaRPr>
          </a:p>
          <a:p>
            <a:pPr marL="685800" lvl="1" indent="-217170" rtl="0">
              <a:spcBef>
                <a:spcPts val="500"/>
              </a:spcBef>
              <a:spcAft>
                <a:spcPts val="0"/>
              </a:spcAft>
              <a:buClr>
                <a:schemeClr val="dk1"/>
              </a:buClr>
              <a:buSzPct val="100000"/>
              <a:buChar char="•"/>
            </a:pPr>
            <a:r>
              <a:rPr lang="en-GB" dirty="0">
                <a:latin typeface="+mn-lt"/>
              </a:rPr>
              <a:t>Stage 3 – Synthesis of findings involving drafting and sharing results with all participants, providers and participants to refine and sense-check data findings for fidelity</a:t>
            </a:r>
          </a:p>
          <a:p>
            <a:pPr marL="0" lvl="0" indent="0" rtl="0">
              <a:spcBef>
                <a:spcPts val="1000"/>
              </a:spcBef>
              <a:spcAft>
                <a:spcPts val="0"/>
              </a:spcAft>
              <a:buClr>
                <a:schemeClr val="dk1"/>
              </a:buClr>
              <a:buSzPct val="100000"/>
              <a:buNone/>
            </a:pPr>
            <a:endParaRPr lang="en-GB" dirty="0"/>
          </a:p>
          <a:p>
            <a:pPr marL="228600" lvl="0" indent="-64135" rtl="0">
              <a:spcBef>
                <a:spcPts val="1000"/>
              </a:spcBef>
              <a:spcAft>
                <a:spcPts val="0"/>
              </a:spcAft>
              <a:buClr>
                <a:schemeClr val="dk1"/>
              </a:buClr>
              <a:buSzPct val="100000"/>
              <a:buNone/>
            </a:pPr>
            <a:endParaRPr lang="en-GB" dirty="0"/>
          </a:p>
        </p:txBody>
      </p:sp>
    </p:spTree>
    <p:extLst>
      <p:ext uri="{BB962C8B-B14F-4D97-AF65-F5344CB8AC3E}">
        <p14:creationId xmlns:p14="http://schemas.microsoft.com/office/powerpoint/2010/main" val="370235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olourful carved figures of humans">
            <a:extLst>
              <a:ext uri="{FF2B5EF4-FFF2-40B4-BE49-F238E27FC236}">
                <a16:creationId xmlns:a16="http://schemas.microsoft.com/office/drawing/2014/main" id="{28F99549-E888-FCAD-F915-6E25F6C7855C}"/>
              </a:ext>
            </a:extLst>
          </p:cNvPr>
          <p:cNvPicPr>
            <a:picLocks noChangeAspect="1"/>
          </p:cNvPicPr>
          <p:nvPr/>
        </p:nvPicPr>
        <p:blipFill rotWithShape="1">
          <a:blip r:embed="rId3"/>
          <a:srcRect t="21053"/>
          <a:stretch/>
        </p:blipFill>
        <p:spPr>
          <a:xfrm>
            <a:off x="-3047" y="10"/>
            <a:ext cx="12191999" cy="6857990"/>
          </a:xfrm>
          <a:prstGeom prst="rect">
            <a:avLst/>
          </a:prstGeom>
        </p:spPr>
      </p:pic>
      <p:sp>
        <p:nvSpPr>
          <p:cNvPr id="13" name="Rectangle 1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16CE5E-E189-45E0-8E50-C47006F6EABE}"/>
              </a:ext>
            </a:extLst>
          </p:cNvPr>
          <p:cNvSpPr>
            <a:spLocks noGrp="1"/>
          </p:cNvSpPr>
          <p:nvPr>
            <p:ph type="title"/>
          </p:nvPr>
        </p:nvSpPr>
        <p:spPr>
          <a:xfrm>
            <a:off x="1097280" y="325550"/>
            <a:ext cx="10058400" cy="357477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spcBef>
                <a:spcPct val="0"/>
              </a:spcBef>
            </a:pPr>
            <a:r>
              <a:rPr lang="en-US" sz="5200" kern="1200">
                <a:solidFill>
                  <a:srgbClr val="FFFFFF"/>
                </a:solidFill>
                <a:latin typeface="+mj-lt"/>
                <a:ea typeface="+mj-ea"/>
                <a:cs typeface="+mj-cs"/>
              </a:rPr>
              <a:t>Participants</a:t>
            </a:r>
          </a:p>
        </p:txBody>
      </p:sp>
    </p:spTree>
    <p:extLst>
      <p:ext uri="{BB962C8B-B14F-4D97-AF65-F5344CB8AC3E}">
        <p14:creationId xmlns:p14="http://schemas.microsoft.com/office/powerpoint/2010/main" val="328730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58E12B-41A5-427C-72C3-6723E5D8BAC6}"/>
              </a:ext>
            </a:extLst>
          </p:cNvPr>
          <p:cNvSpPr>
            <a:spLocks noGrp="1"/>
          </p:cNvSpPr>
          <p:nvPr>
            <p:ph type="title"/>
          </p:nvPr>
        </p:nvSpPr>
        <p:spPr>
          <a:xfrm>
            <a:off x="956826" y="1112969"/>
            <a:ext cx="3937298" cy="4166010"/>
          </a:xfrm>
        </p:spPr>
        <p:txBody>
          <a:bodyPr>
            <a:normAutofit/>
          </a:bodyPr>
          <a:lstStyle/>
          <a:p>
            <a:r>
              <a:rPr lang="en-GB">
                <a:solidFill>
                  <a:srgbClr val="FFFFFF"/>
                </a:solidFill>
              </a:rPr>
              <a:t>Findings </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 Placeholder 2">
            <a:extLst>
              <a:ext uri="{FF2B5EF4-FFF2-40B4-BE49-F238E27FC236}">
                <a16:creationId xmlns:a16="http://schemas.microsoft.com/office/drawing/2014/main" id="{03E0B717-7C78-AC58-1517-B871993DEC2B}"/>
              </a:ext>
            </a:extLst>
          </p:cNvPr>
          <p:cNvSpPr>
            <a:spLocks noGrp="1"/>
          </p:cNvSpPr>
          <p:nvPr>
            <p:ph type="body" idx="1"/>
          </p:nvPr>
        </p:nvSpPr>
        <p:spPr>
          <a:xfrm>
            <a:off x="6096000" y="820880"/>
            <a:ext cx="5257799" cy="4889350"/>
          </a:xfrm>
        </p:spPr>
        <p:txBody>
          <a:bodyPr anchor="t">
            <a:normAutofit/>
          </a:bodyPr>
          <a:lstStyle/>
          <a:p>
            <a:pPr marL="114300" indent="0">
              <a:buNone/>
            </a:pPr>
            <a:r>
              <a:rPr lang="en-GB" dirty="0">
                <a:latin typeface="+mn-lt"/>
              </a:rPr>
              <a:t>Six key themes were identified: </a:t>
            </a:r>
          </a:p>
          <a:p>
            <a:r>
              <a:rPr lang="en-GB" dirty="0">
                <a:solidFill>
                  <a:srgbClr val="FF0000"/>
                </a:solidFill>
                <a:latin typeface="+mn-lt"/>
              </a:rPr>
              <a:t>1) Information sources and communication</a:t>
            </a:r>
          </a:p>
          <a:p>
            <a:r>
              <a:rPr lang="en-GB" dirty="0">
                <a:solidFill>
                  <a:schemeClr val="accent2"/>
                </a:solidFill>
                <a:latin typeface="+mn-lt"/>
              </a:rPr>
              <a:t>2) Trusted services and health professionals </a:t>
            </a:r>
          </a:p>
          <a:p>
            <a:r>
              <a:rPr lang="en-GB" dirty="0">
                <a:solidFill>
                  <a:schemeClr val="accent4"/>
                </a:solidFill>
                <a:latin typeface="+mn-lt"/>
              </a:rPr>
              <a:t>3) Personal diabetes journey </a:t>
            </a:r>
          </a:p>
          <a:p>
            <a:r>
              <a:rPr lang="en-GB" dirty="0">
                <a:solidFill>
                  <a:schemeClr val="accent6"/>
                </a:solidFill>
                <a:latin typeface="+mn-lt"/>
              </a:rPr>
              <a:t>4) Diet and nutrition choices </a:t>
            </a:r>
          </a:p>
          <a:p>
            <a:r>
              <a:rPr lang="en-GB" dirty="0">
                <a:solidFill>
                  <a:srgbClr val="00B0F0"/>
                </a:solidFill>
                <a:latin typeface="+mn-lt"/>
              </a:rPr>
              <a:t>5) Active self-management </a:t>
            </a:r>
          </a:p>
          <a:p>
            <a:r>
              <a:rPr lang="en-GB" dirty="0">
                <a:solidFill>
                  <a:srgbClr val="7030A0"/>
                </a:solidFill>
                <a:latin typeface="+mn-lt"/>
              </a:rPr>
              <a:t>6) Additional support	</a:t>
            </a:r>
            <a:r>
              <a:rPr lang="en-GB" dirty="0">
                <a:latin typeface="+mn-lt"/>
              </a:rPr>
              <a:t>	</a:t>
            </a:r>
            <a:r>
              <a:rPr lang="en-GB" dirty="0"/>
              <a:t>				</a:t>
            </a:r>
          </a:p>
          <a:p>
            <a:endParaRPr lang="en-GB"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322930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529F-39F1-E095-C62A-4C3B04941B43}"/>
              </a:ext>
            </a:extLst>
          </p:cNvPr>
          <p:cNvSpPr>
            <a:spLocks noGrp="1"/>
          </p:cNvSpPr>
          <p:nvPr>
            <p:ph type="title"/>
          </p:nvPr>
        </p:nvSpPr>
        <p:spPr/>
        <p:txBody>
          <a:bodyPr>
            <a:normAutofit/>
          </a:bodyPr>
          <a:lstStyle/>
          <a:p>
            <a:r>
              <a:rPr lang="en-GB" dirty="0">
                <a:solidFill>
                  <a:srgbClr val="FF0000"/>
                </a:solidFill>
                <a:latin typeface="+mj-lt"/>
              </a:rPr>
              <a:t>Theme 1: Information sources and communication</a:t>
            </a:r>
          </a:p>
        </p:txBody>
      </p:sp>
      <p:sp>
        <p:nvSpPr>
          <p:cNvPr id="3" name="Text Placeholder 2">
            <a:extLst>
              <a:ext uri="{FF2B5EF4-FFF2-40B4-BE49-F238E27FC236}">
                <a16:creationId xmlns:a16="http://schemas.microsoft.com/office/drawing/2014/main" id="{11D9981B-D617-7E73-71E0-4F2D88219DBF}"/>
              </a:ext>
            </a:extLst>
          </p:cNvPr>
          <p:cNvSpPr>
            <a:spLocks noGrp="1"/>
          </p:cNvSpPr>
          <p:nvPr>
            <p:ph type="body" idx="1"/>
          </p:nvPr>
        </p:nvSpPr>
        <p:spPr>
          <a:xfrm>
            <a:off x="236306" y="1825625"/>
            <a:ext cx="11630346" cy="4924496"/>
          </a:xfrm>
        </p:spPr>
        <p:txBody>
          <a:bodyPr>
            <a:normAutofit/>
          </a:bodyPr>
          <a:lstStyle/>
          <a:p>
            <a:r>
              <a:rPr lang="en-GB" sz="2400" dirty="0"/>
              <a:t>Commonly participants received early advice and guidance which was generic and not tailored or culturally appropriate </a:t>
            </a:r>
          </a:p>
          <a:p>
            <a:r>
              <a:rPr lang="en-GB" sz="2400" dirty="0"/>
              <a:t>DESMOND courses were received variably by the participants, as was information provided by their health care professionals (HCPs)</a:t>
            </a:r>
          </a:p>
          <a:p>
            <a:r>
              <a:rPr lang="en-GB" sz="2400" dirty="0">
                <a:latin typeface="Calibri" panose="020F0502020204030204" pitchFamily="34" charset="0"/>
                <a:ea typeface="Calibri" panose="020F0502020204030204" pitchFamily="34" charset="0"/>
                <a:cs typeface="Calibri" panose="020F0502020204030204" pitchFamily="34" charset="0"/>
              </a:rPr>
              <a:t>Many felt that information from professionals wasn’t available </a:t>
            </a:r>
            <a:br>
              <a:rPr lang="en-GB" sz="2400" dirty="0">
                <a:latin typeface="Calibri" panose="020F0502020204030204" pitchFamily="34" charset="0"/>
                <a:ea typeface="Calibri" panose="020F0502020204030204" pitchFamily="34" charset="0"/>
                <a:cs typeface="Calibri" panose="020F0502020204030204" pitchFamily="34" charset="0"/>
              </a:rPr>
            </a:br>
            <a:r>
              <a:rPr lang="en-GB" sz="2400" dirty="0">
                <a:latin typeface="Calibri" panose="020F0502020204030204" pitchFamily="34" charset="0"/>
                <a:ea typeface="Calibri" panose="020F0502020204030204" pitchFamily="34" charset="0"/>
                <a:cs typeface="Calibri" panose="020F0502020204030204" pitchFamily="34" charset="0"/>
              </a:rPr>
              <a:t>when they were ready to accept it or when they needed </a:t>
            </a:r>
            <a:br>
              <a:rPr lang="en-GB" sz="2400" dirty="0">
                <a:latin typeface="Calibri" panose="020F0502020204030204" pitchFamily="34" charset="0"/>
                <a:ea typeface="Calibri" panose="020F0502020204030204" pitchFamily="34" charset="0"/>
                <a:cs typeface="Calibri" panose="020F0502020204030204" pitchFamily="34" charset="0"/>
              </a:rPr>
            </a:br>
            <a:r>
              <a:rPr lang="en-GB" sz="2400" dirty="0">
                <a:latin typeface="Calibri" panose="020F0502020204030204" pitchFamily="34" charset="0"/>
                <a:ea typeface="Calibri" panose="020F0502020204030204" pitchFamily="34" charset="0"/>
                <a:cs typeface="Calibri" panose="020F0502020204030204" pitchFamily="34" charset="0"/>
              </a:rPr>
              <a:t>reassurance. </a:t>
            </a:r>
          </a:p>
          <a:p>
            <a:r>
              <a:rPr lang="en-GB" sz="2400" dirty="0">
                <a:latin typeface="Calibri" panose="020F0502020204030204" pitchFamily="34" charset="0"/>
                <a:ea typeface="Calibri" panose="020F0502020204030204" pitchFamily="34" charset="0"/>
                <a:cs typeface="Calibri" panose="020F0502020204030204" pitchFamily="34" charset="0"/>
              </a:rPr>
              <a:t>They readily turned to the internet and friends or family </a:t>
            </a:r>
            <a:br>
              <a:rPr lang="en-GB" sz="2400" dirty="0">
                <a:latin typeface="Calibri" panose="020F0502020204030204" pitchFamily="34" charset="0"/>
                <a:ea typeface="Calibri" panose="020F0502020204030204" pitchFamily="34" charset="0"/>
                <a:cs typeface="Calibri" panose="020F0502020204030204" pitchFamily="34" charset="0"/>
              </a:rPr>
            </a:br>
            <a:r>
              <a:rPr lang="en-GB" sz="2400" dirty="0">
                <a:latin typeface="Calibri" panose="020F0502020204030204" pitchFamily="34" charset="0"/>
                <a:ea typeface="Calibri" panose="020F0502020204030204" pitchFamily="34" charset="0"/>
                <a:cs typeface="Calibri" panose="020F0502020204030204" pitchFamily="34" charset="0"/>
              </a:rPr>
              <a:t>members for advice in the absence of HCPs, </a:t>
            </a:r>
            <a:br>
              <a:rPr lang="en-GB" sz="2400" dirty="0">
                <a:latin typeface="Calibri" panose="020F0502020204030204" pitchFamily="34" charset="0"/>
                <a:ea typeface="Calibri" panose="020F0502020204030204" pitchFamily="34" charset="0"/>
                <a:cs typeface="Calibri" panose="020F0502020204030204" pitchFamily="34" charset="0"/>
              </a:rPr>
            </a:br>
            <a:r>
              <a:rPr lang="en-GB" sz="2400" dirty="0">
                <a:latin typeface="Calibri" panose="020F0502020204030204" pitchFamily="34" charset="0"/>
                <a:ea typeface="Calibri" panose="020F0502020204030204" pitchFamily="34" charset="0"/>
                <a:cs typeface="Calibri" panose="020F0502020204030204" pitchFamily="34" charset="0"/>
              </a:rPr>
              <a:t>accessing evidence of variable quality</a:t>
            </a:r>
          </a:p>
          <a:p>
            <a:endParaRPr lang="en-GB" sz="1800" b="1" dirty="0">
              <a:latin typeface="Calibri" panose="020F0502020204030204" pitchFamily="34" charset="0"/>
              <a:ea typeface="Calibri" panose="020F0502020204030204" pitchFamily="34" charset="0"/>
              <a:cs typeface="Calibri" panose="020F0502020204030204" pitchFamily="34" charset="0"/>
            </a:endParaRPr>
          </a:p>
          <a:p>
            <a:endParaRPr lang="en-GB" sz="1800" dirty="0">
              <a:effectLst/>
              <a:latin typeface="Calibri" panose="020F0502020204030204" pitchFamily="34" charset="0"/>
              <a:ea typeface="Calibri" panose="020F0502020204030204" pitchFamily="34" charset="0"/>
            </a:endParaRPr>
          </a:p>
          <a:p>
            <a:endParaRPr lang="en-GB" dirty="0"/>
          </a:p>
        </p:txBody>
      </p:sp>
      <p:sp>
        <p:nvSpPr>
          <p:cNvPr id="4" name="Speech Bubble: Oval 3">
            <a:extLst>
              <a:ext uri="{FF2B5EF4-FFF2-40B4-BE49-F238E27FC236}">
                <a16:creationId xmlns:a16="http://schemas.microsoft.com/office/drawing/2014/main" id="{D88217B7-1620-36A3-5F01-DEBA8B1BFE73}"/>
              </a:ext>
            </a:extLst>
          </p:cNvPr>
          <p:cNvSpPr/>
          <p:nvPr/>
        </p:nvSpPr>
        <p:spPr>
          <a:xfrm>
            <a:off x="7715892" y="3647326"/>
            <a:ext cx="4006921" cy="2732926"/>
          </a:xfrm>
          <a:prstGeom prst="wedgeEllipseCallout">
            <a:avLst>
              <a:gd name="adj1" fmla="val -45192"/>
              <a:gd name="adj2" fmla="val 6024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latin typeface="Bradley Hand ITC" panose="03070402050302030203" pitchFamily="66" charset="0"/>
              </a:rPr>
              <a:t>They told me to watch my diet, watch what I eat- plenty greens, less carbs, and to exercise and that will keep my blood sugars down (White British Male, 65+ years )</a:t>
            </a:r>
          </a:p>
        </p:txBody>
      </p:sp>
    </p:spTree>
    <p:extLst>
      <p:ext uri="{BB962C8B-B14F-4D97-AF65-F5344CB8AC3E}">
        <p14:creationId xmlns:p14="http://schemas.microsoft.com/office/powerpoint/2010/main" val="96235552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CBDCFBCEE26E4B8386C11312243D19" ma:contentTypeVersion="13" ma:contentTypeDescription="Create a new document." ma:contentTypeScope="" ma:versionID="58d7828c2cfc8de7a052d3c93c2243ba">
  <xsd:schema xmlns:xsd="http://www.w3.org/2001/XMLSchema" xmlns:xs="http://www.w3.org/2001/XMLSchema" xmlns:p="http://schemas.microsoft.com/office/2006/metadata/properties" xmlns:ns3="2d797236-ca5c-48b1-941f-fc797923433f" xmlns:ns4="a69a011e-98ef-49f6-b039-521047622f3e" targetNamespace="http://schemas.microsoft.com/office/2006/metadata/properties" ma:root="true" ma:fieldsID="137be760cfc8fe5d70cbf14daa84a86c" ns3:_="" ns4:_="">
    <xsd:import namespace="2d797236-ca5c-48b1-941f-fc797923433f"/>
    <xsd:import namespace="a69a011e-98ef-49f6-b039-521047622f3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97236-ca5c-48b1-941f-fc79792343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69a011e-98ef-49f6-b039-521047622f3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ECC54BC-D44D-4E26-9F86-D288A9EE2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797236-ca5c-48b1-941f-fc797923433f"/>
    <ds:schemaRef ds:uri="a69a011e-98ef-49f6-b039-521047622f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199B04-0A60-476E-8AEF-B811E251E71C}">
  <ds:schemaRefs>
    <ds:schemaRef ds:uri="http://schemas.microsoft.com/sharepoint/v3/contenttype/forms"/>
  </ds:schemaRefs>
</ds:datastoreItem>
</file>

<file path=customXml/itemProps3.xml><?xml version="1.0" encoding="utf-8"?>
<ds:datastoreItem xmlns:ds="http://schemas.openxmlformats.org/officeDocument/2006/customXml" ds:itemID="{52EB2556-4562-4EF9-B433-9799D525A737}">
  <ds:schemaRefs>
    <ds:schemaRef ds:uri="http://schemas.microsoft.com/office/2006/documentManagement/types"/>
    <ds:schemaRef ds:uri="http://purl.org/dc/terms/"/>
    <ds:schemaRef ds:uri="2d797236-ca5c-48b1-941f-fc797923433f"/>
    <ds:schemaRef ds:uri="a69a011e-98ef-49f6-b039-521047622f3e"/>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TM04033925[[fn=Droplet]]</Template>
  <TotalTime>542</TotalTime>
  <Words>2241</Words>
  <Application>Microsoft Office PowerPoint</Application>
  <PresentationFormat>Widescreen</PresentationFormat>
  <Paragraphs>107</Paragraphs>
  <Slides>17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Batang</vt:lpstr>
      <vt:lpstr>-apple-system</vt:lpstr>
      <vt:lpstr>Arial</vt:lpstr>
      <vt:lpstr>Bradley Hand ITC</vt:lpstr>
      <vt:lpstr>Calibri</vt:lpstr>
      <vt:lpstr>Office Theme</vt:lpstr>
      <vt:lpstr>Exploring the role of VCSE organisations in diabetes care of underserved communities  Lucie Nield, Sadiq Bhanbhro, Sally Fowler-Davis  06.07.2022</vt:lpstr>
      <vt:lpstr>Background</vt:lpstr>
      <vt:lpstr>Study context</vt:lpstr>
      <vt:lpstr>Aims &amp; Objectives</vt:lpstr>
      <vt:lpstr>Appreciative Inquiry (AI) </vt:lpstr>
      <vt:lpstr>Methods</vt:lpstr>
      <vt:lpstr>Participants</vt:lpstr>
      <vt:lpstr>Findings </vt:lpstr>
      <vt:lpstr>Theme 1: Information sources and communication</vt:lpstr>
      <vt:lpstr>Theme 2: Trusted services and health professionals </vt:lpstr>
      <vt:lpstr>Theme 3: Personal diabetes journey </vt:lpstr>
      <vt:lpstr>Theme 4: Diet and nutritional choices  </vt:lpstr>
      <vt:lpstr>Theme 5: Active self-management </vt:lpstr>
      <vt:lpstr>Theme 6: Additional Support</vt:lpstr>
      <vt:lpstr>Conclusion</vt:lpstr>
      <vt:lpstr>Impact of this study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results of the investigation into the impact of Voluntary and Community Sector (VCS) Services in the support for people with Type 2 Diabetes in Sheffield</dc:title>
  <dc:creator>Fowler-davis, Sally</dc:creator>
  <cp:lastModifiedBy>Nield, Lucie</cp:lastModifiedBy>
  <cp:revision>10</cp:revision>
  <dcterms:created xsi:type="dcterms:W3CDTF">2022-01-10T09:40:47Z</dcterms:created>
  <dcterms:modified xsi:type="dcterms:W3CDTF">2022-07-05T11:17:32Z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0x01010036CBDCFBCEE26E4B8386C11312243D19</vt:lpwstr>
  </property>
</Properties>
</file>