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9" r:id="rId3"/>
    <p:sldId id="265" r:id="rId4"/>
    <p:sldId id="278" r:id="rId5"/>
    <p:sldId id="276" r:id="rId6"/>
    <p:sldId id="277" r:id="rId7"/>
    <p:sldId id="267" r:id="rId8"/>
    <p:sldId id="268" r:id="rId9"/>
    <p:sldId id="269" r:id="rId10"/>
    <p:sldId id="258" r:id="rId11"/>
    <p:sldId id="260" r:id="rId12"/>
    <p:sldId id="261"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67881" autoAdjust="0"/>
  </p:normalViewPr>
  <p:slideViewPr>
    <p:cSldViewPr snapToGrid="0">
      <p:cViewPr varScale="1">
        <p:scale>
          <a:sx n="114" d="100"/>
          <a:sy n="114" d="100"/>
        </p:scale>
        <p:origin x="414"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A4F89-1562-4164-AFF4-7AA0D0479BFA}" type="datetimeFigureOut">
              <a:rPr lang="en-GB" smtClean="0"/>
              <a:t>06/07/2022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D2DF1-B44A-4C33-A578-AE402E9C431D}" type="slidenum">
              <a:rPr lang="en-GB" smtClean="0"/>
              <a:t>‹#›</a:t>
            </a:fld>
            <a:endParaRPr lang="en-GB"/>
          </a:p>
        </p:txBody>
      </p:sp>
    </p:spTree>
    <p:extLst>
      <p:ext uri="{BB962C8B-B14F-4D97-AF65-F5344CB8AC3E}">
        <p14:creationId xmlns:p14="http://schemas.microsoft.com/office/powerpoint/2010/main" val="3462501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Secondary data rationale:</a:t>
            </a:r>
            <a:r>
              <a:rPr lang="en-GB" dirty="0"/>
              <a:t> “</a:t>
            </a:r>
            <a:r>
              <a:rPr lang="en-GB" sz="1800" dirty="0">
                <a:effectLst/>
                <a:latin typeface="Calibri" panose="020F0502020204030204" pitchFamily="34" charset="0"/>
                <a:ea typeface="Calibri" panose="020F0502020204030204" pitchFamily="34" charset="0"/>
                <a:cs typeface="Arial" panose="020B0604020202020204" pitchFamily="34" charset="0"/>
              </a:rPr>
              <a:t>The second stage of the project involved analysing existing datasets to better understand the nature and extent of high consumption, using the UK as a case study. Secondary data sources linked to the three key domains of consumption (energy, transport, food) were explored to examine existing patterns of high consumption.”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cs typeface="Arial" panose="020B0604020202020204" pitchFamily="34" charset="0"/>
              </a:rPr>
              <a:t>Selection of areas: </a:t>
            </a:r>
            <a:r>
              <a:rPr lang="en-GB" sz="1800" dirty="0">
                <a:effectLst/>
                <a:latin typeface="Calibri" panose="020F0502020204030204" pitchFamily="34" charset="0"/>
                <a:cs typeface="Arial" panose="020B0604020202020204" pitchFamily="34" charset="0"/>
              </a:rPr>
              <a:t>“</a:t>
            </a:r>
            <a:r>
              <a:rPr lang="en-GB" sz="1800" dirty="0">
                <a:effectLst/>
                <a:latin typeface="Calibri" panose="020F0502020204030204" pitchFamily="34" charset="0"/>
                <a:ea typeface="Calibri" panose="020F0502020204030204" pitchFamily="34" charset="0"/>
                <a:cs typeface="Arial" panose="020B0604020202020204" pitchFamily="34" charset="0"/>
              </a:rPr>
              <a:t>These were selected because preliminary analysis of gas and electricity consumption pointed to notably high levels of consumption. These areas also provide a diverse geographical spread. Data examined included domestic energy (gas and electricity) consumption, residual fuel, road transport, household expenditure, and the National Travel Survey.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Times New Roman" panose="02020603050405020304" pitchFamily="18" charset="0"/>
                <a:ea typeface="MS Mincho" panose="02020609040205080304" pitchFamily="49" charset="-128"/>
              </a:rPr>
              <a:t>Analysis: </a:t>
            </a:r>
            <a:r>
              <a:rPr lang="en-GB" sz="1800" dirty="0">
                <a:effectLst/>
                <a:latin typeface="Times New Roman" panose="02020603050405020304" pitchFamily="18" charset="0"/>
                <a:ea typeface="MS Mincho" panose="02020609040205080304" pitchFamily="49" charset="-128"/>
              </a:rPr>
              <a:t>“Descriptive analysis was performed to establish consumption patterns, including mean consumption, and to identify any spatial patterns of consumption. Following this, geographical mapping was undertaken where possible (using QGIS) to explore differences in the selected areas of interest. These maps were compared with maps of the Index of Multiple Deprivation (IMD) to look for correlations.”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Interviews: </a:t>
            </a:r>
            <a:r>
              <a:rPr lang="en-GB" dirty="0"/>
              <a:t>“</a:t>
            </a:r>
            <a:r>
              <a:rPr lang="en-GB" sz="1800" dirty="0">
                <a:effectLst/>
                <a:latin typeface="Times New Roman" panose="02020603050405020304" pitchFamily="18" charset="0"/>
                <a:ea typeface="MS Mincho" panose="02020609040205080304" pitchFamily="49" charset="-128"/>
              </a:rPr>
              <a:t>We explored the ways in which problematic consumption was characterised and quantified in the working practices of participants, how their work addressed consumption behaviour, their suggestions for targeting high consumption, and whether they had any working definitions or suggestions for how sustainable and desirable levels of consumption could be described and attained.”</a:t>
            </a:r>
          </a:p>
          <a:p>
            <a:endParaRPr lang="en-GB" dirty="0"/>
          </a:p>
        </p:txBody>
      </p:sp>
      <p:sp>
        <p:nvSpPr>
          <p:cNvPr id="4" name="Slide Number Placeholder 3"/>
          <p:cNvSpPr>
            <a:spLocks noGrp="1"/>
          </p:cNvSpPr>
          <p:nvPr>
            <p:ph type="sldNum" sz="quarter" idx="5"/>
          </p:nvPr>
        </p:nvSpPr>
        <p:spPr/>
        <p:txBody>
          <a:bodyPr/>
          <a:lstStyle/>
          <a:p>
            <a:fld id="{2B0D2DF1-B44A-4C33-A578-AE402E9C431D}" type="slidenum">
              <a:rPr lang="en-GB" smtClean="0"/>
              <a:t>7</a:t>
            </a:fld>
            <a:endParaRPr lang="en-GB"/>
          </a:p>
        </p:txBody>
      </p:sp>
    </p:spTree>
    <p:extLst>
      <p:ext uri="{BB962C8B-B14F-4D97-AF65-F5344CB8AC3E}">
        <p14:creationId xmlns:p14="http://schemas.microsoft.com/office/powerpoint/2010/main" val="309253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In Sheffield, a city often described as one of two halves, the South-West area of the city – where deprivation is considerably lower than the North-East side of the city – has significantly higher levels of gas consumption. Electricity consumption was also much higher on the wealthier side of the city and within the city centre.</a:t>
            </a:r>
          </a:p>
          <a:p>
            <a:endParaRPr lang="en-GB" sz="1800" dirty="0">
              <a:effectLst/>
              <a:latin typeface="Calibri" panose="020F0502020204030204" pitchFamily="34" charset="0"/>
              <a:cs typeface="Arial" panose="020B0604020202020204" pitchFamily="34" charset="0"/>
            </a:endParaRPr>
          </a:p>
          <a:p>
            <a:r>
              <a:rPr lang="en-GB" sz="1800" dirty="0">
                <a:effectLst/>
                <a:latin typeface="Calibri" panose="020F0502020204030204" pitchFamily="34" charset="0"/>
                <a:cs typeface="Arial" panose="020B0604020202020204" pitchFamily="34" charset="0"/>
              </a:rPr>
              <a:t>We saw a similar story across the other case-study areas we focused on, with high levels of use of gas/electric negatively correlated with deprivation (based on Index of Multiple Deprivation). </a:t>
            </a:r>
            <a:endParaRPr lang="en-GB" dirty="0"/>
          </a:p>
        </p:txBody>
      </p:sp>
      <p:sp>
        <p:nvSpPr>
          <p:cNvPr id="4" name="Slide Number Placeholder 3"/>
          <p:cNvSpPr>
            <a:spLocks noGrp="1"/>
          </p:cNvSpPr>
          <p:nvPr>
            <p:ph type="sldNum" sz="quarter" idx="5"/>
          </p:nvPr>
        </p:nvSpPr>
        <p:spPr/>
        <p:txBody>
          <a:bodyPr/>
          <a:lstStyle/>
          <a:p>
            <a:fld id="{2B0D2DF1-B44A-4C33-A578-AE402E9C431D}" type="slidenum">
              <a:rPr lang="en-GB" smtClean="0"/>
              <a:t>8</a:t>
            </a:fld>
            <a:endParaRPr lang="en-GB"/>
          </a:p>
        </p:txBody>
      </p:sp>
    </p:spTree>
    <p:extLst>
      <p:ext uri="{BB962C8B-B14F-4D97-AF65-F5344CB8AC3E}">
        <p14:creationId xmlns:p14="http://schemas.microsoft.com/office/powerpoint/2010/main" val="3138571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A"/>
                </a:solidFill>
                <a:effectLst/>
                <a:latin typeface="Calibri" panose="020F0502020204030204" pitchFamily="34" charset="0"/>
                <a:ea typeface="Calibri" panose="020F0502020204030204" pitchFamily="34" charset="0"/>
                <a:cs typeface="Arial" panose="020B0604020202020204" pitchFamily="34" charset="0"/>
              </a:rPr>
              <a:t>Multiple vehicle households also spend more time travelling and make more trips. </a:t>
            </a:r>
          </a:p>
          <a:p>
            <a:endParaRPr lang="en-GB" sz="1800" dirty="0">
              <a:solidFill>
                <a:srgbClr val="00000A"/>
              </a:solidFill>
              <a:effectLst/>
              <a:latin typeface="Calibri" panose="020F0502020204030204" pitchFamily="34" charset="0"/>
              <a:cs typeface="Arial" panose="020B0604020202020204" pitchFamily="34" charset="0"/>
            </a:endParaRPr>
          </a:p>
          <a:p>
            <a:r>
              <a:rPr lang="en-GB" sz="1800" dirty="0">
                <a:solidFill>
                  <a:srgbClr val="00000A"/>
                </a:solidFill>
                <a:effectLst/>
                <a:latin typeface="Calibri" panose="020F0502020204030204" pitchFamily="34" charset="0"/>
                <a:cs typeface="Arial" panose="020B0604020202020204" pitchFamily="34" charset="0"/>
              </a:rPr>
              <a:t>Important to caution that for some (i.e. with mobilities difficulties, or in remote locations) needs can be more complex. </a:t>
            </a:r>
            <a:endParaRPr lang="en-GB" dirty="0"/>
          </a:p>
        </p:txBody>
      </p:sp>
      <p:sp>
        <p:nvSpPr>
          <p:cNvPr id="4" name="Slide Number Placeholder 3"/>
          <p:cNvSpPr>
            <a:spLocks noGrp="1"/>
          </p:cNvSpPr>
          <p:nvPr>
            <p:ph type="sldNum" sz="quarter" idx="5"/>
          </p:nvPr>
        </p:nvSpPr>
        <p:spPr/>
        <p:txBody>
          <a:bodyPr/>
          <a:lstStyle/>
          <a:p>
            <a:fld id="{2B0D2DF1-B44A-4C33-A578-AE402E9C431D}" type="slidenum">
              <a:rPr lang="en-GB" smtClean="0"/>
              <a:t>9</a:t>
            </a:fld>
            <a:endParaRPr lang="en-GB"/>
          </a:p>
        </p:txBody>
      </p:sp>
    </p:spTree>
    <p:extLst>
      <p:ext uri="{BB962C8B-B14F-4D97-AF65-F5344CB8AC3E}">
        <p14:creationId xmlns:p14="http://schemas.microsoft.com/office/powerpoint/2010/main" val="1465025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BAB1B-B48D-AC93-D04C-D9C8F3B4C9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DBCD233-80CE-BA7C-7F7D-79E601661B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9FA99C-3D85-C421-3876-93F4FD8D274C}"/>
              </a:ext>
            </a:extLst>
          </p:cNvPr>
          <p:cNvSpPr>
            <a:spLocks noGrp="1"/>
          </p:cNvSpPr>
          <p:nvPr>
            <p:ph type="dt" sz="half" idx="10"/>
          </p:nvPr>
        </p:nvSpPr>
        <p:spPr/>
        <p:txBody>
          <a:bodyPr/>
          <a:lstStyle/>
          <a:p>
            <a:fld id="{2803ED8E-BC5C-4B80-82E3-ADA4E9D87A1C}" type="datetimeFigureOut">
              <a:rPr lang="en-GB" smtClean="0"/>
              <a:t>06/07/2022</a:t>
            </a:fld>
            <a:endParaRPr lang="en-GB"/>
          </a:p>
        </p:txBody>
      </p:sp>
      <p:sp>
        <p:nvSpPr>
          <p:cNvPr id="5" name="Footer Placeholder 4">
            <a:extLst>
              <a:ext uri="{FF2B5EF4-FFF2-40B4-BE49-F238E27FC236}">
                <a16:creationId xmlns:a16="http://schemas.microsoft.com/office/drawing/2014/main" id="{150B2334-C55F-020F-B6CA-7C225EA8B5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B548B8-DA21-3CDC-21AB-0D569EEC2EA5}"/>
              </a:ext>
            </a:extLst>
          </p:cNvPr>
          <p:cNvSpPr>
            <a:spLocks noGrp="1"/>
          </p:cNvSpPr>
          <p:nvPr>
            <p:ph type="sldNum" sz="quarter" idx="12"/>
          </p:nvPr>
        </p:nvSpPr>
        <p:spPr/>
        <p:txBody>
          <a:bodyPr/>
          <a:lstStyle/>
          <a:p>
            <a:fld id="{E911D1A4-BAE4-4B3E-BB5E-587C2D1BAC16}" type="slidenum">
              <a:rPr lang="en-GB" smtClean="0"/>
              <a:t>‹#›</a:t>
            </a:fld>
            <a:endParaRPr lang="en-GB"/>
          </a:p>
        </p:txBody>
      </p:sp>
    </p:spTree>
    <p:extLst>
      <p:ext uri="{BB962C8B-B14F-4D97-AF65-F5344CB8AC3E}">
        <p14:creationId xmlns:p14="http://schemas.microsoft.com/office/powerpoint/2010/main" val="253881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75E57-699C-011D-05B5-BE9ACA6A98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A685C5-F1DD-BB8D-3FC7-55E2AABB60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267732-F6CA-CC19-3840-3EE93D253F69}"/>
              </a:ext>
            </a:extLst>
          </p:cNvPr>
          <p:cNvSpPr>
            <a:spLocks noGrp="1"/>
          </p:cNvSpPr>
          <p:nvPr>
            <p:ph type="dt" sz="half" idx="10"/>
          </p:nvPr>
        </p:nvSpPr>
        <p:spPr/>
        <p:txBody>
          <a:bodyPr/>
          <a:lstStyle/>
          <a:p>
            <a:fld id="{2803ED8E-BC5C-4B80-82E3-ADA4E9D87A1C}" type="datetimeFigureOut">
              <a:rPr lang="en-GB" smtClean="0"/>
              <a:t>06/07/2022</a:t>
            </a:fld>
            <a:endParaRPr lang="en-GB"/>
          </a:p>
        </p:txBody>
      </p:sp>
      <p:sp>
        <p:nvSpPr>
          <p:cNvPr id="5" name="Footer Placeholder 4">
            <a:extLst>
              <a:ext uri="{FF2B5EF4-FFF2-40B4-BE49-F238E27FC236}">
                <a16:creationId xmlns:a16="http://schemas.microsoft.com/office/drawing/2014/main" id="{B979BE8E-3AD5-22F8-404F-6647B61BB6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431DD2-AC37-57F0-5819-866D5B99A54C}"/>
              </a:ext>
            </a:extLst>
          </p:cNvPr>
          <p:cNvSpPr>
            <a:spLocks noGrp="1"/>
          </p:cNvSpPr>
          <p:nvPr>
            <p:ph type="sldNum" sz="quarter" idx="12"/>
          </p:nvPr>
        </p:nvSpPr>
        <p:spPr/>
        <p:txBody>
          <a:bodyPr/>
          <a:lstStyle/>
          <a:p>
            <a:fld id="{E911D1A4-BAE4-4B3E-BB5E-587C2D1BAC16}" type="slidenum">
              <a:rPr lang="en-GB" smtClean="0"/>
              <a:t>‹#›</a:t>
            </a:fld>
            <a:endParaRPr lang="en-GB"/>
          </a:p>
        </p:txBody>
      </p:sp>
    </p:spTree>
    <p:extLst>
      <p:ext uri="{BB962C8B-B14F-4D97-AF65-F5344CB8AC3E}">
        <p14:creationId xmlns:p14="http://schemas.microsoft.com/office/powerpoint/2010/main" val="3459885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54BDE5-6954-9552-0D65-59F9426B65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1798A0-A768-4767-2FCC-F1B99565AE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FB97DA-7A5F-F0A7-F906-61B5A51411D1}"/>
              </a:ext>
            </a:extLst>
          </p:cNvPr>
          <p:cNvSpPr>
            <a:spLocks noGrp="1"/>
          </p:cNvSpPr>
          <p:nvPr>
            <p:ph type="dt" sz="half" idx="10"/>
          </p:nvPr>
        </p:nvSpPr>
        <p:spPr/>
        <p:txBody>
          <a:bodyPr/>
          <a:lstStyle/>
          <a:p>
            <a:fld id="{2803ED8E-BC5C-4B80-82E3-ADA4E9D87A1C}" type="datetimeFigureOut">
              <a:rPr lang="en-GB" smtClean="0"/>
              <a:t>06/07/2022</a:t>
            </a:fld>
            <a:endParaRPr lang="en-GB"/>
          </a:p>
        </p:txBody>
      </p:sp>
      <p:sp>
        <p:nvSpPr>
          <p:cNvPr id="5" name="Footer Placeholder 4">
            <a:extLst>
              <a:ext uri="{FF2B5EF4-FFF2-40B4-BE49-F238E27FC236}">
                <a16:creationId xmlns:a16="http://schemas.microsoft.com/office/drawing/2014/main" id="{21BE988A-BC05-C68E-6F44-3C28546CB7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5F2230-817B-F196-D63C-794AB9E2778F}"/>
              </a:ext>
            </a:extLst>
          </p:cNvPr>
          <p:cNvSpPr>
            <a:spLocks noGrp="1"/>
          </p:cNvSpPr>
          <p:nvPr>
            <p:ph type="sldNum" sz="quarter" idx="12"/>
          </p:nvPr>
        </p:nvSpPr>
        <p:spPr/>
        <p:txBody>
          <a:bodyPr/>
          <a:lstStyle/>
          <a:p>
            <a:fld id="{E911D1A4-BAE4-4B3E-BB5E-587C2D1BAC16}" type="slidenum">
              <a:rPr lang="en-GB" smtClean="0"/>
              <a:t>‹#›</a:t>
            </a:fld>
            <a:endParaRPr lang="en-GB"/>
          </a:p>
        </p:txBody>
      </p:sp>
    </p:spTree>
    <p:extLst>
      <p:ext uri="{BB962C8B-B14F-4D97-AF65-F5344CB8AC3E}">
        <p14:creationId xmlns:p14="http://schemas.microsoft.com/office/powerpoint/2010/main" val="416629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D9D5-FF06-34A2-C88A-F2123D2CF7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0CF41B-6E95-62C2-D974-B9AD8138D4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31AB00-B451-99E7-DA42-5662B7816AF9}"/>
              </a:ext>
            </a:extLst>
          </p:cNvPr>
          <p:cNvSpPr>
            <a:spLocks noGrp="1"/>
          </p:cNvSpPr>
          <p:nvPr>
            <p:ph type="dt" sz="half" idx="10"/>
          </p:nvPr>
        </p:nvSpPr>
        <p:spPr/>
        <p:txBody>
          <a:bodyPr/>
          <a:lstStyle/>
          <a:p>
            <a:fld id="{2803ED8E-BC5C-4B80-82E3-ADA4E9D87A1C}" type="datetimeFigureOut">
              <a:rPr lang="en-GB" smtClean="0"/>
              <a:t>06/07/2022</a:t>
            </a:fld>
            <a:endParaRPr lang="en-GB"/>
          </a:p>
        </p:txBody>
      </p:sp>
      <p:sp>
        <p:nvSpPr>
          <p:cNvPr id="5" name="Footer Placeholder 4">
            <a:extLst>
              <a:ext uri="{FF2B5EF4-FFF2-40B4-BE49-F238E27FC236}">
                <a16:creationId xmlns:a16="http://schemas.microsoft.com/office/drawing/2014/main" id="{4BB930AE-77FE-9492-C16F-CD5333AA12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7E052A-875F-EC6D-FED4-5225CE81831B}"/>
              </a:ext>
            </a:extLst>
          </p:cNvPr>
          <p:cNvSpPr>
            <a:spLocks noGrp="1"/>
          </p:cNvSpPr>
          <p:nvPr>
            <p:ph type="sldNum" sz="quarter" idx="12"/>
          </p:nvPr>
        </p:nvSpPr>
        <p:spPr/>
        <p:txBody>
          <a:bodyPr/>
          <a:lstStyle/>
          <a:p>
            <a:fld id="{E911D1A4-BAE4-4B3E-BB5E-587C2D1BAC16}" type="slidenum">
              <a:rPr lang="en-GB" smtClean="0"/>
              <a:t>‹#›</a:t>
            </a:fld>
            <a:endParaRPr lang="en-GB"/>
          </a:p>
        </p:txBody>
      </p:sp>
    </p:spTree>
    <p:extLst>
      <p:ext uri="{BB962C8B-B14F-4D97-AF65-F5344CB8AC3E}">
        <p14:creationId xmlns:p14="http://schemas.microsoft.com/office/powerpoint/2010/main" val="266484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56F50-E5B2-B827-6F30-D7D0E056EC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F080FCF-6146-9AF7-1CB9-836A1A6EDE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C480F2-2FD4-DCD2-DA59-3C5EA3FC8631}"/>
              </a:ext>
            </a:extLst>
          </p:cNvPr>
          <p:cNvSpPr>
            <a:spLocks noGrp="1"/>
          </p:cNvSpPr>
          <p:nvPr>
            <p:ph type="dt" sz="half" idx="10"/>
          </p:nvPr>
        </p:nvSpPr>
        <p:spPr/>
        <p:txBody>
          <a:bodyPr/>
          <a:lstStyle/>
          <a:p>
            <a:fld id="{2803ED8E-BC5C-4B80-82E3-ADA4E9D87A1C}" type="datetimeFigureOut">
              <a:rPr lang="en-GB" smtClean="0"/>
              <a:t>06/07/2022</a:t>
            </a:fld>
            <a:endParaRPr lang="en-GB"/>
          </a:p>
        </p:txBody>
      </p:sp>
      <p:sp>
        <p:nvSpPr>
          <p:cNvPr id="5" name="Footer Placeholder 4">
            <a:extLst>
              <a:ext uri="{FF2B5EF4-FFF2-40B4-BE49-F238E27FC236}">
                <a16:creationId xmlns:a16="http://schemas.microsoft.com/office/drawing/2014/main" id="{9BA3D1ED-654F-A986-1356-E45C0C4F1E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D8DA75-3F8D-1D09-21D3-90741679E58C}"/>
              </a:ext>
            </a:extLst>
          </p:cNvPr>
          <p:cNvSpPr>
            <a:spLocks noGrp="1"/>
          </p:cNvSpPr>
          <p:nvPr>
            <p:ph type="sldNum" sz="quarter" idx="12"/>
          </p:nvPr>
        </p:nvSpPr>
        <p:spPr/>
        <p:txBody>
          <a:bodyPr/>
          <a:lstStyle/>
          <a:p>
            <a:fld id="{E911D1A4-BAE4-4B3E-BB5E-587C2D1BAC16}" type="slidenum">
              <a:rPr lang="en-GB" smtClean="0"/>
              <a:t>‹#›</a:t>
            </a:fld>
            <a:endParaRPr lang="en-GB"/>
          </a:p>
        </p:txBody>
      </p:sp>
    </p:spTree>
    <p:extLst>
      <p:ext uri="{BB962C8B-B14F-4D97-AF65-F5344CB8AC3E}">
        <p14:creationId xmlns:p14="http://schemas.microsoft.com/office/powerpoint/2010/main" val="397135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869CF-993A-DFF2-B52D-8EC53CC4F2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06C1E4-9804-BECA-B1F0-639EE3767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D6609B-7516-917F-A8E2-FA948D1474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5E9DF0-EE2D-E3F5-410D-A532DB4D81EA}"/>
              </a:ext>
            </a:extLst>
          </p:cNvPr>
          <p:cNvSpPr>
            <a:spLocks noGrp="1"/>
          </p:cNvSpPr>
          <p:nvPr>
            <p:ph type="dt" sz="half" idx="10"/>
          </p:nvPr>
        </p:nvSpPr>
        <p:spPr/>
        <p:txBody>
          <a:bodyPr/>
          <a:lstStyle/>
          <a:p>
            <a:fld id="{2803ED8E-BC5C-4B80-82E3-ADA4E9D87A1C}" type="datetimeFigureOut">
              <a:rPr lang="en-GB" smtClean="0"/>
              <a:t>06/07/2022</a:t>
            </a:fld>
            <a:endParaRPr lang="en-GB"/>
          </a:p>
        </p:txBody>
      </p:sp>
      <p:sp>
        <p:nvSpPr>
          <p:cNvPr id="6" name="Footer Placeholder 5">
            <a:extLst>
              <a:ext uri="{FF2B5EF4-FFF2-40B4-BE49-F238E27FC236}">
                <a16:creationId xmlns:a16="http://schemas.microsoft.com/office/drawing/2014/main" id="{9DF1C3F8-5546-7E18-1BC3-D7FEBCD7FD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62113B-0411-9F12-185D-200A80680AA9}"/>
              </a:ext>
            </a:extLst>
          </p:cNvPr>
          <p:cNvSpPr>
            <a:spLocks noGrp="1"/>
          </p:cNvSpPr>
          <p:nvPr>
            <p:ph type="sldNum" sz="quarter" idx="12"/>
          </p:nvPr>
        </p:nvSpPr>
        <p:spPr/>
        <p:txBody>
          <a:bodyPr/>
          <a:lstStyle/>
          <a:p>
            <a:fld id="{E911D1A4-BAE4-4B3E-BB5E-587C2D1BAC16}" type="slidenum">
              <a:rPr lang="en-GB" smtClean="0"/>
              <a:t>‹#›</a:t>
            </a:fld>
            <a:endParaRPr lang="en-GB"/>
          </a:p>
        </p:txBody>
      </p:sp>
    </p:spTree>
    <p:extLst>
      <p:ext uri="{BB962C8B-B14F-4D97-AF65-F5344CB8AC3E}">
        <p14:creationId xmlns:p14="http://schemas.microsoft.com/office/powerpoint/2010/main" val="27215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4026-3697-0C16-4F79-A84719728B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4AFCB1-F1FD-A458-EE58-8659D97AA1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DFF35A-4626-743D-3681-4619FF4D12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DEDB1D-9574-4491-2861-7C550F2D5C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7A59E0-14FC-5A7F-BCF7-06BD8BBC81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4ABDFF-DE21-E2A8-B0CE-8E484FABF8A2}"/>
              </a:ext>
            </a:extLst>
          </p:cNvPr>
          <p:cNvSpPr>
            <a:spLocks noGrp="1"/>
          </p:cNvSpPr>
          <p:nvPr>
            <p:ph type="dt" sz="half" idx="10"/>
          </p:nvPr>
        </p:nvSpPr>
        <p:spPr/>
        <p:txBody>
          <a:bodyPr/>
          <a:lstStyle/>
          <a:p>
            <a:fld id="{2803ED8E-BC5C-4B80-82E3-ADA4E9D87A1C}" type="datetimeFigureOut">
              <a:rPr lang="en-GB" smtClean="0"/>
              <a:t>06/07/2022</a:t>
            </a:fld>
            <a:endParaRPr lang="en-GB"/>
          </a:p>
        </p:txBody>
      </p:sp>
      <p:sp>
        <p:nvSpPr>
          <p:cNvPr id="8" name="Footer Placeholder 7">
            <a:extLst>
              <a:ext uri="{FF2B5EF4-FFF2-40B4-BE49-F238E27FC236}">
                <a16:creationId xmlns:a16="http://schemas.microsoft.com/office/drawing/2014/main" id="{617B2766-C662-1554-1412-CD1DFE1336E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E75B55-5605-E0D3-D061-B1D7F55B55D2}"/>
              </a:ext>
            </a:extLst>
          </p:cNvPr>
          <p:cNvSpPr>
            <a:spLocks noGrp="1"/>
          </p:cNvSpPr>
          <p:nvPr>
            <p:ph type="sldNum" sz="quarter" idx="12"/>
          </p:nvPr>
        </p:nvSpPr>
        <p:spPr/>
        <p:txBody>
          <a:bodyPr/>
          <a:lstStyle/>
          <a:p>
            <a:fld id="{E911D1A4-BAE4-4B3E-BB5E-587C2D1BAC16}" type="slidenum">
              <a:rPr lang="en-GB" smtClean="0"/>
              <a:t>‹#›</a:t>
            </a:fld>
            <a:endParaRPr lang="en-GB"/>
          </a:p>
        </p:txBody>
      </p:sp>
    </p:spTree>
    <p:extLst>
      <p:ext uri="{BB962C8B-B14F-4D97-AF65-F5344CB8AC3E}">
        <p14:creationId xmlns:p14="http://schemas.microsoft.com/office/powerpoint/2010/main" val="4200207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BD0EC-D22C-3D67-4E8B-92A0361E221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BB9459-37EE-0EDE-EC49-669F0631912F}"/>
              </a:ext>
            </a:extLst>
          </p:cNvPr>
          <p:cNvSpPr>
            <a:spLocks noGrp="1"/>
          </p:cNvSpPr>
          <p:nvPr>
            <p:ph type="dt" sz="half" idx="10"/>
          </p:nvPr>
        </p:nvSpPr>
        <p:spPr/>
        <p:txBody>
          <a:bodyPr/>
          <a:lstStyle/>
          <a:p>
            <a:fld id="{2803ED8E-BC5C-4B80-82E3-ADA4E9D87A1C}" type="datetimeFigureOut">
              <a:rPr lang="en-GB" smtClean="0"/>
              <a:t>06/07/2022</a:t>
            </a:fld>
            <a:endParaRPr lang="en-GB"/>
          </a:p>
        </p:txBody>
      </p:sp>
      <p:sp>
        <p:nvSpPr>
          <p:cNvPr id="4" name="Footer Placeholder 3">
            <a:extLst>
              <a:ext uri="{FF2B5EF4-FFF2-40B4-BE49-F238E27FC236}">
                <a16:creationId xmlns:a16="http://schemas.microsoft.com/office/drawing/2014/main" id="{B4D8CD56-4650-E40D-E9BD-E0354B23B71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677CC6-F74C-529F-7D32-DBDF7744C247}"/>
              </a:ext>
            </a:extLst>
          </p:cNvPr>
          <p:cNvSpPr>
            <a:spLocks noGrp="1"/>
          </p:cNvSpPr>
          <p:nvPr>
            <p:ph type="sldNum" sz="quarter" idx="12"/>
          </p:nvPr>
        </p:nvSpPr>
        <p:spPr/>
        <p:txBody>
          <a:bodyPr/>
          <a:lstStyle/>
          <a:p>
            <a:fld id="{E911D1A4-BAE4-4B3E-BB5E-587C2D1BAC16}" type="slidenum">
              <a:rPr lang="en-GB" smtClean="0"/>
              <a:t>‹#›</a:t>
            </a:fld>
            <a:endParaRPr lang="en-GB"/>
          </a:p>
        </p:txBody>
      </p:sp>
    </p:spTree>
    <p:extLst>
      <p:ext uri="{BB962C8B-B14F-4D97-AF65-F5344CB8AC3E}">
        <p14:creationId xmlns:p14="http://schemas.microsoft.com/office/powerpoint/2010/main" val="3526623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7EAF77-F50B-DEA2-091D-2D4926F57B7F}"/>
              </a:ext>
            </a:extLst>
          </p:cNvPr>
          <p:cNvSpPr>
            <a:spLocks noGrp="1"/>
          </p:cNvSpPr>
          <p:nvPr>
            <p:ph type="dt" sz="half" idx="10"/>
          </p:nvPr>
        </p:nvSpPr>
        <p:spPr/>
        <p:txBody>
          <a:bodyPr/>
          <a:lstStyle/>
          <a:p>
            <a:fld id="{2803ED8E-BC5C-4B80-82E3-ADA4E9D87A1C}" type="datetimeFigureOut">
              <a:rPr lang="en-GB" smtClean="0"/>
              <a:t>06/07/2022</a:t>
            </a:fld>
            <a:endParaRPr lang="en-GB"/>
          </a:p>
        </p:txBody>
      </p:sp>
      <p:sp>
        <p:nvSpPr>
          <p:cNvPr id="3" name="Footer Placeholder 2">
            <a:extLst>
              <a:ext uri="{FF2B5EF4-FFF2-40B4-BE49-F238E27FC236}">
                <a16:creationId xmlns:a16="http://schemas.microsoft.com/office/drawing/2014/main" id="{363BA3D7-2896-8916-295F-D2FFE1E551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3F3D0B-E14C-8467-E6A0-9A675B1649B5}"/>
              </a:ext>
            </a:extLst>
          </p:cNvPr>
          <p:cNvSpPr>
            <a:spLocks noGrp="1"/>
          </p:cNvSpPr>
          <p:nvPr>
            <p:ph type="sldNum" sz="quarter" idx="12"/>
          </p:nvPr>
        </p:nvSpPr>
        <p:spPr/>
        <p:txBody>
          <a:bodyPr/>
          <a:lstStyle/>
          <a:p>
            <a:fld id="{E911D1A4-BAE4-4B3E-BB5E-587C2D1BAC16}" type="slidenum">
              <a:rPr lang="en-GB" smtClean="0"/>
              <a:t>‹#›</a:t>
            </a:fld>
            <a:endParaRPr lang="en-GB"/>
          </a:p>
        </p:txBody>
      </p:sp>
    </p:spTree>
    <p:extLst>
      <p:ext uri="{BB962C8B-B14F-4D97-AF65-F5344CB8AC3E}">
        <p14:creationId xmlns:p14="http://schemas.microsoft.com/office/powerpoint/2010/main" val="284212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134CB-DFE3-0F54-B590-801D9E5EE6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DB2FCF-5569-696D-8A6A-ADD469949D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0976F76-5816-2C44-A8C8-83E5BFBA77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E19BCC-E6D4-9D67-8039-8B61D9165E86}"/>
              </a:ext>
            </a:extLst>
          </p:cNvPr>
          <p:cNvSpPr>
            <a:spLocks noGrp="1"/>
          </p:cNvSpPr>
          <p:nvPr>
            <p:ph type="dt" sz="half" idx="10"/>
          </p:nvPr>
        </p:nvSpPr>
        <p:spPr/>
        <p:txBody>
          <a:bodyPr/>
          <a:lstStyle/>
          <a:p>
            <a:fld id="{2803ED8E-BC5C-4B80-82E3-ADA4E9D87A1C}" type="datetimeFigureOut">
              <a:rPr lang="en-GB" smtClean="0"/>
              <a:t>06/07/2022</a:t>
            </a:fld>
            <a:endParaRPr lang="en-GB"/>
          </a:p>
        </p:txBody>
      </p:sp>
      <p:sp>
        <p:nvSpPr>
          <p:cNvPr id="6" name="Footer Placeholder 5">
            <a:extLst>
              <a:ext uri="{FF2B5EF4-FFF2-40B4-BE49-F238E27FC236}">
                <a16:creationId xmlns:a16="http://schemas.microsoft.com/office/drawing/2014/main" id="{E8B9236C-9524-2C0C-350A-735EBA9145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0861F6-1C1E-91F4-5732-A969F449910A}"/>
              </a:ext>
            </a:extLst>
          </p:cNvPr>
          <p:cNvSpPr>
            <a:spLocks noGrp="1"/>
          </p:cNvSpPr>
          <p:nvPr>
            <p:ph type="sldNum" sz="quarter" idx="12"/>
          </p:nvPr>
        </p:nvSpPr>
        <p:spPr/>
        <p:txBody>
          <a:bodyPr/>
          <a:lstStyle/>
          <a:p>
            <a:fld id="{E911D1A4-BAE4-4B3E-BB5E-587C2D1BAC16}" type="slidenum">
              <a:rPr lang="en-GB" smtClean="0"/>
              <a:t>‹#›</a:t>
            </a:fld>
            <a:endParaRPr lang="en-GB"/>
          </a:p>
        </p:txBody>
      </p:sp>
    </p:spTree>
    <p:extLst>
      <p:ext uri="{BB962C8B-B14F-4D97-AF65-F5344CB8AC3E}">
        <p14:creationId xmlns:p14="http://schemas.microsoft.com/office/powerpoint/2010/main" val="3493594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BDD3-48D4-1573-2BDC-C9D4173FD3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FBC6853-9BC4-1B00-7FD7-07E52AF59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E23FE4-5F5D-1695-67C3-9D2B669B6E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E8BACF-2ABA-C37B-5BC3-E36063843BFD}"/>
              </a:ext>
            </a:extLst>
          </p:cNvPr>
          <p:cNvSpPr>
            <a:spLocks noGrp="1"/>
          </p:cNvSpPr>
          <p:nvPr>
            <p:ph type="dt" sz="half" idx="10"/>
          </p:nvPr>
        </p:nvSpPr>
        <p:spPr/>
        <p:txBody>
          <a:bodyPr/>
          <a:lstStyle/>
          <a:p>
            <a:fld id="{2803ED8E-BC5C-4B80-82E3-ADA4E9D87A1C}" type="datetimeFigureOut">
              <a:rPr lang="en-GB" smtClean="0"/>
              <a:t>06/07/2022</a:t>
            </a:fld>
            <a:endParaRPr lang="en-GB"/>
          </a:p>
        </p:txBody>
      </p:sp>
      <p:sp>
        <p:nvSpPr>
          <p:cNvPr id="6" name="Footer Placeholder 5">
            <a:extLst>
              <a:ext uri="{FF2B5EF4-FFF2-40B4-BE49-F238E27FC236}">
                <a16:creationId xmlns:a16="http://schemas.microsoft.com/office/drawing/2014/main" id="{80B65F31-36DB-7E89-9291-FE3ADA86CF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27AE6E-F81B-E1A8-3B92-44AE34FFB15C}"/>
              </a:ext>
            </a:extLst>
          </p:cNvPr>
          <p:cNvSpPr>
            <a:spLocks noGrp="1"/>
          </p:cNvSpPr>
          <p:nvPr>
            <p:ph type="sldNum" sz="quarter" idx="12"/>
          </p:nvPr>
        </p:nvSpPr>
        <p:spPr/>
        <p:txBody>
          <a:bodyPr/>
          <a:lstStyle/>
          <a:p>
            <a:fld id="{E911D1A4-BAE4-4B3E-BB5E-587C2D1BAC16}" type="slidenum">
              <a:rPr lang="en-GB" smtClean="0"/>
              <a:t>‹#›</a:t>
            </a:fld>
            <a:endParaRPr lang="en-GB"/>
          </a:p>
        </p:txBody>
      </p:sp>
    </p:spTree>
    <p:extLst>
      <p:ext uri="{BB962C8B-B14F-4D97-AF65-F5344CB8AC3E}">
        <p14:creationId xmlns:p14="http://schemas.microsoft.com/office/powerpoint/2010/main" val="2287603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F6D78-46ED-B1DE-9F23-DAD3DB9E33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2EDFD3-0FD2-FAF3-A7B3-E5FD1BFF4E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639EF5-F815-6519-B1EA-61C0F75DB9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3ED8E-BC5C-4B80-82E3-ADA4E9D87A1C}" type="datetimeFigureOut">
              <a:rPr lang="en-GB" smtClean="0"/>
              <a:t>06/07/2022</a:t>
            </a:fld>
            <a:endParaRPr lang="en-GB"/>
          </a:p>
        </p:txBody>
      </p:sp>
      <p:sp>
        <p:nvSpPr>
          <p:cNvPr id="5" name="Footer Placeholder 4">
            <a:extLst>
              <a:ext uri="{FF2B5EF4-FFF2-40B4-BE49-F238E27FC236}">
                <a16:creationId xmlns:a16="http://schemas.microsoft.com/office/drawing/2014/main" id="{1C6FCD17-771A-370E-E20B-43AA74BC4A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B30B1FB-5FC5-A59C-9504-B10BD0C922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1D1A4-BAE4-4B3E-BB5E-587C2D1BAC16}" type="slidenum">
              <a:rPr lang="en-GB" smtClean="0"/>
              <a:t>‹#›</a:t>
            </a:fld>
            <a:endParaRPr lang="en-GB"/>
          </a:p>
        </p:txBody>
      </p:sp>
    </p:spTree>
    <p:extLst>
      <p:ext uri="{BB962C8B-B14F-4D97-AF65-F5344CB8AC3E}">
        <p14:creationId xmlns:p14="http://schemas.microsoft.com/office/powerpoint/2010/main" val="3815005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lideplayer.com/slide/10753565/"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50060-4B4E-BA5C-88B2-2F3F846C0C21}"/>
              </a:ext>
            </a:extLst>
          </p:cNvPr>
          <p:cNvSpPr>
            <a:spLocks noGrp="1"/>
          </p:cNvSpPr>
          <p:nvPr>
            <p:ph type="ctrTitle"/>
          </p:nvPr>
        </p:nvSpPr>
        <p:spPr>
          <a:xfrm>
            <a:off x="5277329" y="640080"/>
            <a:ext cx="6274590" cy="4018341"/>
          </a:xfrm>
          <a:noFill/>
        </p:spPr>
        <p:txBody>
          <a:bodyPr>
            <a:normAutofit/>
          </a:bodyPr>
          <a:lstStyle/>
          <a:p>
            <a:pPr algn="l"/>
            <a:r>
              <a:rPr lang="en-GB" sz="6600"/>
              <a:t>High Consumers and the work of being wealthy</a:t>
            </a:r>
          </a:p>
        </p:txBody>
      </p:sp>
      <p:sp>
        <p:nvSpPr>
          <p:cNvPr id="3" name="Subtitle 2">
            <a:extLst>
              <a:ext uri="{FF2B5EF4-FFF2-40B4-BE49-F238E27FC236}">
                <a16:creationId xmlns:a16="http://schemas.microsoft.com/office/drawing/2014/main" id="{EAC4AA06-04BA-FC40-11CF-31F89C56872F}"/>
              </a:ext>
            </a:extLst>
          </p:cNvPr>
          <p:cNvSpPr>
            <a:spLocks noGrp="1"/>
          </p:cNvSpPr>
          <p:nvPr>
            <p:ph type="subTitle" idx="1"/>
          </p:nvPr>
        </p:nvSpPr>
        <p:spPr>
          <a:xfrm>
            <a:off x="5277329" y="4796852"/>
            <a:ext cx="6274590" cy="1421068"/>
          </a:xfrm>
          <a:noFill/>
        </p:spPr>
        <p:txBody>
          <a:bodyPr>
            <a:normAutofit/>
          </a:bodyPr>
          <a:lstStyle/>
          <a:p>
            <a:pPr algn="l"/>
            <a:r>
              <a:rPr lang="en-GB" sz="1700"/>
              <a:t>Anna Hawkins</a:t>
            </a:r>
          </a:p>
          <a:p>
            <a:pPr algn="l"/>
            <a:r>
              <a:rPr lang="en-GB" sz="1700"/>
              <a:t>Professor Aimee Ambrose</a:t>
            </a:r>
          </a:p>
          <a:p>
            <a:pPr algn="l"/>
            <a:r>
              <a:rPr lang="en-GB" sz="1700"/>
              <a:t>Dr Stephen Parkes</a:t>
            </a:r>
          </a:p>
          <a:p>
            <a:pPr algn="l"/>
            <a:r>
              <a:rPr lang="en-GB" sz="1700"/>
              <a:t>Sheffield Hallam University</a:t>
            </a:r>
          </a:p>
        </p:txBody>
      </p:sp>
      <p:pic>
        <p:nvPicPr>
          <p:cNvPr id="7" name="Picture 6" descr="Piggy bank collection top view">
            <a:extLst>
              <a:ext uri="{FF2B5EF4-FFF2-40B4-BE49-F238E27FC236}">
                <a16:creationId xmlns:a16="http://schemas.microsoft.com/office/drawing/2014/main" id="{DE352768-B028-957D-5016-8470389EDE74}"/>
              </a:ext>
            </a:extLst>
          </p:cNvPr>
          <p:cNvPicPr>
            <a:picLocks noChangeAspect="1"/>
          </p:cNvPicPr>
          <p:nvPr/>
        </p:nvPicPr>
        <p:blipFill rotWithShape="1">
          <a:blip r:embed="rId2">
            <a:extLst>
              <a:ext uri="{28A0092B-C50C-407E-A947-70E740481C1C}">
                <a14:useLocalDpi xmlns:a14="http://schemas.microsoft.com/office/drawing/2010/main" val="0"/>
              </a:ext>
            </a:extLst>
          </a:blip>
          <a:srcRect r="-1" b="5329"/>
          <a:stretch/>
        </p:blipFill>
        <p:spPr>
          <a:xfrm>
            <a:off x="1" y="10"/>
            <a:ext cx="4654296" cy="6857990"/>
          </a:xfrm>
          <a:prstGeom prst="rect">
            <a:avLst/>
          </a:prstGeom>
        </p:spPr>
      </p:pic>
    </p:spTree>
    <p:extLst>
      <p:ext uri="{BB962C8B-B14F-4D97-AF65-F5344CB8AC3E}">
        <p14:creationId xmlns:p14="http://schemas.microsoft.com/office/powerpoint/2010/main" val="2604819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568E-8D1E-81AB-CFD6-9F654CE8F73D}"/>
              </a:ext>
            </a:extLst>
          </p:cNvPr>
          <p:cNvSpPr>
            <a:spLocks noGrp="1"/>
          </p:cNvSpPr>
          <p:nvPr>
            <p:ph type="title"/>
          </p:nvPr>
        </p:nvSpPr>
        <p:spPr/>
        <p:txBody>
          <a:bodyPr/>
          <a:lstStyle/>
          <a:p>
            <a:r>
              <a:rPr lang="en-GB" dirty="0"/>
              <a:t>Qualitative study</a:t>
            </a:r>
          </a:p>
        </p:txBody>
      </p:sp>
      <p:sp>
        <p:nvSpPr>
          <p:cNvPr id="4" name="Content Placeholder 3">
            <a:extLst>
              <a:ext uri="{FF2B5EF4-FFF2-40B4-BE49-F238E27FC236}">
                <a16:creationId xmlns:a16="http://schemas.microsoft.com/office/drawing/2014/main" id="{3377B84F-0804-A2CB-69C0-626130A3CB8F}"/>
              </a:ext>
            </a:extLst>
          </p:cNvPr>
          <p:cNvSpPr>
            <a:spLocks noGrp="1"/>
          </p:cNvSpPr>
          <p:nvPr>
            <p:ph sz="half" idx="1"/>
          </p:nvPr>
        </p:nvSpPr>
        <p:spPr/>
        <p:txBody>
          <a:bodyPr>
            <a:normAutofit lnSpcReduction="10000"/>
          </a:bodyPr>
          <a:lstStyle/>
          <a:p>
            <a:r>
              <a:rPr lang="en-GB" dirty="0"/>
              <a:t>High-income high consumers are being framed as a ‘hard to reach’ group, because many existing mechanisms do not reach them (such as financial incentives)</a:t>
            </a:r>
          </a:p>
          <a:p>
            <a:r>
              <a:rPr lang="en-GB" dirty="0"/>
              <a:t>We seek to understand more about the socio-cultural structures that motivate consumption and limit engagement with consumption reduction. </a:t>
            </a:r>
          </a:p>
        </p:txBody>
      </p:sp>
      <p:sp>
        <p:nvSpPr>
          <p:cNvPr id="5" name="Content Placeholder 4">
            <a:extLst>
              <a:ext uri="{FF2B5EF4-FFF2-40B4-BE49-F238E27FC236}">
                <a16:creationId xmlns:a16="http://schemas.microsoft.com/office/drawing/2014/main" id="{C85C34C7-905E-DE92-F457-15047DCABF53}"/>
              </a:ext>
            </a:extLst>
          </p:cNvPr>
          <p:cNvSpPr>
            <a:spLocks noGrp="1"/>
          </p:cNvSpPr>
          <p:nvPr>
            <p:ph sz="half" idx="2"/>
          </p:nvPr>
        </p:nvSpPr>
        <p:spPr/>
        <p:txBody>
          <a:bodyPr>
            <a:normAutofit lnSpcReduction="10000"/>
          </a:bodyPr>
          <a:lstStyle/>
          <a:p>
            <a:pPr marL="0" indent="0">
              <a:buNone/>
            </a:pPr>
            <a:r>
              <a:rPr lang="en-GB" b="1" dirty="0"/>
              <a:t>Key Challenges:</a:t>
            </a:r>
          </a:p>
          <a:p>
            <a:r>
              <a:rPr lang="en-GB" dirty="0"/>
              <a:t>Access to high-income consumers </a:t>
            </a:r>
          </a:p>
          <a:p>
            <a:r>
              <a:rPr lang="en-GB" dirty="0"/>
              <a:t>Gaining the trust of participants so that they feel able to discuss their consumption without feeling vulnerable or </a:t>
            </a:r>
            <a:r>
              <a:rPr lang="en-GB" b="1" dirty="0">
                <a:solidFill>
                  <a:schemeClr val="accent2">
                    <a:lumMod val="50000"/>
                  </a:schemeClr>
                </a:solidFill>
              </a:rPr>
              <a:t>judged</a:t>
            </a:r>
            <a:r>
              <a:rPr lang="en-GB" dirty="0"/>
              <a:t>. </a:t>
            </a:r>
          </a:p>
          <a:p>
            <a:r>
              <a:rPr lang="en-GB" dirty="0"/>
              <a:t>Analysing barriers to change in order to identify potential opportunities for change. </a:t>
            </a:r>
          </a:p>
        </p:txBody>
      </p:sp>
    </p:spTree>
    <p:extLst>
      <p:ext uri="{BB962C8B-B14F-4D97-AF65-F5344CB8AC3E}">
        <p14:creationId xmlns:p14="http://schemas.microsoft.com/office/powerpoint/2010/main" val="1708251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2EA8-C29F-143B-B4C7-FFE6AAE5A0F4}"/>
              </a:ext>
            </a:extLst>
          </p:cNvPr>
          <p:cNvSpPr>
            <a:spLocks noGrp="1"/>
          </p:cNvSpPr>
          <p:nvPr>
            <p:ph type="title"/>
          </p:nvPr>
        </p:nvSpPr>
        <p:spPr/>
        <p:txBody>
          <a:bodyPr/>
          <a:lstStyle/>
          <a:p>
            <a:r>
              <a:rPr lang="en-GB" dirty="0"/>
              <a:t>Institutional Ethnography</a:t>
            </a:r>
          </a:p>
        </p:txBody>
      </p:sp>
      <p:sp>
        <p:nvSpPr>
          <p:cNvPr id="3" name="Content Placeholder 2">
            <a:extLst>
              <a:ext uri="{FF2B5EF4-FFF2-40B4-BE49-F238E27FC236}">
                <a16:creationId xmlns:a16="http://schemas.microsoft.com/office/drawing/2014/main" id="{BCBCC8A1-C924-1E8E-B996-6ECAD539C18A}"/>
              </a:ext>
            </a:extLst>
          </p:cNvPr>
          <p:cNvSpPr>
            <a:spLocks noGrp="1"/>
          </p:cNvSpPr>
          <p:nvPr>
            <p:ph idx="1"/>
          </p:nvPr>
        </p:nvSpPr>
        <p:spPr/>
        <p:txBody>
          <a:bodyPr>
            <a:normAutofit fontScale="92500" lnSpcReduction="10000"/>
          </a:bodyPr>
          <a:lstStyle/>
          <a:p>
            <a:r>
              <a:rPr lang="en-GB" dirty="0"/>
              <a:t>Institutional Ethnography (IE) is a qualitative research approach developed by Canadian Sociologist Dorothy Smith that is used to explore and understand working practices (Smith, 2005). </a:t>
            </a:r>
          </a:p>
          <a:p>
            <a:r>
              <a:rPr lang="en-GB" dirty="0"/>
              <a:t>‘work’ here is defined as anything that is deliberate and routinised, and has been applied to both paid work but also the work of mothers supporting their children through school or managing a chronic medical condition. </a:t>
            </a:r>
          </a:p>
          <a:p>
            <a:r>
              <a:rPr lang="en-GB" dirty="0"/>
              <a:t>Classifying high-consumer lifestyles as a form of work does two important things; it allows researchers to take a non-judgemental stance, and it starts to shift the framing of these lifestyles away from them being aspirational and desirable. </a:t>
            </a:r>
          </a:p>
          <a:p>
            <a:r>
              <a:rPr lang="en-GB" dirty="0"/>
              <a:t>Research methods will include ‘work’ shadowing, observation, semi-structured interviews and content analysis. </a:t>
            </a:r>
          </a:p>
        </p:txBody>
      </p:sp>
    </p:spTree>
    <p:extLst>
      <p:ext uri="{BB962C8B-B14F-4D97-AF65-F5344CB8AC3E}">
        <p14:creationId xmlns:p14="http://schemas.microsoft.com/office/powerpoint/2010/main" val="1090441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0064A-10C2-C818-81F1-A960224F1925}"/>
              </a:ext>
            </a:extLst>
          </p:cNvPr>
          <p:cNvSpPr>
            <a:spLocks noGrp="1"/>
          </p:cNvSpPr>
          <p:nvPr>
            <p:ph type="title"/>
          </p:nvPr>
        </p:nvSpPr>
        <p:spPr/>
        <p:txBody>
          <a:bodyPr/>
          <a:lstStyle/>
          <a:p>
            <a:r>
              <a:rPr lang="en-GB" dirty="0"/>
              <a:t>Research approach</a:t>
            </a:r>
          </a:p>
        </p:txBody>
      </p:sp>
      <p:sp>
        <p:nvSpPr>
          <p:cNvPr id="3" name="Content Placeholder 2">
            <a:extLst>
              <a:ext uri="{FF2B5EF4-FFF2-40B4-BE49-F238E27FC236}">
                <a16:creationId xmlns:a16="http://schemas.microsoft.com/office/drawing/2014/main" id="{79EFFEEB-F831-14D4-3048-3F8C47B8C27B}"/>
              </a:ext>
            </a:extLst>
          </p:cNvPr>
          <p:cNvSpPr>
            <a:spLocks noGrp="1"/>
          </p:cNvSpPr>
          <p:nvPr>
            <p:ph sz="half" idx="1"/>
          </p:nvPr>
        </p:nvSpPr>
        <p:spPr/>
        <p:txBody>
          <a:bodyPr>
            <a:normAutofit fontScale="70000" lnSpcReduction="20000"/>
          </a:bodyPr>
          <a:lstStyle/>
          <a:p>
            <a:r>
              <a:rPr lang="en-GB" dirty="0"/>
              <a:t>Recruit research participants through organisations and societies </a:t>
            </a:r>
          </a:p>
          <a:p>
            <a:r>
              <a:rPr lang="en-GB" dirty="0"/>
              <a:t>Researchers will spend time with participants in their homes, discussing domestic consumption in situ.</a:t>
            </a:r>
          </a:p>
          <a:p>
            <a:r>
              <a:rPr lang="en-GB" dirty="0"/>
              <a:t>Research participants suggest other people to interview (snowballing)</a:t>
            </a:r>
          </a:p>
          <a:p>
            <a:r>
              <a:rPr lang="en-GB" dirty="0"/>
              <a:t>For analytical purposes we will map these working practices as complex ‘systems’ in order to understand how different elements interrelate and where interventions may be most effective. </a:t>
            </a:r>
          </a:p>
          <a:p>
            <a:r>
              <a:rPr lang="en-GB" dirty="0"/>
              <a:t>This is a process that has been used to good effect when looking for intervention points to improve public health outcomes. </a:t>
            </a:r>
          </a:p>
        </p:txBody>
      </p:sp>
      <p:pic>
        <p:nvPicPr>
          <p:cNvPr id="5" name="Content Placeholder 4">
            <a:extLst>
              <a:ext uri="{FF2B5EF4-FFF2-40B4-BE49-F238E27FC236}">
                <a16:creationId xmlns:a16="http://schemas.microsoft.com/office/drawing/2014/main" id="{08CA8194-2E16-3066-823B-447BBA97E788}"/>
              </a:ext>
            </a:extLst>
          </p:cNvPr>
          <p:cNvPicPr>
            <a:picLocks noGrp="1" noChangeAspect="1"/>
          </p:cNvPicPr>
          <p:nvPr>
            <p:ph sz="half" idx="2"/>
          </p:nvPr>
        </p:nvPicPr>
        <p:blipFill>
          <a:blip r:embed="rId2"/>
          <a:stretch>
            <a:fillRect/>
          </a:stretch>
        </p:blipFill>
        <p:spPr>
          <a:xfrm>
            <a:off x="6172202" y="1690688"/>
            <a:ext cx="5181600" cy="3886200"/>
          </a:xfrm>
          <a:prstGeom prst="rect">
            <a:avLst/>
          </a:prstGeom>
        </p:spPr>
      </p:pic>
      <p:sp>
        <p:nvSpPr>
          <p:cNvPr id="6" name="TextBox 5">
            <a:extLst>
              <a:ext uri="{FF2B5EF4-FFF2-40B4-BE49-F238E27FC236}">
                <a16:creationId xmlns:a16="http://schemas.microsoft.com/office/drawing/2014/main" id="{227E4695-0A94-08DB-F59C-E11D3F72836E}"/>
              </a:ext>
            </a:extLst>
          </p:cNvPr>
          <p:cNvSpPr txBox="1"/>
          <p:nvPr/>
        </p:nvSpPr>
        <p:spPr>
          <a:xfrm>
            <a:off x="6307494" y="5576888"/>
            <a:ext cx="4590661" cy="923330"/>
          </a:xfrm>
          <a:prstGeom prst="rect">
            <a:avLst/>
          </a:prstGeom>
          <a:noFill/>
        </p:spPr>
        <p:txBody>
          <a:bodyPr wrap="square" rtlCol="0">
            <a:spAutoFit/>
          </a:bodyPr>
          <a:lstStyle/>
          <a:p>
            <a:r>
              <a:rPr lang="en-GB" sz="1200" dirty="0"/>
              <a:t>An example of a complex social system map from Pepper, C. </a:t>
            </a:r>
            <a:r>
              <a:rPr lang="en-GB" sz="1200" b="0" i="0" dirty="0">
                <a:effectLst/>
              </a:rPr>
              <a:t>Social Network Analysis in Public Health Systems: A Conceptual Analysis</a:t>
            </a:r>
            <a:r>
              <a:rPr lang="en-GB" sz="1200" b="0" i="0" dirty="0">
                <a:effectLst/>
                <a:latin typeface="Open Sans" panose="020B0606030504020204" pitchFamily="34" charset="0"/>
              </a:rPr>
              <a:t>  </a:t>
            </a:r>
            <a:r>
              <a:rPr lang="en-GB" sz="1000" b="0" i="0" dirty="0">
                <a:solidFill>
                  <a:srgbClr val="444444"/>
                </a:solidFill>
                <a:effectLst/>
                <a:latin typeface="Open Sans" panose="020B0606030504020204" pitchFamily="34" charset="0"/>
                <a:hlinkClick r:id="rId3"/>
              </a:rPr>
              <a:t>https://slideplayer.com/slide/10753565/</a:t>
            </a:r>
            <a:r>
              <a:rPr lang="en-GB" sz="1000" b="0" i="0" dirty="0">
                <a:solidFill>
                  <a:srgbClr val="444444"/>
                </a:solidFill>
                <a:effectLst/>
                <a:latin typeface="Open Sans" panose="020B0606030504020204" pitchFamily="34" charset="0"/>
              </a:rPr>
              <a:t>   </a:t>
            </a:r>
          </a:p>
          <a:p>
            <a:endParaRPr lang="en-GB" dirty="0"/>
          </a:p>
        </p:txBody>
      </p:sp>
    </p:spTree>
    <p:extLst>
      <p:ext uri="{BB962C8B-B14F-4D97-AF65-F5344CB8AC3E}">
        <p14:creationId xmlns:p14="http://schemas.microsoft.com/office/powerpoint/2010/main" val="1241218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2B209E-99B7-B398-8C56-280C2632A337}"/>
              </a:ext>
            </a:extLst>
          </p:cNvPr>
          <p:cNvSpPr>
            <a:spLocks noGrp="1"/>
          </p:cNvSpPr>
          <p:nvPr>
            <p:ph type="title"/>
          </p:nvPr>
        </p:nvSpPr>
        <p:spPr>
          <a:xfrm>
            <a:off x="686834" y="1153572"/>
            <a:ext cx="3200400" cy="4461163"/>
          </a:xfrm>
        </p:spPr>
        <p:txBody>
          <a:bodyPr>
            <a:normAutofit/>
          </a:bodyPr>
          <a:lstStyle/>
          <a:p>
            <a:r>
              <a:rPr lang="en-GB" sz="3400">
                <a:solidFill>
                  <a:srgbClr val="FFFFFF"/>
                </a:solidFill>
              </a:rPr>
              <a:t>Conclusions/next steps  </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D44AF610-88CB-5973-C369-68730F306D3F}"/>
              </a:ext>
            </a:extLst>
          </p:cNvPr>
          <p:cNvSpPr>
            <a:spLocks noGrp="1"/>
          </p:cNvSpPr>
          <p:nvPr>
            <p:ph idx="1"/>
          </p:nvPr>
        </p:nvSpPr>
        <p:spPr>
          <a:xfrm>
            <a:off x="4447308" y="591344"/>
            <a:ext cx="6906491" cy="5585619"/>
          </a:xfrm>
        </p:spPr>
        <p:txBody>
          <a:bodyPr anchor="ctr">
            <a:normAutofit/>
          </a:bodyPr>
          <a:lstStyle/>
          <a:p>
            <a:r>
              <a:rPr lang="en-GB" sz="2400"/>
              <a:t>No clear thesis about why it’s so hard to consume less</a:t>
            </a:r>
          </a:p>
          <a:p>
            <a:r>
              <a:rPr lang="en-GB" sz="2400"/>
              <a:t>Deep qualitative exploration (UK) of the lived experience of high consumption</a:t>
            </a:r>
          </a:p>
          <a:p>
            <a:r>
              <a:rPr lang="en-GB" sz="2400"/>
              <a:t>Unpicking drivers, challenges and the practical and emotional work of living beyond planetary limits. </a:t>
            </a:r>
          </a:p>
          <a:p>
            <a:r>
              <a:rPr lang="en-GB" sz="2400"/>
              <a:t>We will not seek to quantify environmental impact, instead focussing on the psychological, social, cultural and structural drivers</a:t>
            </a:r>
          </a:p>
          <a:p>
            <a:r>
              <a:rPr lang="en-GB" sz="2400"/>
              <a:t>We aim to inform progressive, well timed interventions that don’t rely on fiscal measures that the wealthy can withstand </a:t>
            </a:r>
          </a:p>
          <a:p>
            <a:r>
              <a:rPr lang="en-GB" sz="2400"/>
              <a:t>Spatial dimensions- where consumption happens and where its impacts are felt.</a:t>
            </a:r>
          </a:p>
        </p:txBody>
      </p:sp>
    </p:spTree>
    <p:extLst>
      <p:ext uri="{BB962C8B-B14F-4D97-AF65-F5344CB8AC3E}">
        <p14:creationId xmlns:p14="http://schemas.microsoft.com/office/powerpoint/2010/main" val="776962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C645FD-E51D-68D0-F3CA-EF279231D8B0}"/>
              </a:ext>
            </a:extLst>
          </p:cNvPr>
          <p:cNvSpPr>
            <a:spLocks noGrp="1"/>
          </p:cNvSpPr>
          <p:nvPr>
            <p:ph type="title"/>
          </p:nvPr>
        </p:nvSpPr>
        <p:spPr>
          <a:xfrm>
            <a:off x="686834" y="1153572"/>
            <a:ext cx="3200400" cy="4461163"/>
          </a:xfrm>
        </p:spPr>
        <p:txBody>
          <a:bodyPr>
            <a:normAutofit/>
          </a:bodyPr>
          <a:lstStyle/>
          <a:p>
            <a:r>
              <a:rPr lang="en-GB" b="1">
                <a:solidFill>
                  <a:srgbClr val="FFFFFF"/>
                </a:solidFill>
              </a:rPr>
              <a:t>Overview....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C19783F-3062-7007-8457-9E6B951BD693}"/>
              </a:ext>
            </a:extLst>
          </p:cNvPr>
          <p:cNvSpPr>
            <a:spLocks noGrp="1"/>
          </p:cNvSpPr>
          <p:nvPr>
            <p:ph idx="1"/>
          </p:nvPr>
        </p:nvSpPr>
        <p:spPr>
          <a:xfrm>
            <a:off x="4447308" y="591344"/>
            <a:ext cx="6906491" cy="5585619"/>
          </a:xfrm>
        </p:spPr>
        <p:txBody>
          <a:bodyPr anchor="ctr">
            <a:normAutofit/>
          </a:bodyPr>
          <a:lstStyle/>
          <a:p>
            <a:r>
              <a:rPr lang="en-GB" dirty="0"/>
              <a:t>Rationale (what, who, key questions)</a:t>
            </a:r>
          </a:p>
          <a:p>
            <a:r>
              <a:rPr lang="en-GB" dirty="0"/>
              <a:t>Data analysis (spatial patterns of high consumption)</a:t>
            </a:r>
          </a:p>
          <a:p>
            <a:r>
              <a:rPr lang="en-GB" dirty="0">
                <a:solidFill>
                  <a:schemeClr val="bg1">
                    <a:lumMod val="75000"/>
                  </a:schemeClr>
                </a:solidFill>
              </a:rPr>
              <a:t>Data analysis (stakeholder interviews)</a:t>
            </a:r>
          </a:p>
          <a:p>
            <a:r>
              <a:rPr lang="en-GB" dirty="0"/>
              <a:t>Introduction to qualitative study </a:t>
            </a:r>
          </a:p>
          <a:p>
            <a:r>
              <a:rPr lang="en-GB" dirty="0"/>
              <a:t>Institutional ethnography </a:t>
            </a:r>
          </a:p>
          <a:p>
            <a:r>
              <a:rPr lang="en-GB" dirty="0"/>
              <a:t>Discussion </a:t>
            </a:r>
          </a:p>
          <a:p>
            <a:endParaRPr lang="en-GB" dirty="0"/>
          </a:p>
        </p:txBody>
      </p:sp>
    </p:spTree>
    <p:extLst>
      <p:ext uri="{BB962C8B-B14F-4D97-AF65-F5344CB8AC3E}">
        <p14:creationId xmlns:p14="http://schemas.microsoft.com/office/powerpoint/2010/main" val="1379490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34CB3D-FB01-AFCB-00C1-8B5EF0654E14}"/>
              </a:ext>
            </a:extLst>
          </p:cNvPr>
          <p:cNvSpPr>
            <a:spLocks noGrp="1"/>
          </p:cNvSpPr>
          <p:nvPr>
            <p:ph type="title"/>
          </p:nvPr>
        </p:nvSpPr>
        <p:spPr>
          <a:xfrm>
            <a:off x="965199" y="851517"/>
            <a:ext cx="5130795" cy="1461778"/>
          </a:xfrm>
        </p:spPr>
        <p:txBody>
          <a:bodyPr>
            <a:normAutofit/>
          </a:bodyPr>
          <a:lstStyle/>
          <a:p>
            <a:r>
              <a:rPr lang="en-GB" sz="4000" b="1"/>
              <a:t>Rationale...</a:t>
            </a:r>
          </a:p>
        </p:txBody>
      </p:sp>
      <p:sp>
        <p:nvSpPr>
          <p:cNvPr id="3" name="Content Placeholder 2">
            <a:extLst>
              <a:ext uri="{FF2B5EF4-FFF2-40B4-BE49-F238E27FC236}">
                <a16:creationId xmlns:a16="http://schemas.microsoft.com/office/drawing/2014/main" id="{653654F2-0E81-B2BE-EBAA-37981FF4FFDB}"/>
              </a:ext>
            </a:extLst>
          </p:cNvPr>
          <p:cNvSpPr>
            <a:spLocks noGrp="1"/>
          </p:cNvSpPr>
          <p:nvPr>
            <p:ph idx="1"/>
          </p:nvPr>
        </p:nvSpPr>
        <p:spPr>
          <a:xfrm>
            <a:off x="965200" y="2470248"/>
            <a:ext cx="4048344" cy="3536236"/>
          </a:xfrm>
        </p:spPr>
        <p:txBody>
          <a:bodyPr>
            <a:normAutofit/>
          </a:bodyPr>
          <a:lstStyle/>
          <a:p>
            <a:r>
              <a:rPr lang="en-GB" sz="2000"/>
              <a:t>Backdrop of huge (and growing) carbon inequality at all scales. </a:t>
            </a:r>
          </a:p>
          <a:p>
            <a:r>
              <a:rPr lang="en-GB" sz="2000"/>
              <a:t>In 2010, the 10% most affluent emitted 34% of global Co2, compared to 15% for the 50% on lowest incomes (Hubacek </a:t>
            </a:r>
            <a:r>
              <a:rPr lang="en-GB" sz="2000" i="1"/>
              <a:t>et al</a:t>
            </a:r>
            <a:r>
              <a:rPr lang="en-GB" sz="2000"/>
              <a:t>., 2017)</a:t>
            </a:r>
          </a:p>
          <a:p>
            <a:r>
              <a:rPr lang="en-GB" sz="2000"/>
              <a:t>This grew to 47% against 7% (Kartha </a:t>
            </a:r>
            <a:r>
              <a:rPr lang="en-GB" sz="2000" i="1"/>
              <a:t>et al</a:t>
            </a:r>
            <a:r>
              <a:rPr lang="en-GB" sz="2000"/>
              <a:t>., 2020).</a:t>
            </a:r>
          </a:p>
          <a:p>
            <a:r>
              <a:rPr lang="en-GB" sz="2000"/>
              <a:t>High emitters/consumers set social and material aspirations in society. </a:t>
            </a:r>
          </a:p>
          <a:p>
            <a:pPr marL="0" indent="0">
              <a:buNone/>
            </a:pPr>
            <a:endParaRPr lang="en-GB" sz="2000"/>
          </a:p>
          <a:p>
            <a:endParaRPr lang="en-GB" sz="2000"/>
          </a:p>
        </p:txBody>
      </p:sp>
      <p:sp>
        <p:nvSpPr>
          <p:cNvPr id="29" name="Freeform: Shape 1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Scales of justice outline">
            <a:extLst>
              <a:ext uri="{FF2B5EF4-FFF2-40B4-BE49-F238E27FC236}">
                <a16:creationId xmlns:a16="http://schemas.microsoft.com/office/drawing/2014/main" id="{7D95184D-0507-477B-D330-7B69E0E661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4266513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CC9D70-6B90-51E4-F50D-23D1262A3C14}"/>
              </a:ext>
            </a:extLst>
          </p:cNvPr>
          <p:cNvSpPr>
            <a:spLocks noGrp="1"/>
          </p:cNvSpPr>
          <p:nvPr>
            <p:ph type="title"/>
          </p:nvPr>
        </p:nvSpPr>
        <p:spPr>
          <a:xfrm>
            <a:off x="838200" y="365125"/>
            <a:ext cx="10515600" cy="1325563"/>
          </a:xfrm>
        </p:spPr>
        <p:txBody>
          <a:bodyPr>
            <a:normAutofit/>
          </a:bodyPr>
          <a:lstStyle/>
          <a:p>
            <a:r>
              <a:rPr lang="en-GB" b="1"/>
              <a:t>Rationale....</a:t>
            </a:r>
            <a:endParaRPr lang="en-GB" b="1"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31CBE21-E7F6-1206-D759-D0E3F6823D3C}"/>
              </a:ext>
            </a:extLst>
          </p:cNvPr>
          <p:cNvSpPr>
            <a:spLocks noGrp="1"/>
          </p:cNvSpPr>
          <p:nvPr>
            <p:ph idx="1"/>
          </p:nvPr>
        </p:nvSpPr>
        <p:spPr>
          <a:xfrm>
            <a:off x="838200" y="1825625"/>
            <a:ext cx="10515600" cy="4351338"/>
          </a:xfrm>
        </p:spPr>
        <p:txBody>
          <a:bodyPr>
            <a:normAutofit/>
          </a:bodyPr>
          <a:lstStyle/>
          <a:p>
            <a:r>
              <a:rPr lang="en-GB" sz="2400"/>
              <a:t>Reducing the footprint of high consumers can aid GHG reduction and curb escalating over-consumption through redefinition of norms.</a:t>
            </a:r>
          </a:p>
          <a:p>
            <a:r>
              <a:rPr lang="en-GB" sz="2400"/>
              <a:t>But the potential of this contribution, how it might be achieved and how much is too much remain unknown. </a:t>
            </a:r>
          </a:p>
          <a:p>
            <a:r>
              <a:rPr lang="en-GB" sz="2400"/>
              <a:t>Policy knowledge (how and when to respond) and attention is minimal and academic attention limited. </a:t>
            </a:r>
          </a:p>
          <a:p>
            <a:r>
              <a:rPr lang="en-GB" sz="2400"/>
              <a:t>Sufficiency gives us a vital framework for understanding how much is too much. </a:t>
            </a:r>
          </a:p>
          <a:p>
            <a:r>
              <a:rPr lang="en-GB" sz="2400"/>
              <a:t>Excess project: build on exploratory qualitative work by teasing out socio-structural factors </a:t>
            </a:r>
          </a:p>
          <a:p>
            <a:r>
              <a:rPr lang="en-GB" sz="2400"/>
              <a:t>Study of those who consume insufficiently is well established. </a:t>
            </a:r>
          </a:p>
          <a:p>
            <a:endParaRPr lang="en-GB" sz="2400"/>
          </a:p>
          <a:p>
            <a:endParaRPr lang="en-GB" sz="2400"/>
          </a:p>
        </p:txBody>
      </p:sp>
    </p:spTree>
    <p:extLst>
      <p:ext uri="{BB962C8B-B14F-4D97-AF65-F5344CB8AC3E}">
        <p14:creationId xmlns:p14="http://schemas.microsoft.com/office/powerpoint/2010/main" val="3363578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4B2F1F-BB4F-6EDA-D782-DEB122115CED}"/>
              </a:ext>
            </a:extLst>
          </p:cNvPr>
          <p:cNvSpPr>
            <a:spLocks noGrp="1"/>
          </p:cNvSpPr>
          <p:nvPr>
            <p:ph type="title"/>
          </p:nvPr>
        </p:nvSpPr>
        <p:spPr>
          <a:xfrm>
            <a:off x="496824" y="185509"/>
            <a:ext cx="5130795" cy="1461778"/>
          </a:xfrm>
        </p:spPr>
        <p:txBody>
          <a:bodyPr>
            <a:normAutofit/>
          </a:bodyPr>
          <a:lstStyle/>
          <a:p>
            <a:r>
              <a:rPr lang="en-GB" sz="4000" b="1" dirty="0"/>
              <a:t>Who are we talking about? </a:t>
            </a:r>
          </a:p>
        </p:txBody>
      </p:sp>
      <p:sp>
        <p:nvSpPr>
          <p:cNvPr id="3" name="Content Placeholder 2">
            <a:extLst>
              <a:ext uri="{FF2B5EF4-FFF2-40B4-BE49-F238E27FC236}">
                <a16:creationId xmlns:a16="http://schemas.microsoft.com/office/drawing/2014/main" id="{418B4A24-B75F-37A5-115F-DDDCC97B5176}"/>
              </a:ext>
            </a:extLst>
          </p:cNvPr>
          <p:cNvSpPr>
            <a:spLocks noGrp="1"/>
          </p:cNvSpPr>
          <p:nvPr>
            <p:ph idx="1"/>
          </p:nvPr>
        </p:nvSpPr>
        <p:spPr>
          <a:xfrm>
            <a:off x="496824" y="1660882"/>
            <a:ext cx="4908295" cy="4678958"/>
          </a:xfrm>
        </p:spPr>
        <p:txBody>
          <a:bodyPr>
            <a:noAutofit/>
          </a:bodyPr>
          <a:lstStyle/>
          <a:p>
            <a:r>
              <a:rPr lang="en-GB" sz="1800" dirty="0"/>
              <a:t>Those who might be considered to overconsume...</a:t>
            </a:r>
          </a:p>
          <a:p>
            <a:r>
              <a:rPr lang="en-GB" sz="1800" dirty="0"/>
              <a:t>Not exclusively the super rich</a:t>
            </a:r>
          </a:p>
          <a:p>
            <a:r>
              <a:rPr lang="en-GB" sz="1800" dirty="0"/>
              <a:t>Those who consume resources beyond what is sufficient for their needs and some wants (Fawcett and Darby, 2019)</a:t>
            </a:r>
          </a:p>
          <a:p>
            <a:r>
              <a:rPr lang="en-GB" sz="1800" dirty="0"/>
              <a:t>Contributing disproportionately to environmental degradation through... </a:t>
            </a:r>
          </a:p>
          <a:p>
            <a:r>
              <a:rPr lang="en-GB" sz="1800" dirty="0"/>
              <a:t>Powering large homes, multiple devices, multiple vehicles, frequent flying, meat rich diets and purchase of many consumer goods. </a:t>
            </a:r>
          </a:p>
          <a:p>
            <a:r>
              <a:rPr lang="en-GB" sz="1800" u="sng" dirty="0"/>
              <a:t>Not </a:t>
            </a:r>
            <a:r>
              <a:rPr lang="en-GB" sz="1800" dirty="0"/>
              <a:t>those trapped into above average consumption by health, location etc. </a:t>
            </a:r>
            <a:endParaRPr lang="en-GB" sz="1800" u="sng" dirty="0"/>
          </a:p>
        </p:txBody>
      </p:sp>
      <p:sp>
        <p:nvSpPr>
          <p:cNvPr id="12" name="Freeform: Shape 1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Coins outline">
            <a:extLst>
              <a:ext uri="{FF2B5EF4-FFF2-40B4-BE49-F238E27FC236}">
                <a16:creationId xmlns:a16="http://schemas.microsoft.com/office/drawing/2014/main" id="{65FD6312-531A-C227-183A-03CAF47663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3422183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8872113-68A7-25D0-4BD0-3567FCD6DA8B}"/>
              </a:ext>
            </a:extLst>
          </p:cNvPr>
          <p:cNvSpPr>
            <a:spLocks noGrp="1"/>
          </p:cNvSpPr>
          <p:nvPr>
            <p:ph type="title"/>
          </p:nvPr>
        </p:nvSpPr>
        <p:spPr>
          <a:xfrm>
            <a:off x="838200" y="365125"/>
            <a:ext cx="10515600" cy="1325563"/>
          </a:xfrm>
        </p:spPr>
        <p:txBody>
          <a:bodyPr>
            <a:normAutofit/>
          </a:bodyPr>
          <a:lstStyle/>
          <a:p>
            <a:r>
              <a:rPr lang="en-GB" b="1"/>
              <a:t>Key questions...</a:t>
            </a:r>
            <a:endParaRPr lang="en-GB" b="1"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C66E32-9514-BE56-94C4-C961BB77F648}"/>
              </a:ext>
            </a:extLst>
          </p:cNvPr>
          <p:cNvSpPr>
            <a:spLocks noGrp="1"/>
          </p:cNvSpPr>
          <p:nvPr>
            <p:ph idx="1"/>
          </p:nvPr>
        </p:nvSpPr>
        <p:spPr>
          <a:xfrm>
            <a:off x="838200" y="1825625"/>
            <a:ext cx="10515600" cy="4351338"/>
          </a:xfrm>
        </p:spPr>
        <p:txBody>
          <a:bodyPr>
            <a:normAutofit/>
          </a:bodyPr>
          <a:lstStyle/>
          <a:p>
            <a:r>
              <a:rPr lang="en-GB" sz="2400"/>
              <a:t>Why does high consumption continue to be acceptable/aspirational (and grow) despite the environmental crises? Exceptionalism? Lock in? </a:t>
            </a:r>
          </a:p>
          <a:p>
            <a:r>
              <a:rPr lang="en-GB" sz="2400"/>
              <a:t>What motivates consumption and limits engagement with consumption reduction? </a:t>
            </a:r>
          </a:p>
          <a:p>
            <a:r>
              <a:rPr lang="en-GB" sz="2400"/>
              <a:t>We avoid normative judgement and instead ask...</a:t>
            </a:r>
          </a:p>
          <a:p>
            <a:r>
              <a:rPr lang="en-GB" sz="2400"/>
              <a:t>Why is it so hard to consume less? Even if you see the need.</a:t>
            </a:r>
          </a:p>
          <a:p>
            <a:r>
              <a:rPr lang="en-GB" sz="2400"/>
              <a:t>Even if the dominant norm became low consumption, how easy/costly (emotional, social, cultural) would it be to achieve for high consumers? </a:t>
            </a:r>
          </a:p>
          <a:p>
            <a:r>
              <a:rPr lang="en-GB" sz="2400"/>
              <a:t>What are the most effective responses and intervention points? </a:t>
            </a:r>
          </a:p>
          <a:p>
            <a:r>
              <a:rPr lang="en-GB" sz="2400"/>
              <a:t>Addressed via deep qualitative investigation with high consumers. </a:t>
            </a:r>
          </a:p>
        </p:txBody>
      </p:sp>
    </p:spTree>
    <p:extLst>
      <p:ext uri="{BB962C8B-B14F-4D97-AF65-F5344CB8AC3E}">
        <p14:creationId xmlns:p14="http://schemas.microsoft.com/office/powerpoint/2010/main" val="1263053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DEB929E-E437-BE91-340A-344CD4A5E11E}"/>
              </a:ext>
            </a:extLst>
          </p:cNvPr>
          <p:cNvSpPr>
            <a:spLocks noGrp="1"/>
          </p:cNvSpPr>
          <p:nvPr>
            <p:ph type="title"/>
          </p:nvPr>
        </p:nvSpPr>
        <p:spPr>
          <a:xfrm>
            <a:off x="838200" y="365125"/>
            <a:ext cx="10515600" cy="1325563"/>
          </a:xfrm>
        </p:spPr>
        <p:txBody>
          <a:bodyPr>
            <a:normAutofit/>
          </a:bodyPr>
          <a:lstStyle/>
          <a:p>
            <a:r>
              <a:rPr lang="en-GB" dirty="0"/>
              <a:t>Introduction to data analysis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5E1BF0F-5287-2793-12F1-281B1A96D1AE}"/>
              </a:ext>
            </a:extLst>
          </p:cNvPr>
          <p:cNvSpPr>
            <a:spLocks noGrp="1"/>
          </p:cNvSpPr>
          <p:nvPr>
            <p:ph idx="1"/>
          </p:nvPr>
        </p:nvSpPr>
        <p:spPr>
          <a:xfrm>
            <a:off x="838200" y="1825625"/>
            <a:ext cx="10515600" cy="4351338"/>
          </a:xfrm>
        </p:spPr>
        <p:txBody>
          <a:bodyPr>
            <a:normAutofit/>
          </a:bodyPr>
          <a:lstStyle/>
          <a:p>
            <a:r>
              <a:rPr lang="en-GB" dirty="0"/>
              <a:t>Two stage data collection</a:t>
            </a:r>
          </a:p>
          <a:p>
            <a:r>
              <a:rPr lang="en-GB" dirty="0"/>
              <a:t>(1) Initial data analysis and spatial mapping of consumption data</a:t>
            </a:r>
          </a:p>
          <a:p>
            <a:pPr lvl="1"/>
            <a:r>
              <a:rPr lang="en-GB" dirty="0"/>
              <a:t>Exploration of secondary data around energy, transport and food</a:t>
            </a:r>
          </a:p>
          <a:p>
            <a:pPr lvl="1">
              <a:spcAft>
                <a:spcPts val="1200"/>
              </a:spcAft>
            </a:pPr>
            <a:r>
              <a:rPr lang="en-GB" dirty="0"/>
              <a:t>Focused on five geographical areas: Sheffield, London, County Durham (England); Edinburgh (Scotland); and Powys (Wales)</a:t>
            </a:r>
          </a:p>
          <a:p>
            <a:r>
              <a:rPr lang="en-GB" dirty="0">
                <a:solidFill>
                  <a:schemeClr val="bg1">
                    <a:lumMod val="75000"/>
                  </a:schemeClr>
                </a:solidFill>
              </a:rPr>
              <a:t>(2) Expert interviews with academics &amp; practitioners specialising in resource consumption</a:t>
            </a:r>
          </a:p>
          <a:p>
            <a:pPr marL="0" indent="0">
              <a:buNone/>
            </a:pPr>
            <a:endParaRPr lang="en-GB" dirty="0"/>
          </a:p>
        </p:txBody>
      </p:sp>
    </p:spTree>
    <p:extLst>
      <p:ext uri="{BB962C8B-B14F-4D97-AF65-F5344CB8AC3E}">
        <p14:creationId xmlns:p14="http://schemas.microsoft.com/office/powerpoint/2010/main" val="1870947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C064-C3BB-CD99-5331-A3634AAC43CF}"/>
              </a:ext>
            </a:extLst>
          </p:cNvPr>
          <p:cNvSpPr>
            <a:spLocks noGrp="1"/>
          </p:cNvSpPr>
          <p:nvPr>
            <p:ph type="title"/>
          </p:nvPr>
        </p:nvSpPr>
        <p:spPr/>
        <p:txBody>
          <a:bodyPr/>
          <a:lstStyle/>
          <a:p>
            <a:r>
              <a:rPr lang="en-GB" dirty="0"/>
              <a:t>Energy consumption in Sheffield: A city of two halves</a:t>
            </a:r>
          </a:p>
        </p:txBody>
      </p:sp>
      <p:pic>
        <p:nvPicPr>
          <p:cNvPr id="4" name="image12.png">
            <a:extLst>
              <a:ext uri="{FF2B5EF4-FFF2-40B4-BE49-F238E27FC236}">
                <a16:creationId xmlns:a16="http://schemas.microsoft.com/office/drawing/2014/main" id="{49AF2576-DA9A-D973-465E-666267AEE906}"/>
              </a:ext>
            </a:extLst>
          </p:cNvPr>
          <p:cNvPicPr>
            <a:picLocks noGrp="1"/>
          </p:cNvPicPr>
          <p:nvPr>
            <p:ph idx="1"/>
          </p:nvPr>
        </p:nvPicPr>
        <p:blipFill rotWithShape="1">
          <a:blip r:embed="rId3"/>
          <a:srcRect l="53876" t="16823"/>
          <a:stretch/>
        </p:blipFill>
        <p:spPr>
          <a:xfrm>
            <a:off x="1126435" y="1828800"/>
            <a:ext cx="4283768" cy="4766641"/>
          </a:xfrm>
          <a:prstGeom prst="rect">
            <a:avLst/>
          </a:prstGeom>
          <a:ln/>
        </p:spPr>
      </p:pic>
      <p:pic>
        <p:nvPicPr>
          <p:cNvPr id="6" name="image13.png">
            <a:extLst>
              <a:ext uri="{FF2B5EF4-FFF2-40B4-BE49-F238E27FC236}">
                <a16:creationId xmlns:a16="http://schemas.microsoft.com/office/drawing/2014/main" id="{0B272BBC-99F6-8194-8444-80615E4FD3A6}"/>
              </a:ext>
            </a:extLst>
          </p:cNvPr>
          <p:cNvPicPr/>
          <p:nvPr/>
        </p:nvPicPr>
        <p:blipFill rotWithShape="1">
          <a:blip r:embed="rId4"/>
          <a:srcRect l="51619" t="10829"/>
          <a:stretch/>
        </p:blipFill>
        <p:spPr>
          <a:xfrm>
            <a:off x="5857464" y="1828800"/>
            <a:ext cx="4283768" cy="4793147"/>
          </a:xfrm>
          <a:prstGeom prst="rect">
            <a:avLst/>
          </a:prstGeom>
          <a:ln/>
        </p:spPr>
      </p:pic>
    </p:spTree>
    <p:extLst>
      <p:ext uri="{BB962C8B-B14F-4D97-AF65-F5344CB8AC3E}">
        <p14:creationId xmlns:p14="http://schemas.microsoft.com/office/powerpoint/2010/main" val="707977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73B2-0C90-99F2-CF0D-BD845975F44D}"/>
              </a:ext>
            </a:extLst>
          </p:cNvPr>
          <p:cNvSpPr>
            <a:spLocks noGrp="1"/>
          </p:cNvSpPr>
          <p:nvPr>
            <p:ph type="title"/>
          </p:nvPr>
        </p:nvSpPr>
        <p:spPr/>
        <p:txBody>
          <a:bodyPr/>
          <a:lstStyle/>
          <a:p>
            <a:r>
              <a:rPr lang="en-GB" dirty="0"/>
              <a:t>Travel consumption</a:t>
            </a:r>
          </a:p>
        </p:txBody>
      </p:sp>
      <p:pic>
        <p:nvPicPr>
          <p:cNvPr id="4" name="image7.png">
            <a:extLst>
              <a:ext uri="{FF2B5EF4-FFF2-40B4-BE49-F238E27FC236}">
                <a16:creationId xmlns:a16="http://schemas.microsoft.com/office/drawing/2014/main" id="{D943FA86-D87F-2AD2-ADAA-DBF9E6A3ABC5}"/>
              </a:ext>
            </a:extLst>
          </p:cNvPr>
          <p:cNvPicPr>
            <a:picLocks noGrp="1"/>
          </p:cNvPicPr>
          <p:nvPr>
            <p:ph idx="1"/>
          </p:nvPr>
        </p:nvPicPr>
        <p:blipFill>
          <a:blip r:embed="rId3"/>
          <a:srcRect/>
          <a:stretch>
            <a:fillRect/>
          </a:stretch>
        </p:blipFill>
        <p:spPr>
          <a:xfrm>
            <a:off x="5473148" y="2054087"/>
            <a:ext cx="6537256" cy="3340376"/>
          </a:xfrm>
          <a:prstGeom prst="rect">
            <a:avLst/>
          </a:prstGeom>
          <a:ln/>
        </p:spPr>
      </p:pic>
      <p:sp>
        <p:nvSpPr>
          <p:cNvPr id="5" name="Content Placeholder 2">
            <a:extLst>
              <a:ext uri="{FF2B5EF4-FFF2-40B4-BE49-F238E27FC236}">
                <a16:creationId xmlns:a16="http://schemas.microsoft.com/office/drawing/2014/main" id="{45AF49C0-553E-8FF7-F42F-38129363B5B2}"/>
              </a:ext>
            </a:extLst>
          </p:cNvPr>
          <p:cNvSpPr txBox="1">
            <a:spLocks/>
          </p:cNvSpPr>
          <p:nvPr/>
        </p:nvSpPr>
        <p:spPr>
          <a:xfrm>
            <a:off x="387626" y="1690688"/>
            <a:ext cx="5178287"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0000A"/>
                </a:solidFill>
                <a:latin typeface="Calibri" panose="020F0502020204030204" pitchFamily="34" charset="0"/>
                <a:ea typeface="Calibri" panose="020F0502020204030204" pitchFamily="34" charset="0"/>
                <a:cs typeface="Arial" panose="020B0604020202020204" pitchFamily="34" charset="0"/>
              </a:rPr>
              <a:t>Two-thirds of households earning over £50,000 have 2+ vehicles, compared to closer to 15% of those earning less than £25,000.</a:t>
            </a:r>
          </a:p>
          <a:p>
            <a:r>
              <a:rPr lang="en-GB" dirty="0">
                <a:solidFill>
                  <a:srgbClr val="00000A"/>
                </a:solidFill>
                <a:latin typeface="Calibri" panose="020F0502020204030204" pitchFamily="34" charset="0"/>
                <a:cs typeface="Arial" panose="020B0604020202020204" pitchFamily="34" charset="0"/>
              </a:rPr>
              <a:t>Problematic because multiple vehicle households travel on average more per person (8508 miles) than those with one vehicle (5866 miles).</a:t>
            </a:r>
          </a:p>
          <a:p>
            <a:r>
              <a:rPr lang="en-GB" dirty="0">
                <a:solidFill>
                  <a:srgbClr val="00000A"/>
                </a:solidFill>
                <a:latin typeface="Calibri" panose="020F0502020204030204" pitchFamily="34" charset="0"/>
                <a:cs typeface="Arial" panose="020B0604020202020204" pitchFamily="34" charset="0"/>
              </a:rPr>
              <a:t>The frequency of flying also increases with income. </a:t>
            </a:r>
          </a:p>
        </p:txBody>
      </p:sp>
    </p:spTree>
    <p:extLst>
      <p:ext uri="{BB962C8B-B14F-4D97-AF65-F5344CB8AC3E}">
        <p14:creationId xmlns:p14="http://schemas.microsoft.com/office/powerpoint/2010/main" val="1864834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1377</Words>
  <Application>Microsoft Office PowerPoint</Application>
  <PresentationFormat>Widescreen</PresentationFormat>
  <Paragraphs>92</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Open Sans</vt:lpstr>
      <vt:lpstr>Times New Roman</vt:lpstr>
      <vt:lpstr>Office Theme</vt:lpstr>
      <vt:lpstr>High Consumers and the work of being wealthy</vt:lpstr>
      <vt:lpstr>Overview....</vt:lpstr>
      <vt:lpstr>Rationale...</vt:lpstr>
      <vt:lpstr>Rationale....</vt:lpstr>
      <vt:lpstr>Who are we talking about? </vt:lpstr>
      <vt:lpstr>Key questions...</vt:lpstr>
      <vt:lpstr>Introduction to data analysis</vt:lpstr>
      <vt:lpstr>Energy consumption in Sheffield: A city of two halves</vt:lpstr>
      <vt:lpstr>Travel consumption</vt:lpstr>
      <vt:lpstr>Qualitative study</vt:lpstr>
      <vt:lpstr>Institutional Ethnography</vt:lpstr>
      <vt:lpstr>Research approach</vt:lpstr>
      <vt:lpstr>Conclusions/next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 1</dc:creator>
  <cp:lastModifiedBy>Hawkins, Anna</cp:lastModifiedBy>
  <cp:revision>22</cp:revision>
  <dcterms:created xsi:type="dcterms:W3CDTF">2022-05-30T06:54:05Z</dcterms:created>
  <dcterms:modified xsi:type="dcterms:W3CDTF">2022-07-06T14:08:04Z</dcterms:modified>
</cp:coreProperties>
</file>